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125" r:id="rId2"/>
    <p:sldId id="2127" r:id="rId3"/>
    <p:sldId id="2126" r:id="rId4"/>
    <p:sldId id="2128" r:id="rId5"/>
    <p:sldId id="2129" r:id="rId6"/>
    <p:sldId id="2130" r:id="rId7"/>
    <p:sldId id="2131" r:id="rId8"/>
    <p:sldId id="2132" r:id="rId9"/>
    <p:sldId id="2133" r:id="rId10"/>
    <p:sldId id="2134" r:id="rId11"/>
    <p:sldId id="2135" r:id="rId12"/>
    <p:sldId id="2136" r:id="rId13"/>
    <p:sldId id="2137" r:id="rId14"/>
    <p:sldId id="2138" r:id="rId15"/>
    <p:sldId id="2139" r:id="rId16"/>
    <p:sldId id="2140" r:id="rId17"/>
    <p:sldId id="2141" r:id="rId18"/>
    <p:sldId id="2142" r:id="rId19"/>
  </p:sldIdLst>
  <p:sldSz cx="9144000" cy="6858000" type="screen4x3"/>
  <p:notesSz cx="7053263" cy="9309100"/>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66FF33"/>
    <a:srgbClr val="66FF99"/>
    <a:srgbClr val="FF9966"/>
    <a:srgbClr val="FF9933"/>
    <a:srgbClr val="FFFF00"/>
    <a:srgbClr val="3366FF"/>
    <a:srgbClr val="99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1" autoAdjust="0"/>
    <p:restoredTop sz="86410" autoAdjust="0"/>
  </p:normalViewPr>
  <p:slideViewPr>
    <p:cSldViewPr>
      <p:cViewPr>
        <p:scale>
          <a:sx n="75" d="100"/>
          <a:sy n="75" d="100"/>
        </p:scale>
        <p:origin x="-1074" y="-690"/>
      </p:cViewPr>
      <p:guideLst>
        <p:guide orient="horz" pos="2160"/>
        <p:guide pos="2880"/>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380" y="84"/>
      </p:cViewPr>
      <p:guideLst>
        <p:guide orient="horz" pos="2166"/>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97479" y="171704"/>
            <a:ext cx="2248223" cy="22094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015" eaLnBrk="0" hangingPunct="0">
              <a:defRPr sz="1400" b="1" smtClean="0"/>
            </a:lvl1pPr>
          </a:lstStyle>
          <a:p>
            <a:pPr>
              <a:defRPr/>
            </a:pPr>
            <a:r>
              <a:rPr lang="en-US" smtClean="0"/>
              <a:t>doc.: IEEE 802 ec-12/0006r0</a:t>
            </a:r>
            <a:endParaRPr lang="en-US"/>
          </a:p>
        </p:txBody>
      </p:sp>
      <p:sp>
        <p:nvSpPr>
          <p:cNvPr id="3075" name="Rectangle 3"/>
          <p:cNvSpPr>
            <a:spLocks noGrp="1" noChangeArrowheads="1"/>
          </p:cNvSpPr>
          <p:nvPr>
            <p:ph type="dt" sz="quarter" idx="1"/>
          </p:nvPr>
        </p:nvSpPr>
        <p:spPr bwMode="auto">
          <a:xfrm>
            <a:off x="707563" y="171704"/>
            <a:ext cx="1222965" cy="220945"/>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2015" eaLnBrk="0" hangingPunct="0">
              <a:defRPr sz="1400" b="1" smtClean="0"/>
            </a:lvl1pPr>
          </a:lstStyle>
          <a:p>
            <a:pPr>
              <a:defRPr/>
            </a:pPr>
            <a:r>
              <a:rPr lang="en-US" smtClean="0"/>
              <a:t>February 2012</a:t>
            </a:r>
            <a:endParaRPr lang="en-US"/>
          </a:p>
        </p:txBody>
      </p:sp>
      <p:sp>
        <p:nvSpPr>
          <p:cNvPr id="3076" name="Rectangle 4"/>
          <p:cNvSpPr>
            <a:spLocks noGrp="1" noChangeArrowheads="1"/>
          </p:cNvSpPr>
          <p:nvPr>
            <p:ph type="ftr" sz="quarter" idx="2"/>
          </p:nvPr>
        </p:nvSpPr>
        <p:spPr bwMode="auto">
          <a:xfrm>
            <a:off x="4803296" y="9011833"/>
            <a:ext cx="1622266" cy="18938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2015" eaLnBrk="0" hangingPunct="0">
              <a:defRPr sz="1200"/>
            </a:lvl1pPr>
          </a:lstStyle>
          <a:p>
            <a:pPr>
              <a:defRPr/>
            </a:pPr>
            <a:r>
              <a:rPr lang="en-US" smtClean="0"/>
              <a:t>IEEE 802</a:t>
            </a:r>
            <a:endParaRPr lang="en-US"/>
          </a:p>
        </p:txBody>
      </p:sp>
      <p:sp>
        <p:nvSpPr>
          <p:cNvPr id="3077" name="Rectangle 5"/>
          <p:cNvSpPr>
            <a:spLocks noGrp="1" noChangeArrowheads="1"/>
          </p:cNvSpPr>
          <p:nvPr>
            <p:ph type="sldNum" sz="quarter" idx="3"/>
          </p:nvPr>
        </p:nvSpPr>
        <p:spPr bwMode="auto">
          <a:xfrm>
            <a:off x="3182912" y="9011833"/>
            <a:ext cx="532512" cy="18938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2015" eaLnBrk="0" hangingPunct="0">
              <a:defRPr sz="1200"/>
            </a:lvl1pPr>
          </a:lstStyle>
          <a:p>
            <a:pPr>
              <a:defRPr/>
            </a:pPr>
            <a:r>
              <a:rPr lang="en-US"/>
              <a:t>Page </a:t>
            </a:r>
            <a:fld id="{BD2FFF61-0F02-4C4D-874F-C6F0AA25ECF0}" type="slidenum">
              <a:rPr lang="en-US"/>
              <a:pPr>
                <a:defRPr/>
              </a:pPr>
              <a:t>‹#›</a:t>
            </a:fld>
            <a:endParaRPr lang="en-US"/>
          </a:p>
        </p:txBody>
      </p:sp>
      <p:sp>
        <p:nvSpPr>
          <p:cNvPr id="55302" name="Line 6"/>
          <p:cNvSpPr>
            <a:spLocks noChangeShapeType="1"/>
          </p:cNvSpPr>
          <p:nvPr/>
        </p:nvSpPr>
        <p:spPr bwMode="auto">
          <a:xfrm>
            <a:off x="705965" y="387879"/>
            <a:ext cx="5641333" cy="0"/>
          </a:xfrm>
          <a:prstGeom prst="line">
            <a:avLst/>
          </a:prstGeom>
          <a:noFill/>
          <a:ln w="12700">
            <a:solidFill>
              <a:schemeClr val="tx1"/>
            </a:solidFill>
            <a:round/>
            <a:headEnd type="none" w="sm" len="sm"/>
            <a:tailEnd type="none" w="sm" len="sm"/>
          </a:ln>
          <a:effectLst/>
          <a:extLst/>
        </p:spPr>
        <p:txBody>
          <a:bodyPr wrap="none" lIns="90889" tIns="45444" rIns="90889" bIns="45444" anchor="ctr"/>
          <a:lstStyle/>
          <a:p>
            <a:pPr eaLnBrk="0" hangingPunct="0">
              <a:defRPr/>
            </a:pPr>
            <a:endParaRPr lang="en-US"/>
          </a:p>
        </p:txBody>
      </p:sp>
      <p:sp>
        <p:nvSpPr>
          <p:cNvPr id="55303" name="Rectangle 7"/>
          <p:cNvSpPr>
            <a:spLocks noChangeArrowheads="1"/>
          </p:cNvSpPr>
          <p:nvPr/>
        </p:nvSpPr>
        <p:spPr bwMode="auto">
          <a:xfrm>
            <a:off x="705966" y="9011833"/>
            <a:ext cx="738592" cy="189381"/>
          </a:xfrm>
          <a:prstGeom prst="rect">
            <a:avLst/>
          </a:prstGeom>
          <a:noFill/>
          <a:ln>
            <a:noFill/>
          </a:ln>
          <a:effectLst/>
          <a:extLst/>
        </p:spPr>
        <p:txBody>
          <a:bodyPr wrap="none" lIns="0" tIns="0" rIns="0" bIns="0">
            <a:spAutoFit/>
          </a:bodyPr>
          <a:lstStyle/>
          <a:p>
            <a:pPr defTabSz="941301" eaLnBrk="0" hangingPunct="0">
              <a:defRPr/>
            </a:pPr>
            <a:r>
              <a:rPr lang="en-US" sz="1200"/>
              <a:t>Submission</a:t>
            </a:r>
          </a:p>
        </p:txBody>
      </p:sp>
      <p:sp>
        <p:nvSpPr>
          <p:cNvPr id="55304" name="Line 8"/>
          <p:cNvSpPr>
            <a:spLocks noChangeShapeType="1"/>
          </p:cNvSpPr>
          <p:nvPr/>
        </p:nvSpPr>
        <p:spPr bwMode="auto">
          <a:xfrm>
            <a:off x="705966" y="9000705"/>
            <a:ext cx="5799457" cy="0"/>
          </a:xfrm>
          <a:prstGeom prst="line">
            <a:avLst/>
          </a:prstGeom>
          <a:noFill/>
          <a:ln w="12700">
            <a:solidFill>
              <a:schemeClr val="tx1"/>
            </a:solidFill>
            <a:round/>
            <a:headEnd type="none" w="sm" len="sm"/>
            <a:tailEnd type="none" w="sm" len="sm"/>
          </a:ln>
          <a:effectLst/>
          <a:extLst/>
        </p:spPr>
        <p:txBody>
          <a:bodyPr wrap="none" lIns="90889" tIns="45444" rIns="90889" bIns="45444" anchor="ctr"/>
          <a:lstStyle/>
          <a:p>
            <a:pPr eaLnBrk="0" hangingPunct="0">
              <a:defRPr/>
            </a:pPr>
            <a:endParaRPr lang="en-US"/>
          </a:p>
        </p:txBody>
      </p:sp>
    </p:spTree>
    <p:extLst>
      <p:ext uri="{BB962C8B-B14F-4D97-AF65-F5344CB8AC3E}">
        <p14:creationId xmlns:p14="http://schemas.microsoft.com/office/powerpoint/2010/main" val="21711453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42200" y="89041"/>
            <a:ext cx="2248223" cy="22094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015" eaLnBrk="0" hangingPunct="0">
              <a:defRPr sz="1400" b="1" smtClean="0"/>
            </a:lvl1pPr>
          </a:lstStyle>
          <a:p>
            <a:pPr>
              <a:defRPr/>
            </a:pPr>
            <a:r>
              <a:rPr lang="en-US" smtClean="0"/>
              <a:t>doc.: IEEE 802 ec-12/0006r0</a:t>
            </a:r>
            <a:endParaRPr lang="en-US"/>
          </a:p>
        </p:txBody>
      </p:sp>
      <p:sp>
        <p:nvSpPr>
          <p:cNvPr id="2051" name="Rectangle 3"/>
          <p:cNvSpPr>
            <a:spLocks noGrp="1" noChangeArrowheads="1"/>
          </p:cNvSpPr>
          <p:nvPr>
            <p:ph type="dt" idx="1"/>
          </p:nvPr>
        </p:nvSpPr>
        <p:spPr bwMode="auto">
          <a:xfrm>
            <a:off x="664438" y="89041"/>
            <a:ext cx="1222965" cy="220945"/>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2015" eaLnBrk="0" hangingPunct="0">
              <a:defRPr sz="1400" b="1" smtClean="0"/>
            </a:lvl1pPr>
          </a:lstStyle>
          <a:p>
            <a:pPr>
              <a:defRPr/>
            </a:pPr>
            <a:r>
              <a:rPr lang="en-US" smtClean="0"/>
              <a:t>February 2012</a:t>
            </a:r>
            <a:endParaRPr lang="en-US"/>
          </a:p>
        </p:txBody>
      </p:sp>
      <p:sp>
        <p:nvSpPr>
          <p:cNvPr id="15364" name="Rectangle 4"/>
          <p:cNvSpPr>
            <a:spLocks noGrp="1" noRot="1" noChangeAspect="1" noChangeArrowheads="1" noTextEdit="1"/>
          </p:cNvSpPr>
          <p:nvPr>
            <p:ph type="sldImg" idx="2"/>
          </p:nvPr>
        </p:nvSpPr>
        <p:spPr bwMode="auto">
          <a:xfrm>
            <a:off x="1204913" y="703263"/>
            <a:ext cx="4643437"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0756" y="4422459"/>
            <a:ext cx="5171754" cy="4190366"/>
          </a:xfrm>
          <a:prstGeom prst="rect">
            <a:avLst/>
          </a:prstGeom>
          <a:noFill/>
          <a:ln>
            <a:noFill/>
          </a:ln>
          <a:effectLst/>
          <a:extLst/>
        </p:spPr>
        <p:txBody>
          <a:bodyPr vert="horz" wrap="square" lIns="94404" tIns="46403" rIns="94404" bIns="4640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03899" y="9016602"/>
            <a:ext cx="2086524" cy="189381"/>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59173" lvl="4" algn="r" defTabSz="942015" eaLnBrk="0" hangingPunct="0">
              <a:defRPr sz="1200"/>
            </a:lvl5pPr>
          </a:lstStyle>
          <a:p>
            <a:pPr lvl="4">
              <a:defRPr/>
            </a:pPr>
            <a:r>
              <a:rPr lang="en-US" smtClean="0"/>
              <a:t>IEEE 802</a:t>
            </a:r>
            <a:endParaRPr lang="en-US"/>
          </a:p>
        </p:txBody>
      </p:sp>
      <p:sp>
        <p:nvSpPr>
          <p:cNvPr id="2055" name="Rectangle 7"/>
          <p:cNvSpPr>
            <a:spLocks noGrp="1" noChangeArrowheads="1"/>
          </p:cNvSpPr>
          <p:nvPr>
            <p:ph type="sldNum" sz="quarter" idx="5"/>
          </p:nvPr>
        </p:nvSpPr>
        <p:spPr bwMode="auto">
          <a:xfrm>
            <a:off x="3267243" y="9016602"/>
            <a:ext cx="532512" cy="18938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2015" eaLnBrk="0" hangingPunct="0">
              <a:defRPr sz="1200"/>
            </a:lvl1pPr>
          </a:lstStyle>
          <a:p>
            <a:pPr>
              <a:defRPr/>
            </a:pPr>
            <a:r>
              <a:rPr lang="en-US"/>
              <a:t>Page </a:t>
            </a:r>
            <a:fld id="{439F4A26-5FC8-4F29-BD47-494A4B58925C}" type="slidenum">
              <a:rPr lang="en-US"/>
              <a:pPr>
                <a:defRPr/>
              </a:pPr>
              <a:t>‹#›</a:t>
            </a:fld>
            <a:endParaRPr lang="en-US"/>
          </a:p>
        </p:txBody>
      </p:sp>
      <p:sp>
        <p:nvSpPr>
          <p:cNvPr id="34824" name="Rectangle 8"/>
          <p:cNvSpPr>
            <a:spLocks noChangeArrowheads="1"/>
          </p:cNvSpPr>
          <p:nvPr/>
        </p:nvSpPr>
        <p:spPr bwMode="auto">
          <a:xfrm>
            <a:off x="736314" y="9016602"/>
            <a:ext cx="738592" cy="189381"/>
          </a:xfrm>
          <a:prstGeom prst="rect">
            <a:avLst/>
          </a:prstGeom>
          <a:noFill/>
          <a:ln>
            <a:noFill/>
          </a:ln>
          <a:effectLst/>
          <a:extLst/>
        </p:spPr>
        <p:txBody>
          <a:bodyPr wrap="none" lIns="0" tIns="0" rIns="0" bIns="0">
            <a:spAutoFit/>
          </a:bodyPr>
          <a:lstStyle/>
          <a:p>
            <a:pPr defTabSz="922188" eaLnBrk="0" hangingPunct="0">
              <a:defRPr/>
            </a:pPr>
            <a:r>
              <a:rPr lang="en-US" sz="1200"/>
              <a:t>Submission</a:t>
            </a:r>
          </a:p>
        </p:txBody>
      </p:sp>
      <p:sp>
        <p:nvSpPr>
          <p:cNvPr id="34825" name="Line 9"/>
          <p:cNvSpPr>
            <a:spLocks noChangeShapeType="1"/>
          </p:cNvSpPr>
          <p:nvPr/>
        </p:nvSpPr>
        <p:spPr bwMode="auto">
          <a:xfrm>
            <a:off x="736313" y="9013421"/>
            <a:ext cx="5580639" cy="0"/>
          </a:xfrm>
          <a:prstGeom prst="line">
            <a:avLst/>
          </a:prstGeom>
          <a:noFill/>
          <a:ln w="12700">
            <a:solidFill>
              <a:schemeClr val="tx1"/>
            </a:solidFill>
            <a:round/>
            <a:headEnd type="none" w="sm" len="sm"/>
            <a:tailEnd type="none" w="sm" len="sm"/>
          </a:ln>
          <a:effectLst/>
          <a:extLst/>
        </p:spPr>
        <p:txBody>
          <a:bodyPr wrap="none" lIns="90889" tIns="45444" rIns="90889" bIns="45444" anchor="ctr"/>
          <a:lstStyle/>
          <a:p>
            <a:pPr eaLnBrk="0" hangingPunct="0">
              <a:defRPr/>
            </a:pPr>
            <a:endParaRPr lang="en-US"/>
          </a:p>
        </p:txBody>
      </p:sp>
      <p:sp>
        <p:nvSpPr>
          <p:cNvPr id="34826" name="Line 10"/>
          <p:cNvSpPr>
            <a:spLocks noChangeShapeType="1"/>
          </p:cNvSpPr>
          <p:nvPr/>
        </p:nvSpPr>
        <p:spPr bwMode="auto">
          <a:xfrm>
            <a:off x="659647" y="295679"/>
            <a:ext cx="5733971" cy="0"/>
          </a:xfrm>
          <a:prstGeom prst="line">
            <a:avLst/>
          </a:prstGeom>
          <a:noFill/>
          <a:ln w="12700">
            <a:solidFill>
              <a:schemeClr val="tx1"/>
            </a:solidFill>
            <a:round/>
            <a:headEnd type="none" w="sm" len="sm"/>
            <a:tailEnd type="none" w="sm" len="sm"/>
          </a:ln>
          <a:effectLst/>
          <a:extLst/>
        </p:spPr>
        <p:txBody>
          <a:bodyPr wrap="none" lIns="90889" tIns="45444" rIns="90889" bIns="45444" anchor="ctr"/>
          <a:lstStyle/>
          <a:p>
            <a:pPr eaLnBrk="0" hangingPunct="0">
              <a:defRPr/>
            </a:pPr>
            <a:endParaRPr lang="en-US"/>
          </a:p>
        </p:txBody>
      </p:sp>
    </p:spTree>
    <p:extLst>
      <p:ext uri="{BB962C8B-B14F-4D97-AF65-F5344CB8AC3E}">
        <p14:creationId xmlns:p14="http://schemas.microsoft.com/office/powerpoint/2010/main" val="20143845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xfrm>
            <a:off x="4349801" y="94542"/>
            <a:ext cx="2040622" cy="215444"/>
          </a:xfrm>
        </p:spPr>
        <p:txBody>
          <a:bodyPr/>
          <a:lstStyle/>
          <a:p>
            <a:pPr>
              <a:defRPr/>
            </a:pPr>
            <a:r>
              <a:rPr lang="en-US" smtClean="0"/>
              <a:t>doc.: IEEE 802 ec-12/0006r0</a:t>
            </a:r>
            <a:endParaRPr lang="en-US" smtClean="0"/>
          </a:p>
        </p:txBody>
      </p:sp>
      <p:sp>
        <p:nvSpPr>
          <p:cNvPr id="51203" name="Rectangle 3"/>
          <p:cNvSpPr>
            <a:spLocks noGrp="1" noChangeArrowheads="1"/>
          </p:cNvSpPr>
          <p:nvPr>
            <p:ph type="dt" sz="quarter" idx="1"/>
          </p:nvPr>
        </p:nvSpPr>
        <p:spPr>
          <a:xfrm>
            <a:off x="664438" y="94542"/>
            <a:ext cx="1131720" cy="215444"/>
          </a:xfrm>
        </p:spPr>
        <p:txBody>
          <a:bodyPr/>
          <a:lstStyle/>
          <a:p>
            <a:pPr>
              <a:defRPr/>
            </a:pPr>
            <a:r>
              <a:rPr lang="en-US" smtClean="0"/>
              <a:t>February 2012</a:t>
            </a:r>
            <a:endParaRPr lang="en-US" smtClean="0"/>
          </a:p>
        </p:txBody>
      </p:sp>
      <p:sp>
        <p:nvSpPr>
          <p:cNvPr id="51204" name="Rectangle 6"/>
          <p:cNvSpPr>
            <a:spLocks noGrp="1" noChangeArrowheads="1"/>
          </p:cNvSpPr>
          <p:nvPr>
            <p:ph type="ftr" sz="quarter" idx="4"/>
          </p:nvPr>
        </p:nvSpPr>
        <p:spPr>
          <a:xfrm>
            <a:off x="5322503" y="9016602"/>
            <a:ext cx="1067920" cy="184666"/>
          </a:xfrm>
        </p:spPr>
        <p:txBody>
          <a:bodyPr/>
          <a:lstStyle/>
          <a:p>
            <a:pPr lvl="4">
              <a:defRPr/>
            </a:pPr>
            <a:r>
              <a:rPr lang="en-US" smtClean="0"/>
              <a:t>IEEE 802</a:t>
            </a:r>
            <a:endParaRPr lang="en-US" smtClean="0"/>
          </a:p>
        </p:txBody>
      </p:sp>
      <p:sp>
        <p:nvSpPr>
          <p:cNvPr id="51205" name="Rectangle 7"/>
          <p:cNvSpPr>
            <a:spLocks noGrp="1" noChangeArrowheads="1"/>
          </p:cNvSpPr>
          <p:nvPr>
            <p:ph type="sldNum" sz="quarter" idx="5"/>
          </p:nvPr>
        </p:nvSpPr>
        <p:spPr>
          <a:xfrm>
            <a:off x="3384578" y="9016602"/>
            <a:ext cx="415177" cy="184666"/>
          </a:xfrm>
        </p:spPr>
        <p:txBody>
          <a:bodyPr/>
          <a:lstStyle/>
          <a:p>
            <a:pPr>
              <a:defRPr/>
            </a:pPr>
            <a:r>
              <a:rPr lang="en-US" smtClean="0"/>
              <a:t>Page </a:t>
            </a:r>
            <a:fld id="{8914B665-8B51-4E11-95EC-765D01AEF6BF}" type="slidenum">
              <a:rPr lang="en-US" smtClean="0"/>
              <a:pPr>
                <a:defRPr/>
              </a:pPr>
              <a:t>1</a:t>
            </a:fld>
            <a:endParaRPr lang="en-US" smtClean="0"/>
          </a:p>
        </p:txBody>
      </p:sp>
      <p:sp>
        <p:nvSpPr>
          <p:cNvPr id="14342" name="Rectangle 2"/>
          <p:cNvSpPr>
            <a:spLocks noGrp="1" noRot="1" noChangeAspect="1" noChangeArrowheads="1" noTextEdit="1"/>
          </p:cNvSpPr>
          <p:nvPr>
            <p:ph type="sldImg"/>
          </p:nvPr>
        </p:nvSpPr>
        <p:spPr>
          <a:xfrm>
            <a:off x="1206500" y="703263"/>
            <a:ext cx="4640263" cy="3479800"/>
          </a:xfrm>
          <a:ln/>
        </p:spPr>
      </p:sp>
      <p:sp>
        <p:nvSpPr>
          <p:cNvPr id="143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206500" y="703263"/>
            <a:ext cx="4640263" cy="3479800"/>
          </a:xfrm>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Header Placeholder 3"/>
          <p:cNvSpPr>
            <a:spLocks noGrp="1"/>
          </p:cNvSpPr>
          <p:nvPr>
            <p:ph type="hdr" sz="quarter"/>
          </p:nvPr>
        </p:nvSpPr>
        <p:spPr>
          <a:xfrm>
            <a:off x="4349801" y="94542"/>
            <a:ext cx="2040622" cy="215444"/>
          </a:xfrm>
        </p:spPr>
        <p:txBody>
          <a:bodyPr/>
          <a:lstStyle/>
          <a:p>
            <a:pPr>
              <a:defRPr/>
            </a:pPr>
            <a:r>
              <a:rPr lang="en-US" smtClean="0"/>
              <a:t>doc.: IEEE 802 ec-12/0006r0</a:t>
            </a:r>
            <a:endParaRPr lang="en-US"/>
          </a:p>
        </p:txBody>
      </p:sp>
      <p:sp>
        <p:nvSpPr>
          <p:cNvPr id="5" name="Date Placeholder 4"/>
          <p:cNvSpPr>
            <a:spLocks noGrp="1"/>
          </p:cNvSpPr>
          <p:nvPr>
            <p:ph type="dt" sz="quarter" idx="1"/>
          </p:nvPr>
        </p:nvSpPr>
        <p:spPr>
          <a:xfrm>
            <a:off x="664438" y="94542"/>
            <a:ext cx="1131720" cy="215444"/>
          </a:xfrm>
        </p:spPr>
        <p:txBody>
          <a:bodyPr/>
          <a:lstStyle/>
          <a:p>
            <a:pPr>
              <a:defRPr/>
            </a:pPr>
            <a:r>
              <a:rPr lang="en-US" smtClean="0"/>
              <a:t>February 2012</a:t>
            </a:r>
            <a:endParaRPr lang="en-US"/>
          </a:p>
        </p:txBody>
      </p:sp>
      <p:sp>
        <p:nvSpPr>
          <p:cNvPr id="6" name="Footer Placeholder 5"/>
          <p:cNvSpPr>
            <a:spLocks noGrp="1"/>
          </p:cNvSpPr>
          <p:nvPr>
            <p:ph type="ftr" sz="quarter" idx="4"/>
          </p:nvPr>
        </p:nvSpPr>
        <p:spPr>
          <a:xfrm>
            <a:off x="5322503" y="9016602"/>
            <a:ext cx="1067920" cy="184666"/>
          </a:xfrm>
        </p:spPr>
        <p:txBody>
          <a:bodyPr/>
          <a:lstStyle/>
          <a:p>
            <a:pPr lvl="4">
              <a:defRPr/>
            </a:pPr>
            <a:r>
              <a:rPr lang="en-US" smtClean="0"/>
              <a:t>IEEE 802</a:t>
            </a:r>
            <a:endParaRPr lang="en-US"/>
          </a:p>
        </p:txBody>
      </p:sp>
      <p:sp>
        <p:nvSpPr>
          <p:cNvPr id="7" name="Slide Number Placeholder 6"/>
          <p:cNvSpPr>
            <a:spLocks noGrp="1"/>
          </p:cNvSpPr>
          <p:nvPr>
            <p:ph type="sldNum" sz="quarter" idx="5"/>
          </p:nvPr>
        </p:nvSpPr>
        <p:spPr>
          <a:xfrm>
            <a:off x="3384578" y="9016602"/>
            <a:ext cx="415177" cy="184666"/>
          </a:xfrm>
        </p:spPr>
        <p:txBody>
          <a:bodyPr/>
          <a:lstStyle/>
          <a:p>
            <a:pPr>
              <a:defRPr/>
            </a:pPr>
            <a:r>
              <a:rPr lang="en-US" smtClean="0"/>
              <a:t>Page </a:t>
            </a:r>
            <a:fld id="{59D47C77-A02B-405E-AE6D-44F61C8BC15D}"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0" y="703263"/>
            <a:ext cx="4640263" cy="3479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349801" y="94542"/>
            <a:ext cx="2040622" cy="215444"/>
          </a:xfrm>
        </p:spPr>
        <p:txBody>
          <a:bodyPr/>
          <a:lstStyle/>
          <a:p>
            <a:pPr>
              <a:defRPr/>
            </a:pPr>
            <a:r>
              <a:rPr lang="en-US" smtClean="0"/>
              <a:t>doc.: IEEE 802 ec-12/0006r0</a:t>
            </a:r>
            <a:endParaRPr lang="en-US"/>
          </a:p>
        </p:txBody>
      </p:sp>
      <p:sp>
        <p:nvSpPr>
          <p:cNvPr id="5" name="Date Placeholder 4"/>
          <p:cNvSpPr>
            <a:spLocks noGrp="1"/>
          </p:cNvSpPr>
          <p:nvPr>
            <p:ph type="dt" idx="11"/>
          </p:nvPr>
        </p:nvSpPr>
        <p:spPr>
          <a:xfrm>
            <a:off x="664438" y="94542"/>
            <a:ext cx="1131720" cy="215444"/>
          </a:xfrm>
        </p:spPr>
        <p:txBody>
          <a:bodyPr/>
          <a:lstStyle/>
          <a:p>
            <a:pPr>
              <a:defRPr/>
            </a:pPr>
            <a:r>
              <a:rPr lang="en-US" smtClean="0"/>
              <a:t>February 2012</a:t>
            </a:r>
            <a:endParaRPr lang="en-US"/>
          </a:p>
        </p:txBody>
      </p:sp>
      <p:sp>
        <p:nvSpPr>
          <p:cNvPr id="6" name="Footer Placeholder 5"/>
          <p:cNvSpPr>
            <a:spLocks noGrp="1"/>
          </p:cNvSpPr>
          <p:nvPr>
            <p:ph type="ftr" sz="quarter" idx="12"/>
          </p:nvPr>
        </p:nvSpPr>
        <p:spPr>
          <a:xfrm>
            <a:off x="5322503" y="9016602"/>
            <a:ext cx="1067920" cy="184666"/>
          </a:xfrm>
        </p:spPr>
        <p:txBody>
          <a:bodyPr/>
          <a:lstStyle/>
          <a:p>
            <a:pPr lvl="4">
              <a:defRPr/>
            </a:pPr>
            <a:r>
              <a:rPr lang="en-US" smtClean="0"/>
              <a:t>IEEE 802</a:t>
            </a:r>
            <a:endParaRPr lang="en-US"/>
          </a:p>
        </p:txBody>
      </p:sp>
      <p:sp>
        <p:nvSpPr>
          <p:cNvPr id="7" name="Slide Number Placeholder 6"/>
          <p:cNvSpPr>
            <a:spLocks noGrp="1"/>
          </p:cNvSpPr>
          <p:nvPr>
            <p:ph type="sldNum" sz="quarter" idx="13"/>
          </p:nvPr>
        </p:nvSpPr>
        <p:spPr>
          <a:xfrm>
            <a:off x="3384578" y="9016602"/>
            <a:ext cx="415177" cy="184666"/>
          </a:xfrm>
        </p:spPr>
        <p:txBody>
          <a:bodyPr/>
          <a:lstStyle/>
          <a:p>
            <a:pPr>
              <a:defRPr/>
            </a:pPr>
            <a:r>
              <a:rPr lang="en-US" smtClean="0"/>
              <a:t>Page </a:t>
            </a:r>
            <a:fld id="{92004F16-E9DA-4186-B87D-8B662AAF5476}" type="slidenum">
              <a:rPr lang="en-US" smtClean="0"/>
              <a:pPr>
                <a:defRPr/>
              </a:pPr>
              <a:t>8</a:t>
            </a:fld>
            <a:endParaRPr lang="en-US"/>
          </a:p>
        </p:txBody>
      </p:sp>
    </p:spTree>
    <p:extLst>
      <p:ext uri="{BB962C8B-B14F-4D97-AF65-F5344CB8AC3E}">
        <p14:creationId xmlns:p14="http://schemas.microsoft.com/office/powerpoint/2010/main" val="3850549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6500" y="703263"/>
            <a:ext cx="4640263" cy="34798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349801" y="94542"/>
            <a:ext cx="2040622" cy="215444"/>
          </a:xfrm>
        </p:spPr>
        <p:txBody>
          <a:bodyPr/>
          <a:lstStyle/>
          <a:p>
            <a:pPr>
              <a:defRPr/>
            </a:pPr>
            <a:r>
              <a:rPr lang="en-US" smtClean="0"/>
              <a:t>doc.: IEEE 802 ec-12/0006r0</a:t>
            </a:r>
            <a:endParaRPr lang="en-US"/>
          </a:p>
        </p:txBody>
      </p:sp>
      <p:sp>
        <p:nvSpPr>
          <p:cNvPr id="5" name="Date Placeholder 4"/>
          <p:cNvSpPr>
            <a:spLocks noGrp="1"/>
          </p:cNvSpPr>
          <p:nvPr>
            <p:ph type="dt" idx="11"/>
          </p:nvPr>
        </p:nvSpPr>
        <p:spPr>
          <a:xfrm>
            <a:off x="664438" y="94542"/>
            <a:ext cx="1131720" cy="215444"/>
          </a:xfrm>
        </p:spPr>
        <p:txBody>
          <a:bodyPr/>
          <a:lstStyle/>
          <a:p>
            <a:pPr>
              <a:defRPr/>
            </a:pPr>
            <a:r>
              <a:rPr lang="en-US" smtClean="0"/>
              <a:t>February 2012</a:t>
            </a:r>
            <a:endParaRPr lang="en-US"/>
          </a:p>
        </p:txBody>
      </p:sp>
      <p:sp>
        <p:nvSpPr>
          <p:cNvPr id="6" name="Footer Placeholder 5"/>
          <p:cNvSpPr>
            <a:spLocks noGrp="1"/>
          </p:cNvSpPr>
          <p:nvPr>
            <p:ph type="ftr" sz="quarter" idx="12"/>
          </p:nvPr>
        </p:nvSpPr>
        <p:spPr>
          <a:xfrm>
            <a:off x="5322503" y="9016602"/>
            <a:ext cx="1067920" cy="184666"/>
          </a:xfrm>
        </p:spPr>
        <p:txBody>
          <a:bodyPr/>
          <a:lstStyle/>
          <a:p>
            <a:pPr lvl="4">
              <a:defRPr/>
            </a:pPr>
            <a:r>
              <a:rPr lang="en-US" smtClean="0"/>
              <a:t>IEEE 802</a:t>
            </a:r>
            <a:endParaRPr lang="en-US"/>
          </a:p>
        </p:txBody>
      </p:sp>
      <p:sp>
        <p:nvSpPr>
          <p:cNvPr id="7" name="Slide Number Placeholder 6"/>
          <p:cNvSpPr>
            <a:spLocks noGrp="1"/>
          </p:cNvSpPr>
          <p:nvPr>
            <p:ph type="sldNum" sz="quarter" idx="13"/>
          </p:nvPr>
        </p:nvSpPr>
        <p:spPr>
          <a:xfrm>
            <a:off x="3384578" y="9016602"/>
            <a:ext cx="415177" cy="184666"/>
          </a:xfrm>
        </p:spPr>
        <p:txBody>
          <a:bodyPr/>
          <a:lstStyle/>
          <a:p>
            <a:pPr>
              <a:defRPr/>
            </a:pPr>
            <a:r>
              <a:rPr lang="en-US" smtClean="0"/>
              <a:t>Page </a:t>
            </a:r>
            <a:fld id="{92004F16-E9DA-4186-B87D-8B662AAF5476}" type="slidenum">
              <a:rPr lang="en-US" smtClean="0"/>
              <a:pPr>
                <a:defRPr/>
              </a:pPr>
              <a:t>9</a:t>
            </a:fld>
            <a:endParaRPr lang="en-US"/>
          </a:p>
        </p:txBody>
      </p:sp>
    </p:spTree>
    <p:extLst>
      <p:ext uri="{BB962C8B-B14F-4D97-AF65-F5344CB8AC3E}">
        <p14:creationId xmlns:p14="http://schemas.microsoft.com/office/powerpoint/2010/main" val="3464438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 ec-12/0006r0</a:t>
            </a:r>
            <a:endParaRPr lang="en-US"/>
          </a:p>
        </p:txBody>
      </p:sp>
      <p:sp>
        <p:nvSpPr>
          <p:cNvPr id="5" name="Date Placeholder 4"/>
          <p:cNvSpPr>
            <a:spLocks noGrp="1"/>
          </p:cNvSpPr>
          <p:nvPr>
            <p:ph type="dt" idx="11"/>
          </p:nvPr>
        </p:nvSpPr>
        <p:spPr/>
        <p:txBody>
          <a:bodyPr/>
          <a:lstStyle/>
          <a:p>
            <a:pPr>
              <a:defRPr/>
            </a:pPr>
            <a:r>
              <a:rPr lang="en-US" smtClean="0"/>
              <a:t>February 2012</a:t>
            </a:r>
            <a:endParaRPr lang="en-US"/>
          </a:p>
        </p:txBody>
      </p:sp>
      <p:sp>
        <p:nvSpPr>
          <p:cNvPr id="6" name="Footer Placeholder 5"/>
          <p:cNvSpPr>
            <a:spLocks noGrp="1"/>
          </p:cNvSpPr>
          <p:nvPr>
            <p:ph type="ftr" sz="quarter" idx="12"/>
          </p:nvPr>
        </p:nvSpPr>
        <p:spPr/>
        <p:txBody>
          <a:bodyPr/>
          <a:lstStyle/>
          <a:p>
            <a:pPr lvl="4">
              <a:defRPr/>
            </a:pPr>
            <a:r>
              <a:rPr lang="en-US" smtClean="0"/>
              <a:t>IEEE 802</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439F4A26-5FC8-4F29-BD47-494A4B58925C}" type="slidenum">
              <a:rPr lang="en-US" smtClean="0"/>
              <a:pPr>
                <a:defRPr/>
              </a:pPr>
              <a:t>12</a:t>
            </a:fld>
            <a:endParaRPr lang="en-US"/>
          </a:p>
        </p:txBody>
      </p:sp>
    </p:spTree>
    <p:extLst>
      <p:ext uri="{BB962C8B-B14F-4D97-AF65-F5344CB8AC3E}">
        <p14:creationId xmlns:p14="http://schemas.microsoft.com/office/powerpoint/2010/main" val="4294682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EA14033-66FA-44CF-81FB-E2BDAA2D00D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4A52A30-628B-4554-BBC5-152EF1A6114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1CAF644-528D-4EE2-8FC4-FC9E4FCE9D7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A7AEBE-7639-476E-BE32-6EE4912D46A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85800"/>
            <a:ext cx="77724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2B4F822-95CF-4667-A2F5-1E3613C4B59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February 2012</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smtClean="0"/>
              <a:t>IEEE 802 Liaison</a:t>
            </a:r>
            <a:endParaRPr lang="en-US"/>
          </a:p>
        </p:txBody>
      </p:sp>
      <p:sp>
        <p:nvSpPr>
          <p:cNvPr id="6" name="Slide Number Placeholder 5"/>
          <p:cNvSpPr>
            <a:spLocks noGrp="1"/>
          </p:cNvSpPr>
          <p:nvPr>
            <p:ph type="sldNum" sz="quarter" idx="12"/>
          </p:nvPr>
        </p:nvSpPr>
        <p:spPr>
          <a:xfrm>
            <a:off x="4327525" y="6475413"/>
            <a:ext cx="565150" cy="182562"/>
          </a:xfrm>
          <a:prstGeom prst="rect">
            <a:avLst/>
          </a:prstGeom>
        </p:spPr>
        <p:txBody>
          <a:bodyPr/>
          <a:lstStyle/>
          <a:p>
            <a:fld id="{61B522BC-146A-FE4E-835A-305B986718D1}" type="slidenum">
              <a:rPr lang="en-US" smtClean="0"/>
              <a:pPr/>
              <a:t>‹#›</a:t>
            </a:fld>
            <a:endParaRPr lang="en-US"/>
          </a:p>
        </p:txBody>
      </p:sp>
    </p:spTree>
    <p:extLst>
      <p:ext uri="{BB962C8B-B14F-4D97-AF65-F5344CB8AC3E}">
        <p14:creationId xmlns:p14="http://schemas.microsoft.com/office/powerpoint/2010/main" val="344684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455527" cy="276999"/>
          </a:xfrm>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46CF54C-7449-4815-8AB2-C073E1E8612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DB18A17-D383-4E62-8749-CA258F67F5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0A5A2A-8CFD-4374-A645-0E7D138AEB5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5888A40-A5EE-46CD-844A-14F77C7F41C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1FE2681-01BC-48D6-BF4C-CAAE6F7A5FC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89F3018-A288-4847-88BA-573BA3910FB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992D8B-68C8-4561-BEF6-BB3615919E1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February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IEEE 802 Liaison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420B689-C2D3-4780-BC2C-668B44C3B9B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455527"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smtClean="0"/>
            </a:lvl1pPr>
          </a:lstStyle>
          <a:p>
            <a:pPr>
              <a:defRPr/>
            </a:pPr>
            <a:r>
              <a:rPr lang="en-US" smtClean="0"/>
              <a:t>February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a:lvl1pPr>
          </a:lstStyle>
          <a:p>
            <a:pPr>
              <a:defRPr/>
            </a:pPr>
            <a:r>
              <a:rPr lang="en-US" smtClean="0"/>
              <a:t>IEEE 802 Liaison</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a:lvl1pPr>
          </a:lstStyle>
          <a:p>
            <a:pPr>
              <a:defRPr/>
            </a:pPr>
            <a:r>
              <a:rPr lang="en-US"/>
              <a:t>Slide </a:t>
            </a:r>
            <a:fld id="{608B8C6C-10C7-44C0-9E26-1F71EC143B0E}" type="slidenum">
              <a:rPr lang="en-US"/>
              <a:pPr>
                <a:defRPr/>
              </a:pPr>
              <a:t>‹#›</a:t>
            </a:fld>
            <a:endParaRPr lang="en-US"/>
          </a:p>
        </p:txBody>
      </p:sp>
      <p:sp>
        <p:nvSpPr>
          <p:cNvPr id="1031" name="Rectangle 7"/>
          <p:cNvSpPr>
            <a:spLocks noChangeArrowheads="1"/>
          </p:cNvSpPr>
          <p:nvPr/>
        </p:nvSpPr>
        <p:spPr bwMode="auto">
          <a:xfrm>
            <a:off x="5099174" y="302439"/>
            <a:ext cx="3270126" cy="276999"/>
          </a:xfrm>
          <a:prstGeom prst="rect">
            <a:avLst/>
          </a:prstGeom>
          <a:noFill/>
          <a:ln>
            <a:noFill/>
          </a:ln>
          <a:effectLst/>
          <a:extLst/>
        </p:spPr>
        <p:txBody>
          <a:bodyPr wrap="none" lIns="0" tIns="0" rIns="0" bIns="0" anchor="b">
            <a:spAutoFit/>
          </a:bodyPr>
          <a:lstStyle/>
          <a:p>
            <a:pPr marL="457200" lvl="4" algn="r" eaLnBrk="0" hangingPunct="0"/>
            <a:r>
              <a:rPr lang="en-US" sz="1800" b="1" dirty="0"/>
              <a:t>doc.: IEEE </a:t>
            </a:r>
            <a:r>
              <a:rPr lang="en-US" sz="1800" b="1" dirty="0" smtClean="0"/>
              <a:t>802 ec-12/0006r0</a:t>
            </a:r>
            <a:endParaRPr lang="en-US" sz="1800" b="1" dirty="0"/>
          </a:p>
        </p:txBody>
      </p:sp>
      <p:sp>
        <p:nvSpPr>
          <p:cNvPr id="1032" name="Line 8"/>
          <p:cNvSpPr>
            <a:spLocks noChangeShapeType="1"/>
          </p:cNvSpPr>
          <p:nvPr/>
        </p:nvSpPr>
        <p:spPr bwMode="auto">
          <a:xfrm>
            <a:off x="685800" y="579438"/>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 id="2147483662"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chor="ctr"/>
          <a:lstStyle/>
          <a:p>
            <a:pPr algn="ctr">
              <a:defRPr/>
            </a:pPr>
            <a:r>
              <a:rPr lang="en-US" dirty="0" smtClean="0">
                <a:solidFill>
                  <a:schemeClr val="accent4"/>
                </a:solidFill>
              </a:rPr>
              <a:t>Liaison presentation to SC6</a:t>
            </a:r>
            <a:br>
              <a:rPr lang="en-US" dirty="0" smtClean="0">
                <a:solidFill>
                  <a:schemeClr val="accent4"/>
                </a:solidFill>
              </a:rPr>
            </a:br>
            <a:r>
              <a:rPr lang="en-US" dirty="0" smtClean="0">
                <a:solidFill>
                  <a:schemeClr val="accent4"/>
                </a:solidFill>
              </a:rPr>
              <a:t>regarding </a:t>
            </a:r>
            <a:r>
              <a:rPr lang="en-US" dirty="0" smtClean="0">
                <a:solidFill>
                  <a:schemeClr val="accent4"/>
                </a:solidFill>
              </a:rPr>
              <a:t>Internet Security</a:t>
            </a:r>
            <a:r>
              <a:rPr lang="en-US" dirty="0" smtClean="0"/>
              <a:t/>
            </a:r>
            <a:br>
              <a:rPr lang="en-US" dirty="0" smtClean="0"/>
            </a:br>
            <a:endParaRPr lang="en-US" dirty="0" smtClean="0"/>
          </a:p>
        </p:txBody>
      </p:sp>
      <p:sp>
        <p:nvSpPr>
          <p:cNvPr id="3076" name="Rectangle 6"/>
          <p:cNvSpPr>
            <a:spLocks noGrp="1" noChangeArrowheads="1"/>
          </p:cNvSpPr>
          <p:nvPr>
            <p:ph type="body" idx="1"/>
          </p:nvPr>
        </p:nvSpPr>
        <p:spPr>
          <a:xfrm>
            <a:off x="685800" y="1720850"/>
            <a:ext cx="7772400" cy="381000"/>
          </a:xfrm>
        </p:spPr>
        <p:txBody>
          <a:bodyPr/>
          <a:lstStyle/>
          <a:p>
            <a:pPr marL="0" indent="0" algn="ctr">
              <a:buNone/>
            </a:pPr>
            <a:r>
              <a:rPr lang="en-US" dirty="0" smtClean="0"/>
              <a:t>Date:</a:t>
            </a:r>
            <a:r>
              <a:rPr lang="en-US" b="0" dirty="0" smtClean="0"/>
              <a:t> </a:t>
            </a:r>
            <a:r>
              <a:rPr lang="en-US" b="0" dirty="0" smtClean="0"/>
              <a:t>2012-February-13</a:t>
            </a:r>
            <a:endParaRPr lang="en-US" b="0" dirty="0" smtClean="0"/>
          </a:p>
        </p:txBody>
      </p:sp>
      <p:sp>
        <p:nvSpPr>
          <p:cNvPr id="3077" name="Rectangle 12"/>
          <p:cNvSpPr>
            <a:spLocks noChangeArrowheads="1"/>
          </p:cNvSpPr>
          <p:nvPr/>
        </p:nvSpPr>
        <p:spPr bwMode="auto">
          <a:xfrm>
            <a:off x="533400" y="21367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charset="0"/>
              </a:rPr>
              <a:t>Authors:</a:t>
            </a:r>
            <a:endParaRPr lang="en-US" sz="1600">
              <a:latin typeface="Arial" charset="0"/>
            </a:endParaRPr>
          </a:p>
        </p:txBody>
      </p:sp>
      <p:graphicFrame>
        <p:nvGraphicFramePr>
          <p:cNvPr id="3078" name="Object 3"/>
          <p:cNvGraphicFramePr>
            <a:graphicFrameLocks noChangeAspect="1"/>
          </p:cNvGraphicFramePr>
          <p:nvPr>
            <p:extLst>
              <p:ext uri="{D42A27DB-BD31-4B8C-83A1-F6EECF244321}">
                <p14:modId xmlns:p14="http://schemas.microsoft.com/office/powerpoint/2010/main" val="2134836590"/>
              </p:ext>
            </p:extLst>
          </p:nvPr>
        </p:nvGraphicFramePr>
        <p:xfrm>
          <a:off x="533400" y="2743200"/>
          <a:ext cx="8077200" cy="2476500"/>
        </p:xfrm>
        <a:graphic>
          <a:graphicData uri="http://schemas.openxmlformats.org/presentationml/2006/ole">
            <mc:AlternateContent xmlns:mc="http://schemas.openxmlformats.org/markup-compatibility/2006">
              <mc:Choice xmlns:v="urn:schemas-microsoft-com:vml" Requires="v">
                <p:oleObj spid="_x0000_s1036" name="Document" r:id="rId4" imgW="8257527" imgH="2534136" progId="Word.Document.8">
                  <p:embed/>
                </p:oleObj>
              </mc:Choice>
              <mc:Fallback>
                <p:oleObj name="Document" r:id="rId4" imgW="8257527" imgH="2534136" progId="Word.Document.8">
                  <p:embed/>
                  <p:pic>
                    <p:nvPicPr>
                      <p:cNvPr id="0" name=""/>
                      <p:cNvPicPr>
                        <a:picLocks noChangeAspect="1" noChangeArrowheads="1"/>
                      </p:cNvPicPr>
                      <p:nvPr/>
                    </p:nvPicPr>
                    <p:blipFill>
                      <a:blip r:embed="rId5"/>
                      <a:srcRect/>
                      <a:stretch>
                        <a:fillRect/>
                      </a:stretch>
                    </p:blipFill>
                    <p:spPr bwMode="auto">
                      <a:xfrm>
                        <a:off x="533400" y="2743200"/>
                        <a:ext cx="8077200" cy="2476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Footer Placeholder 1"/>
          <p:cNvSpPr>
            <a:spLocks noGrp="1"/>
          </p:cNvSpPr>
          <p:nvPr>
            <p:ph type="ftr" sz="quarter" idx="11"/>
          </p:nvPr>
        </p:nvSpPr>
        <p:spPr/>
        <p:txBody>
          <a:bodyPr/>
          <a:lstStyle/>
          <a:p>
            <a:pPr>
              <a:defRPr/>
            </a:pPr>
            <a:r>
              <a:rPr lang="en-US" smtClean="0"/>
              <a:t>IEEE 802 Liaison</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46CF54C-7449-4815-8AB2-C073E1E86124}" type="slidenum">
              <a:rPr lang="en-US" smtClean="0"/>
              <a:pPr>
                <a:defRPr/>
              </a:pPr>
              <a:t>1</a:t>
            </a:fld>
            <a:endParaRPr lang="en-US"/>
          </a:p>
        </p:txBody>
      </p:sp>
      <p:sp>
        <p:nvSpPr>
          <p:cNvPr id="4" name="Date Placeholder 3"/>
          <p:cNvSpPr>
            <a:spLocks noGrp="1"/>
          </p:cNvSpPr>
          <p:nvPr>
            <p:ph type="dt" sz="half" idx="10"/>
          </p:nvPr>
        </p:nvSpPr>
        <p:spPr/>
        <p:txBody>
          <a:bodyPr/>
          <a:lstStyle/>
          <a:p>
            <a:pPr>
              <a:defRPr/>
            </a:pPr>
            <a:r>
              <a:rPr lang="en-US" smtClean="0"/>
              <a:t>February 2012</a:t>
            </a:r>
            <a:endParaRPr lang="en-US" dirty="0"/>
          </a:p>
        </p:txBody>
      </p:sp>
    </p:spTree>
    <p:extLst>
      <p:ext uri="{BB962C8B-B14F-4D97-AF65-F5344CB8AC3E}">
        <p14:creationId xmlns:p14="http://schemas.microsoft.com/office/powerpoint/2010/main" val="1839720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IEEE 802.1 Security</a:t>
            </a:r>
            <a:endParaRPr lang="en-US" dirty="0"/>
          </a:p>
        </p:txBody>
      </p:sp>
      <p:sp>
        <p:nvSpPr>
          <p:cNvPr id="3" name="Content Placeholder 2"/>
          <p:cNvSpPr>
            <a:spLocks noGrp="1"/>
          </p:cNvSpPr>
          <p:nvPr>
            <p:ph idx="1"/>
          </p:nvPr>
        </p:nvSpPr>
        <p:spPr/>
        <p:txBody>
          <a:bodyPr/>
          <a:lstStyle/>
          <a:p>
            <a:r>
              <a:rPr lang="en-US" dirty="0" smtClean="0"/>
              <a:t>Following is an overview of the current security features. An explanation of these features are available in N14793.</a:t>
            </a:r>
          </a:p>
          <a:p>
            <a:r>
              <a:rPr lang="en-US" dirty="0" smtClean="0"/>
              <a:t>Then we apply the criteria mentioned in the previous slides to the IEEE 802.1 security features.</a:t>
            </a:r>
          </a:p>
          <a:p>
            <a:endParaRPr lang="en-US" dirty="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10</a:t>
            </a:fld>
            <a:endParaRPr lang="en-US"/>
          </a:p>
        </p:txBody>
      </p:sp>
    </p:spTree>
    <p:extLst>
      <p:ext uri="{BB962C8B-B14F-4D97-AF65-F5344CB8AC3E}">
        <p14:creationId xmlns:p14="http://schemas.microsoft.com/office/powerpoint/2010/main" val="2663950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 Security Architecture</a:t>
            </a:r>
            <a:endParaRPr lang="en-US" dirty="0"/>
          </a:p>
        </p:txBody>
      </p:sp>
      <p:sp>
        <p:nvSpPr>
          <p:cNvPr id="3" name="Content Placeholder 2"/>
          <p:cNvSpPr>
            <a:spLocks noGrp="1"/>
          </p:cNvSpPr>
          <p:nvPr>
            <p:ph idx="1"/>
          </p:nvPr>
        </p:nvSpPr>
        <p:spPr>
          <a:xfrm>
            <a:off x="457200" y="1600200"/>
            <a:ext cx="8229600" cy="4756150"/>
          </a:xfrm>
        </p:spPr>
        <p:txBody>
          <a:bodyPr>
            <a:normAutofit/>
          </a:bodyPr>
          <a:lstStyle/>
          <a:p>
            <a:r>
              <a:rPr lang="en-US" dirty="0" smtClean="0"/>
              <a:t>The IEEE 802.1 Security Architecture for Bridged/Switched networks includes</a:t>
            </a:r>
          </a:p>
          <a:p>
            <a:pPr lvl="1"/>
            <a:r>
              <a:rPr lang="en-US" dirty="0" smtClean="0"/>
              <a:t>IEEE 802.1X-2010 – Port-Based Network Access Control &amp; Key Management</a:t>
            </a:r>
          </a:p>
          <a:p>
            <a:pPr lvl="1"/>
            <a:r>
              <a:rPr lang="en-US" dirty="0" smtClean="0"/>
              <a:t>IEEE 802.1AE-2006 - MACsec</a:t>
            </a:r>
          </a:p>
          <a:p>
            <a:pPr lvl="1"/>
            <a:r>
              <a:rPr lang="en-US" dirty="0" smtClean="0"/>
              <a:t>IEEE 802.1AR-2009 – Secure DevID</a:t>
            </a:r>
          </a:p>
          <a:p>
            <a:r>
              <a:rPr lang="en-US" dirty="0" smtClean="0"/>
              <a:t>These three standards work together to provide a consistent security architecture that works in today’s networks</a:t>
            </a:r>
          </a:p>
          <a:p>
            <a:pPr lvl="1"/>
            <a:r>
              <a:rPr lang="en-US" dirty="0" smtClean="0"/>
              <a:t>They have been designed to work in tomorrows networks as well</a:t>
            </a:r>
          </a:p>
          <a:p>
            <a:pPr lvl="1"/>
            <a:r>
              <a:rPr lang="en-US" dirty="0" smtClean="0"/>
              <a:t>They are the result of several iterations of security solutions, and so have the benefit of many lessons learned. We are mentioning some of those lessons learned today for you to consider. </a:t>
            </a:r>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11</a:t>
            </a:fld>
            <a:endParaRPr lang="en-US"/>
          </a:p>
        </p:txBody>
      </p:sp>
    </p:spTree>
    <p:extLst>
      <p:ext uri="{BB962C8B-B14F-4D97-AF65-F5344CB8AC3E}">
        <p14:creationId xmlns:p14="http://schemas.microsoft.com/office/powerpoint/2010/main" val="2727343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Applying the criteria to the IEEE 802.1 Security Architecture</a:t>
            </a:r>
            <a:endParaRPr lang="en-US" dirty="0"/>
          </a:p>
        </p:txBody>
      </p:sp>
      <p:sp>
        <p:nvSpPr>
          <p:cNvPr id="3" name="Content Placeholder 2"/>
          <p:cNvSpPr>
            <a:spLocks noGrp="1"/>
          </p:cNvSpPr>
          <p:nvPr>
            <p:ph idx="1"/>
          </p:nvPr>
        </p:nvSpPr>
        <p:spPr/>
        <p:txBody>
          <a:bodyPr>
            <a:normAutofit lnSpcReduction="10000"/>
          </a:bodyPr>
          <a:lstStyle/>
          <a:p>
            <a:r>
              <a:rPr lang="en-US" b="1" dirty="0" smtClean="0"/>
              <a:t>Threat Model</a:t>
            </a:r>
            <a:r>
              <a:rPr lang="en-US" dirty="0" smtClean="0"/>
              <a:t>: Protects against threats to both the network edge and the core. The security features can be automatically  applied at each link according to the risks facing that link.</a:t>
            </a:r>
          </a:p>
          <a:p>
            <a:pPr lvl="1"/>
            <a:r>
              <a:rPr lang="en-US" dirty="0" smtClean="0"/>
              <a:t>The same security features are are suitable to be applied at all ports and using the same policy, whether they be at the edge and/or ports in the core. </a:t>
            </a:r>
          </a:p>
          <a:p>
            <a:pPr lvl="1"/>
            <a:r>
              <a:rPr lang="en-US" dirty="0" smtClean="0"/>
              <a:t>Or, a network administrator can choose which ports in the network have threats and just apply security on those ports</a:t>
            </a:r>
          </a:p>
          <a:p>
            <a:r>
              <a:rPr lang="en-US" b="1" dirty="0" smtClean="0"/>
              <a:t>Compatibility with IEEE 802.1 Bridging/Switching:</a:t>
            </a:r>
            <a:r>
              <a:rPr lang="en-US" b="1" dirty="0"/>
              <a:t> </a:t>
            </a:r>
            <a:r>
              <a:rPr lang="en-US" dirty="0" smtClean="0"/>
              <a:t>Protects bridging/switching protocols as well as user data on each link where security is required</a:t>
            </a:r>
          </a:p>
        </p:txBody>
      </p:sp>
      <p:sp>
        <p:nvSpPr>
          <p:cNvPr id="4" name="Date Placeholder 3"/>
          <p:cNvSpPr>
            <a:spLocks noGrp="1"/>
          </p:cNvSpPr>
          <p:nvPr>
            <p:ph type="dt" sz="half" idx="4294967295"/>
          </p:nvPr>
        </p:nvSpPr>
        <p:spPr>
          <a:xfrm>
            <a:off x="5334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12</a:t>
            </a:fld>
            <a:endParaRPr lang="en-US"/>
          </a:p>
        </p:txBody>
      </p:sp>
    </p:spTree>
    <p:extLst>
      <p:ext uri="{BB962C8B-B14F-4D97-AF65-F5344CB8AC3E}">
        <p14:creationId xmlns:p14="http://schemas.microsoft.com/office/powerpoint/2010/main" val="2410985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 Security Architecture</a:t>
            </a:r>
            <a:endParaRPr lang="en-US" dirty="0"/>
          </a:p>
        </p:txBody>
      </p:sp>
      <p:sp>
        <p:nvSpPr>
          <p:cNvPr id="3" name="Content Placeholder 2"/>
          <p:cNvSpPr>
            <a:spLocks noGrp="1"/>
          </p:cNvSpPr>
          <p:nvPr>
            <p:ph idx="1"/>
          </p:nvPr>
        </p:nvSpPr>
        <p:spPr/>
        <p:txBody>
          <a:bodyPr>
            <a:normAutofit fontScale="92500"/>
          </a:bodyPr>
          <a:lstStyle/>
          <a:p>
            <a:r>
              <a:rPr lang="en-US" b="1" dirty="0" smtClean="0"/>
              <a:t>Switching/Bridging Equipment Architecture</a:t>
            </a:r>
            <a:r>
              <a:rPr lang="en-US" dirty="0" smtClean="0"/>
              <a:t>:</a:t>
            </a:r>
            <a:r>
              <a:rPr lang="en-US" dirty="0"/>
              <a:t> </a:t>
            </a:r>
            <a:r>
              <a:rPr lang="en-US" dirty="0" smtClean="0"/>
              <a:t>Fits within the capabilities of bridged/switched equipment designs up including 40Gbps and 100Gbps links with low latency</a:t>
            </a:r>
          </a:p>
          <a:p>
            <a:pPr lvl="1"/>
            <a:r>
              <a:rPr lang="en-US" dirty="0" smtClean="0"/>
              <a:t>This is done using state of the art, internationally reviewed, adaptable, and conventional cryptography. This is very important in order to achieve broad acceptance in the marketplace</a:t>
            </a:r>
          </a:p>
          <a:p>
            <a:pPr lvl="1"/>
            <a:r>
              <a:rPr lang="en-US" dirty="0" smtClean="0"/>
              <a:t>Ethernet ports supporting MACsec and software supporting IEEE 802.1X is available, and new network devices are supporting these security features today</a:t>
            </a:r>
          </a:p>
          <a:p>
            <a:r>
              <a:rPr lang="en-US" b="1" dirty="0" smtClean="0"/>
              <a:t>Network Architectures</a:t>
            </a:r>
            <a:r>
              <a:rPr lang="en-US" dirty="0" smtClean="0"/>
              <a:t>: Is designed to fit into the IEEE 802.1 Architecture, and so can be used by all conforming bridged/switched networks</a:t>
            </a:r>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13</a:t>
            </a:fld>
            <a:endParaRPr lang="en-US"/>
          </a:p>
        </p:txBody>
      </p:sp>
    </p:spTree>
    <p:extLst>
      <p:ext uri="{BB962C8B-B14F-4D97-AF65-F5344CB8AC3E}">
        <p14:creationId xmlns:p14="http://schemas.microsoft.com/office/powerpoint/2010/main" val="2014212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TLSec</a:t>
            </a:r>
            <a:endParaRPr lang="en-US" dirty="0"/>
          </a:p>
        </p:txBody>
      </p:sp>
      <p:sp>
        <p:nvSpPr>
          <p:cNvPr id="3" name="Content Placeholder 2"/>
          <p:cNvSpPr>
            <a:spLocks noGrp="1"/>
          </p:cNvSpPr>
          <p:nvPr>
            <p:ph idx="1"/>
          </p:nvPr>
        </p:nvSpPr>
        <p:spPr/>
        <p:txBody>
          <a:bodyPr>
            <a:normAutofit/>
          </a:bodyPr>
          <a:lstStyle/>
          <a:p>
            <a:r>
              <a:rPr lang="en-US" dirty="0" smtClean="0"/>
              <a:t>TLSec is described in N14402, N15083, and N15084. </a:t>
            </a:r>
          </a:p>
          <a:p>
            <a:r>
              <a:rPr lang="en-US" dirty="0" smtClean="0"/>
              <a:t>From these descriptions there seem to be some gaps between the TLSec method and the criteria mentioned earlier, and the next slides mention those gaps.</a:t>
            </a:r>
          </a:p>
          <a:p>
            <a:pPr lvl="1"/>
            <a:r>
              <a:rPr lang="en-US" dirty="0" smtClean="0"/>
              <a:t>Many of them are related to the generation, distribution, and storage of cryptographic keys, which are crucial to having a secure and scalable system</a:t>
            </a:r>
          </a:p>
          <a:p>
            <a:endParaRPr lang="en-US" dirty="0"/>
          </a:p>
        </p:txBody>
      </p:sp>
      <p:sp>
        <p:nvSpPr>
          <p:cNvPr id="4" name="Date Placeholder 3"/>
          <p:cNvSpPr>
            <a:spLocks noGrp="1"/>
          </p:cNvSpPr>
          <p:nvPr>
            <p:ph type="dt" sz="half" idx="4294967295"/>
          </p:nvPr>
        </p:nvSpPr>
        <p:spPr>
          <a:xfrm>
            <a:off x="3810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14</a:t>
            </a:fld>
            <a:endParaRPr lang="en-US"/>
          </a:p>
        </p:txBody>
      </p:sp>
    </p:spTree>
    <p:extLst>
      <p:ext uri="{BB962C8B-B14F-4D97-AF65-F5344CB8AC3E}">
        <p14:creationId xmlns:p14="http://schemas.microsoft.com/office/powerpoint/2010/main" val="2425328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Applying the criteria to TLSec</a:t>
            </a:r>
            <a:endParaRPr lang="en-US" dirty="0"/>
          </a:p>
        </p:txBody>
      </p:sp>
      <p:sp>
        <p:nvSpPr>
          <p:cNvPr id="3" name="Content Placeholder 2"/>
          <p:cNvSpPr>
            <a:spLocks noGrp="1"/>
          </p:cNvSpPr>
          <p:nvPr>
            <p:ph idx="1"/>
          </p:nvPr>
        </p:nvSpPr>
        <p:spPr/>
        <p:txBody>
          <a:bodyPr>
            <a:normAutofit/>
          </a:bodyPr>
          <a:lstStyle/>
          <a:p>
            <a:r>
              <a:rPr lang="en-US" b="1" dirty="0" smtClean="0"/>
              <a:t>Threat Model</a:t>
            </a:r>
            <a:r>
              <a:rPr lang="en-US" dirty="0" smtClean="0"/>
              <a:t>: Focuses on inside threats between selected devices, which may cross one or more bridges/switches</a:t>
            </a:r>
          </a:p>
          <a:p>
            <a:pPr lvl="1"/>
            <a:r>
              <a:rPr lang="en-US" dirty="0" smtClean="0"/>
              <a:t>Because of key management and storage issues it may not be suitable for network edge ports.</a:t>
            </a:r>
          </a:p>
          <a:p>
            <a:r>
              <a:rPr lang="en-US" b="1" dirty="0" smtClean="0"/>
              <a:t>Compatibility with IEEE 802.1 Bridging/Switching:</a:t>
            </a:r>
            <a:r>
              <a:rPr lang="en-US" dirty="0" smtClean="0"/>
              <a:t> The encrypted frames cross bridges/switches, and so they cannot protect the bridging/switching protocols underlying the network</a:t>
            </a:r>
          </a:p>
          <a:p>
            <a:pPr lvl="1"/>
            <a:r>
              <a:rPr lang="en-US" dirty="0" smtClean="0"/>
              <a:t>This leaves the network open to a wider a wider variety of denial of service attacks</a:t>
            </a:r>
          </a:p>
        </p:txBody>
      </p:sp>
      <p:sp>
        <p:nvSpPr>
          <p:cNvPr id="4" name="Date Placeholder 3"/>
          <p:cNvSpPr>
            <a:spLocks noGrp="1"/>
          </p:cNvSpPr>
          <p:nvPr>
            <p:ph type="dt" sz="half" idx="4294967295"/>
          </p:nvPr>
        </p:nvSpPr>
        <p:spPr>
          <a:xfrm>
            <a:off x="3810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15</a:t>
            </a:fld>
            <a:endParaRPr lang="en-US"/>
          </a:p>
        </p:txBody>
      </p:sp>
    </p:spTree>
    <p:extLst>
      <p:ext uri="{BB962C8B-B14F-4D97-AF65-F5344CB8AC3E}">
        <p14:creationId xmlns:p14="http://schemas.microsoft.com/office/powerpoint/2010/main" val="3501303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criteria to TLSec</a:t>
            </a:r>
            <a:endParaRPr lang="en-US" dirty="0"/>
          </a:p>
        </p:txBody>
      </p:sp>
      <p:sp>
        <p:nvSpPr>
          <p:cNvPr id="3" name="Content Placeholder 2"/>
          <p:cNvSpPr>
            <a:spLocks noGrp="1"/>
          </p:cNvSpPr>
          <p:nvPr>
            <p:ph idx="1"/>
          </p:nvPr>
        </p:nvSpPr>
        <p:spPr/>
        <p:txBody>
          <a:bodyPr>
            <a:normAutofit/>
          </a:bodyPr>
          <a:lstStyle/>
          <a:p>
            <a:pPr marL="342900" lvl="1" indent="-342900">
              <a:buFont typeface="Arial"/>
              <a:buChar char="•"/>
            </a:pPr>
            <a:r>
              <a:rPr lang="en-US" b="1" dirty="0" smtClean="0"/>
              <a:t>Switching/Bridging Equipment Architecture:</a:t>
            </a:r>
            <a:r>
              <a:rPr lang="en-US" dirty="0" smtClean="0"/>
              <a:t>  TLSec seems to be designed to use many keys for many destinations</a:t>
            </a:r>
          </a:p>
          <a:p>
            <a:pPr marL="742950" lvl="2" indent="-342900">
              <a:buFont typeface="Lucida Grande"/>
              <a:buChar char="-"/>
            </a:pPr>
            <a:r>
              <a:rPr lang="en-US" dirty="0" smtClean="0"/>
              <a:t>This can require a large key store (e.g., at least one key for each destination), and keys have to be referenced and used without introducing network latency. </a:t>
            </a:r>
          </a:p>
          <a:p>
            <a:pPr marL="742950" lvl="2" indent="-342900">
              <a:buFont typeface="Lucida Grande"/>
              <a:buChar char="-"/>
            </a:pPr>
            <a:r>
              <a:rPr lang="en-US" dirty="0" smtClean="0"/>
              <a:t>Most encryption systems compute and store the key schedules for cipher keys rather than the keys themselves. Each key requires Kilobytes of memory that must be available to the MAC level function performing encryption. This is commonly a serious constraint to designers. </a:t>
            </a:r>
          </a:p>
          <a:p>
            <a:pPr marL="742950" lvl="2" indent="-342900">
              <a:buFont typeface="Lucida Grande"/>
              <a:buChar char="-"/>
            </a:pPr>
            <a:r>
              <a:rPr lang="en-US" dirty="0" smtClean="0"/>
              <a:t>TLSec requires many more resources than is available in switches/bridges, and will be a substantial architectural hurdle as link speeds and network sizes increase.</a:t>
            </a:r>
          </a:p>
          <a:p>
            <a:pPr marL="342900" lvl="1" indent="-342900"/>
            <a:endParaRPr lang="en-US" dirty="0" smtClean="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16</a:t>
            </a:fld>
            <a:endParaRPr lang="en-US"/>
          </a:p>
        </p:txBody>
      </p:sp>
    </p:spTree>
    <p:extLst>
      <p:ext uri="{BB962C8B-B14F-4D97-AF65-F5344CB8AC3E}">
        <p14:creationId xmlns:p14="http://schemas.microsoft.com/office/powerpoint/2010/main" val="26874015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criteria to TLSec</a:t>
            </a:r>
            <a:endParaRPr lang="en-US" dirty="0"/>
          </a:p>
        </p:txBody>
      </p:sp>
      <p:sp>
        <p:nvSpPr>
          <p:cNvPr id="3" name="Content Placeholder 2"/>
          <p:cNvSpPr>
            <a:spLocks noGrp="1"/>
          </p:cNvSpPr>
          <p:nvPr>
            <p:ph idx="1"/>
          </p:nvPr>
        </p:nvSpPr>
        <p:spPr>
          <a:xfrm>
            <a:off x="381000" y="1828800"/>
            <a:ext cx="8305800" cy="4267200"/>
          </a:xfrm>
        </p:spPr>
        <p:txBody>
          <a:bodyPr>
            <a:normAutofit/>
          </a:bodyPr>
          <a:lstStyle/>
          <a:p>
            <a:pPr marL="342900" lvl="1" indent="-342900">
              <a:buFont typeface="Arial"/>
              <a:buChar char="•"/>
            </a:pPr>
            <a:r>
              <a:rPr lang="en-US" sz="2400" b="1" dirty="0" smtClean="0"/>
              <a:t>Network Architectures</a:t>
            </a:r>
            <a:r>
              <a:rPr lang="en-US" sz="2400" dirty="0" smtClean="0"/>
              <a:t>: To be successful, TLSec must support more than peer to peer traffic with pair-wise keys</a:t>
            </a:r>
          </a:p>
          <a:p>
            <a:pPr marL="742950" lvl="2" indent="-342900">
              <a:buFont typeface="Lucida Grande"/>
              <a:buChar char="–"/>
            </a:pPr>
            <a:r>
              <a:rPr lang="en-US" sz="2000" dirty="0" smtClean="0"/>
              <a:t>Keys generated from </a:t>
            </a:r>
            <a:r>
              <a:rPr lang="en-US" sz="2000" dirty="0" err="1" smtClean="0"/>
              <a:t>TePA</a:t>
            </a:r>
            <a:r>
              <a:rPr lang="en-US" sz="2000" dirty="0" smtClean="0"/>
              <a:t> must be shared with multiple peers in order to protect multicast or broadcast</a:t>
            </a:r>
          </a:p>
          <a:p>
            <a:pPr marL="742950" lvl="2" indent="-342900">
              <a:buFont typeface="Lucida Grande"/>
              <a:buChar char="–"/>
            </a:pPr>
            <a:r>
              <a:rPr lang="en-US" sz="2000" dirty="0" smtClean="0"/>
              <a:t>Sharing keys between devices on different networks leads to additional threats and key management complexity</a:t>
            </a:r>
          </a:p>
        </p:txBody>
      </p:sp>
      <p:sp>
        <p:nvSpPr>
          <p:cNvPr id="4" name="Date Placeholder 3"/>
          <p:cNvSpPr>
            <a:spLocks noGrp="1"/>
          </p:cNvSpPr>
          <p:nvPr>
            <p:ph type="dt" sz="half" idx="4294967295"/>
          </p:nvPr>
        </p:nvSpPr>
        <p:spPr>
          <a:xfrm>
            <a:off x="3048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17</a:t>
            </a:fld>
            <a:endParaRPr lang="en-US"/>
          </a:p>
        </p:txBody>
      </p:sp>
    </p:spTree>
    <p:extLst>
      <p:ext uri="{BB962C8B-B14F-4D97-AF65-F5344CB8AC3E}">
        <p14:creationId xmlns:p14="http://schemas.microsoft.com/office/powerpoint/2010/main" val="2821857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Conclusions</a:t>
            </a:r>
            <a:endParaRPr lang="en-US" dirty="0"/>
          </a:p>
        </p:txBody>
      </p:sp>
      <p:sp>
        <p:nvSpPr>
          <p:cNvPr id="3" name="Content Placeholder 2"/>
          <p:cNvSpPr>
            <a:spLocks noGrp="1"/>
          </p:cNvSpPr>
          <p:nvPr>
            <p:ph idx="1"/>
          </p:nvPr>
        </p:nvSpPr>
        <p:spPr>
          <a:xfrm>
            <a:off x="152400" y="1295400"/>
            <a:ext cx="8763000" cy="4648200"/>
          </a:xfrm>
        </p:spPr>
        <p:txBody>
          <a:bodyPr>
            <a:normAutofit fontScale="92500" lnSpcReduction="10000"/>
          </a:bodyPr>
          <a:lstStyle/>
          <a:p>
            <a:r>
              <a:rPr lang="en-US" dirty="0"/>
              <a:t>W</a:t>
            </a:r>
            <a:r>
              <a:rPr lang="en-US" dirty="0" smtClean="0"/>
              <a:t>hen designing security for Ethernet networks, it is important to take into consideration both the architecture of that network and the network configurations that can be used</a:t>
            </a:r>
          </a:p>
          <a:p>
            <a:r>
              <a:rPr lang="en-US" dirty="0" smtClean="0"/>
              <a:t>IEEE 802.1 security and TLSec are addressing the same architectures and network configurations, so the same requirements apply to both</a:t>
            </a:r>
          </a:p>
          <a:p>
            <a:r>
              <a:rPr lang="en-US" dirty="0" smtClean="0"/>
              <a:t>IEEE 802.1 security was carefully designed to maximize the value and level of security for </a:t>
            </a:r>
            <a:r>
              <a:rPr lang="en-US" dirty="0" smtClean="0"/>
              <a:t>a diverse variety of </a:t>
            </a:r>
            <a:r>
              <a:rPr lang="en-US" dirty="0" smtClean="0"/>
              <a:t> </a:t>
            </a:r>
            <a:r>
              <a:rPr lang="en-US" dirty="0" smtClean="0"/>
              <a:t>bridged/switched </a:t>
            </a:r>
            <a:r>
              <a:rPr lang="en-US" dirty="0" smtClean="0"/>
              <a:t>networks</a:t>
            </a:r>
          </a:p>
          <a:p>
            <a:endParaRPr lang="en-US" dirty="0"/>
          </a:p>
          <a:p>
            <a:r>
              <a:rPr lang="en-US" dirty="0" smtClean="0"/>
              <a:t>As always, IEEE 802 would encourage open discussion on security criteria, architectures and alternative solutions in the interests of developing and standardizing the most commercially relevant and robust security standards.</a:t>
            </a:r>
            <a:endParaRPr lang="en-US" dirty="0" smtClean="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18</a:t>
            </a:fld>
            <a:endParaRPr lang="en-US"/>
          </a:p>
        </p:txBody>
      </p:sp>
    </p:spTree>
    <p:extLst>
      <p:ext uri="{BB962C8B-B14F-4D97-AF65-F5344CB8AC3E}">
        <p14:creationId xmlns:p14="http://schemas.microsoft.com/office/powerpoint/2010/main" val="888869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85800" y="2130425"/>
            <a:ext cx="7772400" cy="1470025"/>
          </a:xfrm>
        </p:spPr>
        <p:txBody>
          <a:bodyPr/>
          <a:lstStyle/>
          <a:p>
            <a:r>
              <a:rPr lang="en-US" dirty="0" smtClean="0"/>
              <a:t>Requirements for designing Ethernet security</a:t>
            </a:r>
            <a:endParaRPr lang="en-US" dirty="0"/>
          </a:p>
        </p:txBody>
      </p:sp>
      <p:sp>
        <p:nvSpPr>
          <p:cNvPr id="3" name="Subtitle 2"/>
          <p:cNvSpPr>
            <a:spLocks noGrp="1"/>
          </p:cNvSpPr>
          <p:nvPr>
            <p:ph type="subTitle" idx="4294967295"/>
          </p:nvPr>
        </p:nvSpPr>
        <p:spPr>
          <a:xfrm>
            <a:off x="1371600" y="3886200"/>
            <a:ext cx="6400800" cy="1752600"/>
          </a:xfrm>
        </p:spPr>
        <p:txBody>
          <a:bodyPr/>
          <a:lstStyle/>
          <a:p>
            <a:r>
              <a:rPr lang="en-US" dirty="0" smtClean="0"/>
              <a:t>IEEE 802.1 Security Task Force</a:t>
            </a:r>
            <a:endParaRPr lang="en-US" dirty="0"/>
          </a:p>
        </p:txBody>
      </p:sp>
      <p:sp>
        <p:nvSpPr>
          <p:cNvPr id="4" name="Date Placeholder 3"/>
          <p:cNvSpPr>
            <a:spLocks noGrp="1"/>
          </p:cNvSpPr>
          <p:nvPr>
            <p:ph type="dt" sz="half" idx="10"/>
          </p:nvPr>
        </p:nvSpPr>
        <p:spPr>
          <a:xfrm>
            <a:off x="381000" y="228600"/>
            <a:ext cx="2133600" cy="365125"/>
          </a:xfrm>
        </p:spPr>
        <p:txBody>
          <a:bodyPr/>
          <a:lstStyle/>
          <a:p>
            <a:r>
              <a:rPr lang="en-US" dirty="0" smtClean="0"/>
              <a:t>February 2012</a:t>
            </a:r>
            <a:endParaRPr lang="en-US" dirty="0"/>
          </a:p>
        </p:txBody>
      </p:sp>
      <p:sp>
        <p:nvSpPr>
          <p:cNvPr id="5" name="Footer Placeholder 4"/>
          <p:cNvSpPr>
            <a:spLocks noGrp="1"/>
          </p:cNvSpPr>
          <p:nvPr>
            <p:ph type="ftr" sz="quarter" idx="11"/>
          </p:nvPr>
        </p:nvSpPr>
        <p:spPr>
          <a:xfrm>
            <a:off x="7580728" y="6492875"/>
            <a:ext cx="1106072" cy="184666"/>
          </a:xfrm>
        </p:spPr>
        <p:txBody>
          <a:bodyPr/>
          <a:lstStyle/>
          <a:p>
            <a:r>
              <a:rPr lang="en-US" dirty="0" smtClean="0"/>
              <a:t>IEEE 802 Liaison</a:t>
            </a:r>
            <a:endParaRPr lang="en-US" dirty="0"/>
          </a:p>
        </p:txBody>
      </p:sp>
      <p:sp>
        <p:nvSpPr>
          <p:cNvPr id="6" name="Slide Number Placeholder 5"/>
          <p:cNvSpPr>
            <a:spLocks noGrp="1"/>
          </p:cNvSpPr>
          <p:nvPr>
            <p:ph type="sldNum" sz="quarter" idx="12"/>
          </p:nvPr>
        </p:nvSpPr>
        <p:spPr/>
        <p:txBody>
          <a:bodyPr/>
          <a:lstStyle/>
          <a:p>
            <a:fld id="{61B522BC-146A-FE4E-835A-305B986718D1}" type="slidenum">
              <a:rPr lang="en-US" smtClean="0"/>
              <a:pPr/>
              <a:t>2</a:t>
            </a:fld>
            <a:endParaRPr lang="en-US"/>
          </a:p>
        </p:txBody>
      </p:sp>
    </p:spTree>
    <p:extLst>
      <p:ext uri="{BB962C8B-B14F-4D97-AF65-F5344CB8AC3E}">
        <p14:creationId xmlns:p14="http://schemas.microsoft.com/office/powerpoint/2010/main" val="828897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nvPr>
        </p:nvSpPr>
        <p:spPr/>
        <p:txBody>
          <a:bodyPr/>
          <a:lstStyle/>
          <a:p>
            <a:pPr marL="342900" indent="-342900" algn="ctr"/>
            <a:r>
              <a:rPr lang="en-AU" smtClean="0"/>
              <a:t>Agenda</a:t>
            </a:r>
          </a:p>
        </p:txBody>
      </p:sp>
      <p:sp>
        <p:nvSpPr>
          <p:cNvPr id="4099" name="Content Placeholder 8"/>
          <p:cNvSpPr>
            <a:spLocks noGrp="1"/>
          </p:cNvSpPr>
          <p:nvPr>
            <p:ph idx="1"/>
          </p:nvPr>
        </p:nvSpPr>
        <p:spPr/>
        <p:txBody>
          <a:bodyPr/>
          <a:lstStyle/>
          <a:p>
            <a:pPr lvl="1"/>
            <a:r>
              <a:rPr lang="en-US" sz="2800" dirty="0" smtClean="0"/>
              <a:t>Overview </a:t>
            </a:r>
            <a:endParaRPr lang="en-US" sz="2800" dirty="0" smtClean="0"/>
          </a:p>
          <a:p>
            <a:pPr lvl="1"/>
            <a:r>
              <a:rPr lang="en-US" sz="2800" dirty="0" smtClean="0"/>
              <a:t>Ethernet Security Criteria &amp; Threat Analysis</a:t>
            </a:r>
          </a:p>
          <a:p>
            <a:pPr lvl="1"/>
            <a:r>
              <a:rPr lang="en-US" sz="2800" dirty="0" smtClean="0"/>
              <a:t>802.1 Fabric</a:t>
            </a:r>
          </a:p>
          <a:p>
            <a:pPr lvl="1"/>
            <a:r>
              <a:rPr lang="en-US" sz="2800" dirty="0" smtClean="0"/>
              <a:t>802.1 Security Architecture</a:t>
            </a:r>
          </a:p>
          <a:p>
            <a:pPr lvl="1"/>
            <a:r>
              <a:rPr lang="en-US" sz="2800" dirty="0"/>
              <a:t>Applying Security Criteria to </a:t>
            </a:r>
            <a:r>
              <a:rPr lang="en-US" sz="2800" dirty="0" smtClean="0"/>
              <a:t> 802.1</a:t>
            </a:r>
          </a:p>
          <a:p>
            <a:pPr lvl="1"/>
            <a:r>
              <a:rPr lang="en-US" sz="2800" dirty="0" smtClean="0"/>
              <a:t>Applying Security Criteria to </a:t>
            </a:r>
            <a:r>
              <a:rPr lang="en-US" sz="2800" dirty="0" err="1" smtClean="0"/>
              <a:t>TLSec</a:t>
            </a:r>
            <a:endParaRPr lang="en-US" sz="2800" dirty="0" smtClean="0"/>
          </a:p>
          <a:p>
            <a:pPr lvl="1"/>
            <a:r>
              <a:rPr lang="en-US" sz="2800" dirty="0" smtClean="0"/>
              <a:t>Conclusions</a:t>
            </a:r>
            <a:endParaRPr lang="en-US" sz="2800" dirty="0" smtClean="0"/>
          </a:p>
        </p:txBody>
      </p:sp>
      <p:sp>
        <p:nvSpPr>
          <p:cNvPr id="2" name="Footer Placeholder 1"/>
          <p:cNvSpPr>
            <a:spLocks noGrp="1"/>
          </p:cNvSpPr>
          <p:nvPr>
            <p:ph type="ftr" sz="quarter" idx="11"/>
          </p:nvPr>
        </p:nvSpPr>
        <p:spPr/>
        <p:txBody>
          <a:bodyPr/>
          <a:lstStyle/>
          <a:p>
            <a:pPr>
              <a:defRPr/>
            </a:pPr>
            <a:r>
              <a:rPr lang="en-US" smtClean="0"/>
              <a:t>IEEE 802 Liaison</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46CF54C-7449-4815-8AB2-C073E1E86124}" type="slidenum">
              <a:rPr lang="en-US" smtClean="0"/>
              <a:pPr>
                <a:defRPr/>
              </a:pPr>
              <a:t>3</a:t>
            </a:fld>
            <a:endParaRPr lang="en-US"/>
          </a:p>
        </p:txBody>
      </p:sp>
      <p:sp>
        <p:nvSpPr>
          <p:cNvPr id="4" name="Date Placeholder 3"/>
          <p:cNvSpPr>
            <a:spLocks noGrp="1"/>
          </p:cNvSpPr>
          <p:nvPr>
            <p:ph type="dt" sz="half" idx="10"/>
          </p:nvPr>
        </p:nvSpPr>
        <p:spPr/>
        <p:txBody>
          <a:bodyPr/>
          <a:lstStyle/>
          <a:p>
            <a:pPr>
              <a:defRPr/>
            </a:pPr>
            <a:r>
              <a:rPr lang="en-US" smtClean="0"/>
              <a:t>February 2012</a:t>
            </a:r>
            <a:endParaRPr lang="en-US" dirty="0"/>
          </a:p>
        </p:txBody>
      </p:sp>
    </p:spTree>
    <p:extLst>
      <p:ext uri="{BB962C8B-B14F-4D97-AF65-F5344CB8AC3E}">
        <p14:creationId xmlns:p14="http://schemas.microsoft.com/office/powerpoint/2010/main" val="2222939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dirty="0" smtClean="0"/>
              <a:t>This presentation describes some important items that all Ethernet security features need consider when they are designed</a:t>
            </a:r>
          </a:p>
          <a:p>
            <a:r>
              <a:rPr lang="en-US" dirty="0" smtClean="0"/>
              <a:t>It then shows how this criteria was applied in the development of the current IEEE 802.1 security mechanisms	</a:t>
            </a:r>
          </a:p>
          <a:p>
            <a:r>
              <a:rPr lang="en-US" dirty="0" smtClean="0"/>
              <a:t>It also show how this criteria is applied to TLSec as described in N14402, N15083, and N15084</a:t>
            </a:r>
          </a:p>
          <a:p>
            <a:pPr lvl="1"/>
            <a:r>
              <a:rPr lang="en-US" dirty="0" smtClean="0"/>
              <a:t>From the limited available information there seem to be some gaps in how the criteria is met by TLSec, and we mention those.</a:t>
            </a:r>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4</a:t>
            </a:fld>
            <a:endParaRPr lang="en-US"/>
          </a:p>
        </p:txBody>
      </p:sp>
    </p:spTree>
    <p:extLst>
      <p:ext uri="{BB962C8B-B14F-4D97-AF65-F5344CB8AC3E}">
        <p14:creationId xmlns:p14="http://schemas.microsoft.com/office/powerpoint/2010/main" val="3728094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Ethernet security criteria</a:t>
            </a:r>
            <a:endParaRPr lang="en-US" dirty="0"/>
          </a:p>
        </p:txBody>
      </p:sp>
      <p:sp>
        <p:nvSpPr>
          <p:cNvPr id="3" name="Content Placeholder 2"/>
          <p:cNvSpPr>
            <a:spLocks noGrp="1"/>
          </p:cNvSpPr>
          <p:nvPr>
            <p:ph idx="1"/>
          </p:nvPr>
        </p:nvSpPr>
        <p:spPr/>
        <p:txBody>
          <a:bodyPr>
            <a:normAutofit/>
          </a:bodyPr>
          <a:lstStyle/>
          <a:p>
            <a:r>
              <a:rPr lang="en-US" dirty="0" smtClean="0"/>
              <a:t>When designing any network security system it is necessary to define strong security methods and protocols.</a:t>
            </a:r>
          </a:p>
          <a:p>
            <a:r>
              <a:rPr lang="en-US" dirty="0" smtClean="0"/>
              <a:t>When develop a security system for Ethernet, there are some additional criteria that are very important to address</a:t>
            </a:r>
          </a:p>
          <a:p>
            <a:pPr lvl="1"/>
            <a:r>
              <a:rPr lang="en-US" dirty="0" smtClean="0"/>
              <a:t>Threat Model/Analysis</a:t>
            </a:r>
          </a:p>
          <a:p>
            <a:pPr lvl="1"/>
            <a:r>
              <a:rPr lang="en-US" dirty="0" smtClean="0"/>
              <a:t>Working with IEEE 802.1 Bridging/Switching</a:t>
            </a:r>
          </a:p>
          <a:p>
            <a:pPr lvl="1"/>
            <a:r>
              <a:rPr lang="en-US" dirty="0" smtClean="0"/>
              <a:t>Fitting into Switching/Bridging Equipment Architectures</a:t>
            </a:r>
          </a:p>
          <a:p>
            <a:pPr lvl="1"/>
            <a:r>
              <a:rPr lang="en-US" dirty="0" smtClean="0"/>
              <a:t>Fitting many Network Architectures</a:t>
            </a:r>
          </a:p>
          <a:p>
            <a:endParaRPr lang="en-US" dirty="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5</a:t>
            </a:fld>
            <a:endParaRPr lang="en-US"/>
          </a:p>
        </p:txBody>
      </p:sp>
    </p:spTree>
    <p:extLst>
      <p:ext uri="{BB962C8B-B14F-4D97-AF65-F5344CB8AC3E}">
        <p14:creationId xmlns:p14="http://schemas.microsoft.com/office/powerpoint/2010/main" val="4002903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Model/Analysis</a:t>
            </a:r>
            <a:endParaRPr lang="en-US" dirty="0"/>
          </a:p>
        </p:txBody>
      </p:sp>
      <p:sp>
        <p:nvSpPr>
          <p:cNvPr id="3" name="Content Placeholder 2"/>
          <p:cNvSpPr>
            <a:spLocks noGrp="1"/>
          </p:cNvSpPr>
          <p:nvPr>
            <p:ph idx="1"/>
          </p:nvPr>
        </p:nvSpPr>
        <p:spPr/>
        <p:txBody>
          <a:bodyPr>
            <a:normAutofit/>
          </a:bodyPr>
          <a:lstStyle/>
          <a:p>
            <a:r>
              <a:rPr lang="en-US" dirty="0" smtClean="0"/>
              <a:t>It is important to consider the threats to the security protocols</a:t>
            </a:r>
          </a:p>
          <a:p>
            <a:pPr lvl="1"/>
            <a:r>
              <a:rPr lang="en-US" dirty="0"/>
              <a:t>T</a:t>
            </a:r>
            <a:r>
              <a:rPr lang="en-US" dirty="0" smtClean="0"/>
              <a:t>hreats of attackers entering the network at any port in the network must be considered</a:t>
            </a:r>
          </a:p>
          <a:p>
            <a:pPr lvl="1"/>
            <a:r>
              <a:rPr lang="en-US" dirty="0"/>
              <a:t>T</a:t>
            </a:r>
            <a:r>
              <a:rPr lang="en-US" dirty="0" smtClean="0"/>
              <a:t>hreats to the bridged/switched network itself must be considered as well as threats to resources connected to the network</a:t>
            </a:r>
          </a:p>
          <a:p>
            <a:pPr lvl="2"/>
            <a:r>
              <a:rPr lang="en-US" dirty="0" smtClean="0"/>
              <a:t>If protocols running in the links in the network are not protected, then protected data traffic is still vulnerable to attack</a:t>
            </a:r>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6</a:t>
            </a:fld>
            <a:endParaRPr lang="en-US"/>
          </a:p>
        </p:txBody>
      </p:sp>
    </p:spTree>
    <p:extLst>
      <p:ext uri="{BB962C8B-B14F-4D97-AF65-F5344CB8AC3E}">
        <p14:creationId xmlns:p14="http://schemas.microsoft.com/office/powerpoint/2010/main" val="1645816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IEEE 802.1 Bridging/Switching</a:t>
            </a:r>
            <a:endParaRPr lang="en-US" dirty="0"/>
          </a:p>
        </p:txBody>
      </p:sp>
      <p:sp>
        <p:nvSpPr>
          <p:cNvPr id="3" name="Content Placeholder 2"/>
          <p:cNvSpPr>
            <a:spLocks noGrp="1"/>
          </p:cNvSpPr>
          <p:nvPr>
            <p:ph idx="1"/>
          </p:nvPr>
        </p:nvSpPr>
        <p:spPr/>
        <p:txBody>
          <a:bodyPr>
            <a:normAutofit/>
          </a:bodyPr>
          <a:lstStyle/>
          <a:p>
            <a:r>
              <a:rPr lang="en-US" dirty="0" smtClean="0"/>
              <a:t>Ethernet technologies change rapidly, and new methods of bridging/switching are frequently introduced to adapt to the new technologies</a:t>
            </a:r>
          </a:p>
          <a:p>
            <a:r>
              <a:rPr lang="en-US" dirty="0" smtClean="0"/>
              <a:t>Ethernet security features must fit carefully into the IEEE 802.1 Architecture in order to be accommodate current and future bridging/switching technologies</a:t>
            </a:r>
          </a:p>
          <a:p>
            <a:pPr lvl="1"/>
            <a:r>
              <a:rPr lang="en-US" dirty="0" smtClean="0"/>
              <a:t>This requires a thorough understanding of this architecture in order to build security technologies that will be relevant in the future</a:t>
            </a:r>
          </a:p>
          <a:p>
            <a:pPr lvl="1"/>
            <a:r>
              <a:rPr lang="en-US" dirty="0" smtClean="0"/>
              <a:t>It is also necessary to understand the boundaries of the architecture and to know which problems are within and without the scope of the architecture</a:t>
            </a:r>
          </a:p>
          <a:p>
            <a:endParaRPr lang="en-US" dirty="0" smtClean="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7</a:t>
            </a:fld>
            <a:endParaRPr lang="en-US"/>
          </a:p>
        </p:txBody>
      </p:sp>
    </p:spTree>
    <p:extLst>
      <p:ext uri="{BB962C8B-B14F-4D97-AF65-F5344CB8AC3E}">
        <p14:creationId xmlns:p14="http://schemas.microsoft.com/office/powerpoint/2010/main" val="1473887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Switching/Bridging Equipment Architecture</a:t>
            </a:r>
            <a:endParaRPr lang="en-US" dirty="0"/>
          </a:p>
        </p:txBody>
      </p:sp>
      <p:sp>
        <p:nvSpPr>
          <p:cNvPr id="3" name="Content Placeholder 2"/>
          <p:cNvSpPr>
            <a:spLocks noGrp="1"/>
          </p:cNvSpPr>
          <p:nvPr>
            <p:ph idx="1"/>
          </p:nvPr>
        </p:nvSpPr>
        <p:spPr/>
        <p:txBody>
          <a:bodyPr>
            <a:normAutofit/>
          </a:bodyPr>
          <a:lstStyle/>
          <a:p>
            <a:r>
              <a:rPr lang="en-US" dirty="0" smtClean="0"/>
              <a:t>It is important to design security features that do not add significant latency to the throughput of data</a:t>
            </a:r>
          </a:p>
          <a:p>
            <a:pPr lvl="1"/>
            <a:r>
              <a:rPr lang="en-US" dirty="0" smtClean="0"/>
              <a:t>Note that link speeds of 40Gbps and 100Gbps are being designed today</a:t>
            </a:r>
          </a:p>
          <a:p>
            <a:r>
              <a:rPr lang="en-US" dirty="0" smtClean="0"/>
              <a:t>It is important to understand the capabilities and limitations of Ethernet MAC chips</a:t>
            </a:r>
          </a:p>
          <a:p>
            <a:pPr lvl="1"/>
            <a:r>
              <a:rPr lang="en-US" dirty="0" smtClean="0"/>
              <a:t>Cost effective chips have limited capabilities for storing cryptographic keys and policy, and limited capability for switching between keys</a:t>
            </a:r>
            <a:endParaRPr lang="en-US" dirty="0"/>
          </a:p>
        </p:txBody>
      </p:sp>
      <p:sp>
        <p:nvSpPr>
          <p:cNvPr id="4" name="Date Placeholder 3"/>
          <p:cNvSpPr>
            <a:spLocks noGrp="1"/>
          </p:cNvSpPr>
          <p:nvPr>
            <p:ph type="dt" sz="half" idx="4294967295"/>
          </p:nvPr>
        </p:nvSpPr>
        <p:spPr>
          <a:xfrm>
            <a:off x="457200" y="381000"/>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8</a:t>
            </a:fld>
            <a:endParaRPr lang="en-US"/>
          </a:p>
        </p:txBody>
      </p:sp>
    </p:spTree>
    <p:extLst>
      <p:ext uri="{BB962C8B-B14F-4D97-AF65-F5344CB8AC3E}">
        <p14:creationId xmlns:p14="http://schemas.microsoft.com/office/powerpoint/2010/main" val="2977516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Architectures</a:t>
            </a:r>
            <a:endParaRPr lang="en-US" dirty="0"/>
          </a:p>
        </p:txBody>
      </p:sp>
      <p:sp>
        <p:nvSpPr>
          <p:cNvPr id="3" name="Content Placeholder 2"/>
          <p:cNvSpPr>
            <a:spLocks noGrp="1"/>
          </p:cNvSpPr>
          <p:nvPr>
            <p:ph idx="1"/>
          </p:nvPr>
        </p:nvSpPr>
        <p:spPr/>
        <p:txBody>
          <a:bodyPr/>
          <a:lstStyle/>
          <a:p>
            <a:r>
              <a:rPr lang="en-US" dirty="0" smtClean="0"/>
              <a:t>It is important to recognize that there are many ways to configure Ethernet networks</a:t>
            </a:r>
          </a:p>
          <a:p>
            <a:pPr lvl="1"/>
            <a:r>
              <a:rPr lang="en-US" dirty="0" smtClean="0"/>
              <a:t>It is also important to handle point to point, multicast, and broadcast frames</a:t>
            </a:r>
          </a:p>
          <a:p>
            <a:r>
              <a:rPr lang="en-US" dirty="0" smtClean="0"/>
              <a:t>Designing one set of security methods that work in each of the configurations and with all frame types is vital in order for it to be effective.</a:t>
            </a:r>
          </a:p>
        </p:txBody>
      </p:sp>
      <p:sp>
        <p:nvSpPr>
          <p:cNvPr id="4" name="Date Placeholder 3"/>
          <p:cNvSpPr>
            <a:spLocks noGrp="1"/>
          </p:cNvSpPr>
          <p:nvPr>
            <p:ph type="dt" sz="half" idx="4294967295"/>
          </p:nvPr>
        </p:nvSpPr>
        <p:spPr>
          <a:xfrm>
            <a:off x="381000" y="427038"/>
            <a:ext cx="565150" cy="182562"/>
          </a:xfrm>
          <a:prstGeom prst="rect">
            <a:avLst/>
          </a:prstGeom>
        </p:spPr>
        <p:txBody>
          <a:bodyPr/>
          <a:lstStyle/>
          <a:p>
            <a:r>
              <a:rPr lang="en-US" dirty="0" smtClean="0"/>
              <a:t>February 2012</a:t>
            </a:r>
            <a:endParaRPr lang="en-US" dirty="0"/>
          </a:p>
        </p:txBody>
      </p:sp>
      <p:sp>
        <p:nvSpPr>
          <p:cNvPr id="5" name="Footer Placeholder 4"/>
          <p:cNvSpPr>
            <a:spLocks noGrp="1"/>
          </p:cNvSpPr>
          <p:nvPr>
            <p:ph type="ftr" sz="quarter" idx="11"/>
          </p:nvPr>
        </p:nvSpPr>
        <p:spPr/>
        <p:txBody>
          <a:bodyPr/>
          <a:lstStyle/>
          <a:p>
            <a:pPr>
              <a:defRPr/>
            </a:pPr>
            <a:r>
              <a:rPr lang="en-US" smtClean="0"/>
              <a:t>IEEE 802 Liaison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46CF54C-7449-4815-8AB2-C073E1E86124}" type="slidenum">
              <a:rPr lang="en-US" smtClean="0"/>
              <a:pPr>
                <a:defRPr/>
              </a:pPr>
              <a:t>9</a:t>
            </a:fld>
            <a:endParaRPr lang="en-US"/>
          </a:p>
        </p:txBody>
      </p:sp>
    </p:spTree>
    <p:extLst>
      <p:ext uri="{BB962C8B-B14F-4D97-AF65-F5344CB8AC3E}">
        <p14:creationId xmlns:p14="http://schemas.microsoft.com/office/powerpoint/2010/main" val="3776675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236194</TotalTime>
  <Words>1375</Words>
  <Application>Microsoft Office PowerPoint</Application>
  <PresentationFormat>On-screen Show (4:3)</PresentationFormat>
  <Paragraphs>163</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Default Design</vt:lpstr>
      <vt:lpstr>Microsoft Word 97 - 2003 Document</vt:lpstr>
      <vt:lpstr>Liaison presentation to SC6 regarding Internet Security </vt:lpstr>
      <vt:lpstr>Requirements for designing Ethernet security</vt:lpstr>
      <vt:lpstr>Agenda</vt:lpstr>
      <vt:lpstr>Overview</vt:lpstr>
      <vt:lpstr>Ethernet security criteria</vt:lpstr>
      <vt:lpstr>Threat Model/Analysis</vt:lpstr>
      <vt:lpstr>IEEE 802.1 Bridging/Switching</vt:lpstr>
      <vt:lpstr>Switching/Bridging Equipment Architecture</vt:lpstr>
      <vt:lpstr>Network Architectures</vt:lpstr>
      <vt:lpstr>IEEE 802.1 Security</vt:lpstr>
      <vt:lpstr>IEEE 802.1 Security Architecture</vt:lpstr>
      <vt:lpstr>Applying the criteria to the IEEE 802.1 Security Architecture</vt:lpstr>
      <vt:lpstr>IEEE 802.1 Security Architecture</vt:lpstr>
      <vt:lpstr>TLSec</vt:lpstr>
      <vt:lpstr>Applying the criteria to TLSec</vt:lpstr>
      <vt:lpstr>Applying the criteria to TLSec</vt:lpstr>
      <vt:lpstr>Applying the criteria to TLSec</vt:lpstr>
      <vt:lpstr>Conclusions</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Perspectives on Internet Security Requirements</dc:title>
  <dc:creator>IEEE 802</dc:creator>
  <cp:lastModifiedBy>Bruce Kraemer</cp:lastModifiedBy>
  <cp:revision>2474</cp:revision>
  <cp:lastPrinted>2012-02-15T23:54:26Z</cp:lastPrinted>
  <dcterms:created xsi:type="dcterms:W3CDTF">1998-02-10T13:07:52Z</dcterms:created>
  <dcterms:modified xsi:type="dcterms:W3CDTF">2012-02-16T00:09:00Z</dcterms:modified>
</cp:coreProperties>
</file>