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3"/>
  </p:notesMasterIdLst>
  <p:handoutMasterIdLst>
    <p:handoutMasterId r:id="rId14"/>
  </p:handoutMasterIdLst>
  <p:sldIdLst>
    <p:sldId id="344" r:id="rId3"/>
    <p:sldId id="587" r:id="rId4"/>
    <p:sldId id="754" r:id="rId5"/>
    <p:sldId id="763" r:id="rId6"/>
    <p:sldId id="765" r:id="rId7"/>
    <p:sldId id="764" r:id="rId8"/>
    <p:sldId id="766" r:id="rId9"/>
    <p:sldId id="761" r:id="rId10"/>
    <p:sldId id="767" r:id="rId11"/>
    <p:sldId id="768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9BE28"/>
    <a:srgbClr val="33CCFF"/>
    <a:srgbClr val="99FF99"/>
    <a:srgbClr val="FFFF00"/>
    <a:srgbClr val="FFCC00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35" autoAdjust="0"/>
  </p:normalViewPr>
  <p:slideViewPr>
    <p:cSldViewPr>
      <p:cViewPr>
        <p:scale>
          <a:sx n="66" d="100"/>
          <a:sy n="66" d="100"/>
        </p:scale>
        <p:origin x="-82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AA84936-1ED8-48EF-98A8-367AE5EBC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80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A59CC3D-32EF-4280-ABDF-36E5E8C3D0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49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9CC3D-32EF-4280-ABDF-36E5E8C3D0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40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F100D-FC73-47C2-87F7-19876A9C7AC7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IEEE 802.1 Tony Jeffree</a:t>
            </a:r>
          </a:p>
          <a:p>
            <a:r>
              <a:rPr lang="en-US"/>
              <a:t>IEEE 802.3, IEEE 802.17 David Law</a:t>
            </a:r>
          </a:p>
          <a:p>
            <a:r>
              <a:rPr lang="en-US"/>
              <a:t>IEEE 802.11, IEEE 802.18, IEEE 802.19 Bruce Kramer</a:t>
            </a:r>
          </a:p>
          <a:p>
            <a:r>
              <a:rPr lang="en-US"/>
              <a:t>IEEE 802.15 Bob Heile</a:t>
            </a:r>
          </a:p>
          <a:p>
            <a:r>
              <a:rPr lang="en-US"/>
              <a:t>IEEE 802.16, IEEE 802.20, IEEE 802.21 Phil Barbar</a:t>
            </a:r>
          </a:p>
          <a:p>
            <a:r>
              <a:rPr lang="en-US"/>
              <a:t>IEEE 802.22 Wendong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9CC3D-32EF-4280-ABDF-36E5E8C3D0F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1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9CC3D-32EF-4280-ABDF-36E5E8C3D0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0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9C0BABE0-BA89-4671-86AB-030EA87053A6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9533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>
                <a:solidFill>
                  <a:schemeClr val="bg1"/>
                </a:solidFill>
              </a:rPr>
              <a:t>Version </a:t>
            </a:r>
            <a:r>
              <a:rPr lang="en-US" sz="1200" baseline="0" dirty="0" smtClean="0">
                <a:solidFill>
                  <a:schemeClr val="bg1"/>
                </a:solidFill>
              </a:rPr>
              <a:t> 3</a:t>
            </a:r>
            <a:r>
              <a:rPr lang="en-US" sz="1200" dirty="0" smtClean="0">
                <a:solidFill>
                  <a:schemeClr val="bg1"/>
                </a:solidFill>
              </a:rPr>
              <a:t>.0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55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196752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740352" y="6525344"/>
            <a:ext cx="1150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fld id="{FBC0EADB-3FB9-438D-B2DA-5B80F3372C3E}" type="slidenum">
              <a:rPr lang="en-US" sz="1800" b="1" smtClean="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579919"/>
            <a:ext cx="99533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 dirty="0">
                <a:solidFill>
                  <a:srgbClr val="002060"/>
                </a:solidFill>
              </a:rPr>
              <a:t>Version 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en-US" sz="1200" dirty="0" smtClean="0">
                <a:solidFill>
                  <a:srgbClr val="002060"/>
                </a:solidFill>
              </a:rPr>
              <a:t>1.0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61323" y="658228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bg1"/>
                </a:solidFill>
              </a:rPr>
              <a:t>SC6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 WG1 Guangzhou        February 2012 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81" r:id="rId12"/>
    <p:sldLayoutId id="214748368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A003BC82-E45A-4D46-BCC6-951697069B6D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pages/802.1Q-2005.html" TargetMode="External"/><Relationship Id="rId13" Type="http://schemas.openxmlformats.org/officeDocument/2006/relationships/hyperlink" Target="http://www.ieee802.org/1/pages/802.1v.html" TargetMode="External"/><Relationship Id="rId18" Type="http://schemas.openxmlformats.org/officeDocument/2006/relationships/hyperlink" Target="http://www.ieee802.org/1/pages/802.1AB-2009.html" TargetMode="External"/><Relationship Id="rId3" Type="http://schemas.openxmlformats.org/officeDocument/2006/relationships/hyperlink" Target="http://www.ieee802.org/1/pages/802.1D.html" TargetMode="External"/><Relationship Id="rId7" Type="http://schemas.openxmlformats.org/officeDocument/2006/relationships/hyperlink" Target="http://www.ieee802.org/1/pages/802.1Q.html" TargetMode="External"/><Relationship Id="rId12" Type="http://schemas.openxmlformats.org/officeDocument/2006/relationships/hyperlink" Target="http://www.ieee802.org/1/pages/802.1u.html" TargetMode="External"/><Relationship Id="rId17" Type="http://schemas.openxmlformats.org/officeDocument/2006/relationships/hyperlink" Target="http://www.ieee802.org/1/pages/802.1ab.html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www.ieee802.org/1/pages/802.1z.html" TargetMode="External"/><Relationship Id="rId20" Type="http://schemas.openxmlformats.org/officeDocument/2006/relationships/hyperlink" Target="http://www.ieee802.org/1/pages/802.1a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pages/802.1h-rev.html" TargetMode="External"/><Relationship Id="rId11" Type="http://schemas.openxmlformats.org/officeDocument/2006/relationships/hyperlink" Target="http://www.ieee802.org/1/pages/802.1t.html" TargetMode="External"/><Relationship Id="rId5" Type="http://schemas.openxmlformats.org/officeDocument/2006/relationships/hyperlink" Target="http://www.ieee802.org/1/pages/802.1G.html" TargetMode="External"/><Relationship Id="rId15" Type="http://schemas.openxmlformats.org/officeDocument/2006/relationships/hyperlink" Target="http://www.ieee802.org/1/pages/802.1y.html" TargetMode="External"/><Relationship Id="rId10" Type="http://schemas.openxmlformats.org/officeDocument/2006/relationships/hyperlink" Target="http://www.ieee802.org/1/pages/802.1s.html" TargetMode="External"/><Relationship Id="rId19" Type="http://schemas.openxmlformats.org/officeDocument/2006/relationships/hyperlink" Target="http://www.ieee802.org/1/pages/802.1ad.html" TargetMode="External"/><Relationship Id="rId4" Type="http://schemas.openxmlformats.org/officeDocument/2006/relationships/hyperlink" Target="http://www.ieee802.org/1/pages/802.1D-2003.html" TargetMode="External"/><Relationship Id="rId9" Type="http://schemas.openxmlformats.org/officeDocument/2006/relationships/hyperlink" Target="http://www.ieee802.org/1/pages/802.1Q-2011.html" TargetMode="External"/><Relationship Id="rId14" Type="http://schemas.openxmlformats.org/officeDocument/2006/relationships/hyperlink" Target="http://www.ieee802.org/1/pages/802.1w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pages/802.1au.html" TargetMode="External"/><Relationship Id="rId13" Type="http://schemas.openxmlformats.org/officeDocument/2006/relationships/hyperlink" Target="http://ieee802.org/3/axay/" TargetMode="External"/><Relationship Id="rId18" Type="http://schemas.openxmlformats.org/officeDocument/2006/relationships/hyperlink" Target="http://www.ieee802.org/1/pages/802.1bf.html" TargetMode="External"/><Relationship Id="rId3" Type="http://schemas.openxmlformats.org/officeDocument/2006/relationships/hyperlink" Target="http://www.ieee802.org/1/pages/802.1aj.html" TargetMode="External"/><Relationship Id="rId7" Type="http://schemas.openxmlformats.org/officeDocument/2006/relationships/hyperlink" Target="http://www.ieee802.org/1/pages/802.1at.html" TargetMode="External"/><Relationship Id="rId12" Type="http://schemas.openxmlformats.org/officeDocument/2006/relationships/hyperlink" Target="http://www.ieee802.org/1/pages/802.1az.html" TargetMode="External"/><Relationship Id="rId17" Type="http://schemas.openxmlformats.org/officeDocument/2006/relationships/hyperlink" Target="http://www.ieee802.org/1/pages/802.3bd.html" TargetMode="External"/><Relationship Id="rId2" Type="http://schemas.openxmlformats.org/officeDocument/2006/relationships/hyperlink" Target="http://www.ieee802.org/1/pages/802.1ah.html" TargetMode="External"/><Relationship Id="rId16" Type="http://schemas.openxmlformats.org/officeDocument/2006/relationships/hyperlink" Target="http://www.ieee802.org/1/pages/802.1b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pages/802.1as.html" TargetMode="External"/><Relationship Id="rId11" Type="http://schemas.openxmlformats.org/officeDocument/2006/relationships/hyperlink" Target="http://www.ieee802.org/1/pages/802.1ay.html" TargetMode="External"/><Relationship Id="rId5" Type="http://schemas.openxmlformats.org/officeDocument/2006/relationships/hyperlink" Target="http://www.ieee802.org/1/pages/802.1ap.html" TargetMode="External"/><Relationship Id="rId15" Type="http://schemas.openxmlformats.org/officeDocument/2006/relationships/hyperlink" Target="http://www.ieee802.org/1/pages/802.1bc.html" TargetMode="External"/><Relationship Id="rId10" Type="http://schemas.openxmlformats.org/officeDocument/2006/relationships/hyperlink" Target="http://www.ieee802.org/1/pages/802.1aw.html" TargetMode="External"/><Relationship Id="rId4" Type="http://schemas.openxmlformats.org/officeDocument/2006/relationships/hyperlink" Target="http://www.ieee802.org/1/pages/802.1ak.html" TargetMode="External"/><Relationship Id="rId9" Type="http://schemas.openxmlformats.org/officeDocument/2006/relationships/hyperlink" Target="http://www.ieee802.org/1/pages/802.1av.html" TargetMode="External"/><Relationship Id="rId14" Type="http://schemas.openxmlformats.org/officeDocument/2006/relationships/hyperlink" Target="http://www.ieee802.org/1/pages/802.1bb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pages/802.1ae.html" TargetMode="External"/><Relationship Id="rId3" Type="http://schemas.openxmlformats.org/officeDocument/2006/relationships/hyperlink" Target="http://www.ieee802.org/1/pages/802.1aa.html" TargetMode="External"/><Relationship Id="rId7" Type="http://schemas.openxmlformats.org/officeDocument/2006/relationships/hyperlink" Target="http://www.ieee802.org/1/pages/802.1af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pages/802.1x-2010.html" TargetMode="External"/><Relationship Id="rId5" Type="http://schemas.openxmlformats.org/officeDocument/2006/relationships/hyperlink" Target="http://www.ieee802.org/1/pages/802.1x-2004.html" TargetMode="External"/><Relationship Id="rId10" Type="http://schemas.openxmlformats.org/officeDocument/2006/relationships/hyperlink" Target="http://www.ieee802.org/1/pages/802.1aebn.html" TargetMode="External"/><Relationship Id="rId4" Type="http://schemas.openxmlformats.org/officeDocument/2006/relationships/hyperlink" Target="http://www.ieee802.org/1/pages/802.1x-2001.html" TargetMode="External"/><Relationship Id="rId9" Type="http://schemas.openxmlformats.org/officeDocument/2006/relationships/hyperlink" Target="http://www.ieee802.org/1/pages/802.1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188" y="1844675"/>
            <a:ext cx="6840537" cy="24034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tx2"/>
                </a:solidFill>
              </a:rPr>
              <a:t>IEEE 802 &amp; 802.1 Overview</a:t>
            </a:r>
            <a:endParaRPr lang="en-US" b="1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tx2"/>
                </a:solidFill>
              </a:rPr>
              <a:t>February 2012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813"/>
            <a:ext cx="8784976" cy="792162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802.1 Standards and Projects  –  Other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341438"/>
            <a:ext cx="8641655" cy="4525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dirty="0" smtClean="0">
                <a:ea typeface="ＭＳ Ｐゴシック" pitchFamily="34" charset="-128"/>
              </a:rPr>
              <a:t>802-2001, Overview and Architecture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a typeface="ＭＳ Ｐゴシック" pitchFamily="34" charset="-128"/>
              </a:rPr>
              <a:t>802a-2003</a:t>
            </a:r>
            <a:r>
              <a:rPr lang="en-GB" sz="2400" smtClean="0">
                <a:ea typeface="ＭＳ Ｐゴシック" pitchFamily="34" charset="-128"/>
              </a:rPr>
              <a:t>, Ether types </a:t>
            </a:r>
            <a:r>
              <a:rPr lang="en-GB" sz="2400" dirty="0" smtClean="0">
                <a:ea typeface="ＭＳ Ｐゴシック" pitchFamily="34" charset="-128"/>
              </a:rPr>
              <a:t>for Prototype and Vendor-Specific Protocol Development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ea typeface="ＭＳ Ｐゴシック" pitchFamily="34" charset="-128"/>
              </a:rPr>
              <a:t>802b-2004 Registration of Object Identifiers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400" dirty="0" smtClean="0">
                <a:ea typeface="ＭＳ Ｐゴシック" pitchFamily="34" charset="-128"/>
              </a:rPr>
              <a:t>802.1AC, MAC Service Definition</a:t>
            </a:r>
          </a:p>
          <a:p>
            <a:pPr marL="457200" lvl="1" indent="0"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GB" sz="2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02855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6493" y="2564904"/>
            <a:ext cx="6571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IEEE 802  Structure</a:t>
            </a:r>
          </a:p>
        </p:txBody>
      </p:sp>
    </p:spTree>
    <p:extLst>
      <p:ext uri="{BB962C8B-B14F-4D97-AF65-F5344CB8AC3E}">
        <p14:creationId xmlns:p14="http://schemas.microsoft.com/office/powerpoint/2010/main" val="26897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 flipV="1">
            <a:off x="3457575" y="3682900"/>
            <a:ext cx="2232025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5689600" y="3682901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457575" y="3682901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262063" y="2528789"/>
            <a:ext cx="658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689600" y="2528789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850188" y="253037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262063" y="2528789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262063" y="1412776"/>
            <a:ext cx="658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689600" y="1412776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7850188" y="141436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3457575" y="1412776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262063" y="1412776"/>
            <a:ext cx="0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title"/>
          </p:nvPr>
        </p:nvSpPr>
        <p:spPr>
          <a:xfrm>
            <a:off x="206375" y="211138"/>
            <a:ext cx="8683625" cy="831850"/>
          </a:xfrm>
        </p:spPr>
        <p:txBody>
          <a:bodyPr/>
          <a:lstStyle/>
          <a:p>
            <a:r>
              <a:rPr lang="en-US"/>
              <a:t>IEEE 802 Groups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2449513" y="1560414"/>
            <a:ext cx="2016125" cy="827087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802.3</a:t>
            </a:r>
          </a:p>
          <a:p>
            <a:pPr algn="ctr"/>
            <a:r>
              <a:rPr lang="en-US" sz="1400">
                <a:cs typeface="Arial" pitchFamily="34" charset="0"/>
              </a:rPr>
              <a:t>Ethernet Working Group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254000" y="2711351"/>
            <a:ext cx="2016125" cy="827088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802.16</a:t>
            </a:r>
          </a:p>
          <a:p>
            <a:pPr algn="ctr"/>
            <a:r>
              <a:rPr lang="en-US" sz="1400">
                <a:cs typeface="Arial" pitchFamily="34" charset="0"/>
              </a:rPr>
              <a:t>Broadband Wireless Access Working Group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4681538" y="1560414"/>
            <a:ext cx="2016125" cy="831850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802.11</a:t>
            </a:r>
          </a:p>
          <a:p>
            <a:pPr algn="ctr"/>
            <a:r>
              <a:rPr lang="en-US" sz="1400">
                <a:cs typeface="Arial" pitchFamily="34" charset="0"/>
              </a:rPr>
              <a:t>Wireless LAN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Working Group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252413" y="1560414"/>
            <a:ext cx="2051050" cy="827087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</a:t>
            </a:r>
          </a:p>
          <a:p>
            <a:pPr algn="ctr"/>
            <a:r>
              <a:rPr lang="en-US" sz="1400">
                <a:cs typeface="Arial" pitchFamily="34" charset="0"/>
              </a:rPr>
              <a:t>Bridging, Architecture</a:t>
            </a:r>
          </a:p>
          <a:p>
            <a:pPr algn="ctr"/>
            <a:r>
              <a:rPr lang="en-GB" sz="1400">
                <a:cs typeface="Arial" pitchFamily="34" charset="0"/>
              </a:rPr>
              <a:t>Working Group</a:t>
            </a:r>
            <a:endParaRPr lang="en-US" sz="1400">
              <a:cs typeface="Arial" pitchFamily="34" charset="0"/>
            </a:endParaRP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6805613" y="1560414"/>
            <a:ext cx="2087562" cy="831850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802.15</a:t>
            </a:r>
          </a:p>
          <a:p>
            <a:pPr algn="ctr"/>
            <a:r>
              <a:rPr lang="en-US" sz="1400">
                <a:cs typeface="Arial" pitchFamily="34" charset="0"/>
              </a:rPr>
              <a:t>Wireless Personal Area Networks Working Group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4681538" y="2711351"/>
            <a:ext cx="2016125" cy="827088"/>
          </a:xfrm>
          <a:prstGeom prst="rect">
            <a:avLst/>
          </a:prstGeom>
          <a:solidFill>
            <a:srgbClr val="FECB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802.18</a:t>
            </a:r>
          </a:p>
          <a:p>
            <a:pPr algn="ctr"/>
            <a:r>
              <a:rPr lang="en-US" sz="1400">
                <a:cs typeface="Arial" pitchFamily="34" charset="0"/>
              </a:rPr>
              <a:t>Radio Regulatory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Technical Advisory Group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6807200" y="2711351"/>
            <a:ext cx="2016125" cy="827088"/>
          </a:xfrm>
          <a:prstGeom prst="rect">
            <a:avLst/>
          </a:prstGeom>
          <a:solidFill>
            <a:srgbClr val="69BE28"/>
          </a:solidFill>
          <a:ln w="12700">
            <a:solidFill>
              <a:srgbClr val="92D05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 dirty="0">
                <a:cs typeface="Arial" pitchFamily="34" charset="0"/>
              </a:rPr>
              <a:t>IEEE 802.19</a:t>
            </a:r>
          </a:p>
          <a:p>
            <a:pPr algn="ctr"/>
            <a:r>
              <a:rPr lang="en-US" sz="1400" dirty="0">
                <a:cs typeface="Arial" pitchFamily="34" charset="0"/>
              </a:rPr>
              <a:t>Coexistence</a:t>
            </a:r>
          </a:p>
          <a:p>
            <a:pPr algn="ctr"/>
            <a:r>
              <a:rPr lang="en-US" sz="1400" dirty="0" smtClean="0"/>
              <a:t>Working Group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2486025" y="3828951"/>
            <a:ext cx="1981200" cy="823913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802.21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Media Independent Handoff</a:t>
            </a: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4681538" y="3827364"/>
            <a:ext cx="2016125" cy="828675"/>
          </a:xfrm>
          <a:prstGeom prst="rect">
            <a:avLst/>
          </a:prstGeom>
          <a:solidFill>
            <a:srgbClr val="69BE2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 anchor="ctr" anchorCtr="1"/>
          <a:lstStyle/>
          <a:p>
            <a:pPr algn="ctr"/>
            <a:r>
              <a:rPr lang="en-US" sz="1400">
                <a:cs typeface="Arial" pitchFamily="34" charset="0"/>
              </a:rPr>
              <a:t>IEEE 802.22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Wireless Regional Area Networks Working Group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38100" y="4725144"/>
            <a:ext cx="4824413" cy="175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200" b="1" dirty="0">
                <a:cs typeface="Arial" pitchFamily="34" charset="0"/>
              </a:rPr>
              <a:t>Disbanded (Inactive and standard withdrawn)</a:t>
            </a:r>
            <a:endParaRPr lang="en-US" sz="1200" dirty="0">
              <a:cs typeface="Arial" pitchFamily="34" charset="0"/>
            </a:endParaRPr>
          </a:p>
          <a:p>
            <a:r>
              <a:rPr lang="en-US" sz="1200" dirty="0">
                <a:cs typeface="Arial" pitchFamily="34" charset="0"/>
              </a:rPr>
              <a:t>  IEEE 802.4 Token Bus Working Group</a:t>
            </a:r>
          </a:p>
          <a:p>
            <a:r>
              <a:rPr lang="en-US" sz="1200" dirty="0">
                <a:cs typeface="Arial" pitchFamily="34" charset="0"/>
              </a:rPr>
              <a:t>  IEEE 802.6 Distributed Queue Dual Bus Working Group</a:t>
            </a:r>
          </a:p>
          <a:p>
            <a:r>
              <a:rPr lang="en-US" sz="1200" dirty="0">
                <a:cs typeface="Arial" pitchFamily="34" charset="0"/>
              </a:rPr>
              <a:t>  IEEE 802.7 Broadband Technical Advisory Group</a:t>
            </a:r>
            <a:br>
              <a:rPr lang="en-US" sz="1200" dirty="0">
                <a:cs typeface="Arial" pitchFamily="34" charset="0"/>
              </a:rPr>
            </a:br>
            <a:r>
              <a:rPr lang="en-US" sz="1200" dirty="0">
                <a:cs typeface="Arial" pitchFamily="34" charset="0"/>
              </a:rPr>
              <a:t>  IEEE 802.8 Fiber Optic </a:t>
            </a:r>
            <a:r>
              <a:rPr lang="en-US" sz="1200" dirty="0"/>
              <a:t>Technical Advisory Group</a:t>
            </a:r>
          </a:p>
          <a:p>
            <a:r>
              <a:rPr lang="en-US" sz="1200" dirty="0">
                <a:cs typeface="Arial" pitchFamily="34" charset="0"/>
              </a:rPr>
              <a:t>  IEEE 802.9 Integrated Service LAN Working Group</a:t>
            </a:r>
          </a:p>
          <a:p>
            <a:r>
              <a:rPr lang="en-US" sz="1200" dirty="0">
                <a:cs typeface="Arial" pitchFamily="34" charset="0"/>
              </a:rPr>
              <a:t>  IEEE 802.10 Security Working Group</a:t>
            </a:r>
          </a:p>
          <a:p>
            <a:r>
              <a:rPr lang="en-US" sz="1200" dirty="0">
                <a:cs typeface="Arial" pitchFamily="34" charset="0"/>
              </a:rPr>
              <a:t>  IEEE 802.14 CATV </a:t>
            </a:r>
            <a:r>
              <a:rPr lang="en-US" sz="1200" dirty="0"/>
              <a:t>Working </a:t>
            </a:r>
            <a:r>
              <a:rPr lang="en-US" sz="1200" dirty="0" smtClean="0"/>
              <a:t>Group</a:t>
            </a:r>
          </a:p>
          <a:p>
            <a:r>
              <a:rPr lang="en-US" sz="1200" dirty="0" smtClean="0"/>
              <a:t>  IEEE 802.23 Emergency Services</a:t>
            </a:r>
            <a:endParaRPr lang="en-US" sz="1200" dirty="0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>
            <a:off x="4592635" y="1340768"/>
            <a:ext cx="13357" cy="23421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3025775" y="908050"/>
            <a:ext cx="3060700" cy="396875"/>
          </a:xfrm>
          <a:prstGeom prst="rect">
            <a:avLst/>
          </a:prstGeom>
          <a:solidFill>
            <a:srgbClr val="69BE2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 anchorCtr="1"/>
          <a:lstStyle/>
          <a:p>
            <a:pPr algn="ctr"/>
            <a:r>
              <a:rPr lang="en-US" sz="1200">
                <a:cs typeface="Arial" pitchFamily="34" charset="0"/>
              </a:rPr>
              <a:t>IEEE 802 Sponsor Executive Committee</a:t>
            </a:r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4681538" y="4869160"/>
            <a:ext cx="3347520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 dirty="0">
                <a:cs typeface="Arial" pitchFamily="34" charset="0"/>
              </a:rPr>
              <a:t>Hibernation (Inactive, standard active)</a:t>
            </a:r>
          </a:p>
          <a:p>
            <a:r>
              <a:rPr lang="en-US" sz="1200" dirty="0">
                <a:cs typeface="Arial" pitchFamily="34" charset="0"/>
              </a:rPr>
              <a:t>  IEEE 802.2 LLC Working Group </a:t>
            </a:r>
            <a:br>
              <a:rPr lang="en-US" sz="1200" dirty="0">
                <a:cs typeface="Arial" pitchFamily="34" charset="0"/>
              </a:rPr>
            </a:br>
            <a:r>
              <a:rPr lang="en-US" sz="1200" dirty="0">
                <a:cs typeface="Arial" pitchFamily="34" charset="0"/>
              </a:rPr>
              <a:t>  IEEE 802.5 Token Ring Working Group</a:t>
            </a:r>
          </a:p>
          <a:p>
            <a:r>
              <a:rPr lang="en-US" sz="1200" dirty="0">
                <a:cs typeface="Arial" pitchFamily="34" charset="0"/>
              </a:rPr>
              <a:t>  IEEE 802.12 Demand Priority </a:t>
            </a:r>
            <a:r>
              <a:rPr lang="en-US" sz="1200" dirty="0"/>
              <a:t>Working </a:t>
            </a:r>
            <a:r>
              <a:rPr lang="en-US" sz="1200" dirty="0" smtClean="0"/>
              <a:t>Group</a:t>
            </a:r>
          </a:p>
          <a:p>
            <a:r>
              <a:rPr lang="en-US" sz="1200" dirty="0" smtClean="0"/>
              <a:t>  IEEE 802.20 Mobile Broadband Wireless</a:t>
            </a:r>
          </a:p>
          <a:p>
            <a:r>
              <a:rPr lang="en-US" sz="1200" dirty="0" smtClean="0"/>
              <a:t>  IEEE 802.17 Resilient Packet Ring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986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641655" cy="4525962"/>
          </a:xfrm>
        </p:spPr>
        <p:txBody>
          <a:bodyPr/>
          <a:lstStyle/>
          <a:p>
            <a:r>
              <a:rPr lang="en-US" sz="2800" b="1" dirty="0"/>
              <a:t>IEEE 802.1</a:t>
            </a:r>
            <a:r>
              <a:rPr lang="en-US" sz="2800" dirty="0"/>
              <a:t> is a working group of the IEEE 802 project of the IEEE Standards Association.</a:t>
            </a:r>
          </a:p>
          <a:p>
            <a:r>
              <a:rPr lang="en-US" sz="2800" dirty="0"/>
              <a:t>It is concerned with:</a:t>
            </a:r>
          </a:p>
          <a:p>
            <a:r>
              <a:rPr lang="en-US" sz="2800" dirty="0"/>
              <a:t>802 LAN/MAN architecture</a:t>
            </a:r>
          </a:p>
          <a:p>
            <a:r>
              <a:rPr lang="en-US" sz="2800" dirty="0"/>
              <a:t>internetworking among 802 LANs, MANs and other wide area networks</a:t>
            </a:r>
          </a:p>
          <a:p>
            <a:r>
              <a:rPr lang="en-US" sz="2800" dirty="0"/>
              <a:t>802 Link Security</a:t>
            </a:r>
          </a:p>
          <a:p>
            <a:r>
              <a:rPr lang="en-US" sz="2800" dirty="0"/>
              <a:t>802 overall network management</a:t>
            </a:r>
          </a:p>
          <a:p>
            <a:r>
              <a:rPr lang="en-US" sz="2800" dirty="0"/>
              <a:t>protocol layers above the MAC &amp; LLC layers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550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 Bridging Project Overview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4000" dirty="0" smtClean="0">
                <a:ea typeface="ＭＳ Ｐゴシック" pitchFamily="34" charset="-128"/>
              </a:rPr>
              <a:t>The Bridging standards</a:t>
            </a:r>
          </a:p>
          <a:p>
            <a:pPr lvl="1">
              <a:lnSpc>
                <a:spcPct val="90000"/>
              </a:lnSpc>
            </a:pPr>
            <a:r>
              <a:rPr lang="en-GB" sz="3600" dirty="0" smtClean="0">
                <a:ea typeface="ＭＳ Ｐゴシック" pitchFamily="34" charset="-128"/>
              </a:rPr>
              <a:t>“Traditional” Bridging</a:t>
            </a:r>
          </a:p>
          <a:p>
            <a:pPr lvl="1">
              <a:lnSpc>
                <a:spcPct val="90000"/>
              </a:lnSpc>
            </a:pPr>
            <a:r>
              <a:rPr lang="en-GB" sz="3600" dirty="0" smtClean="0">
                <a:ea typeface="ＭＳ Ｐゴシック" pitchFamily="34" charset="-128"/>
              </a:rPr>
              <a:t>Audio Video Bridging (AVB)</a:t>
            </a:r>
          </a:p>
          <a:p>
            <a:pPr lvl="1">
              <a:lnSpc>
                <a:spcPct val="90000"/>
              </a:lnSpc>
            </a:pPr>
            <a:r>
              <a:rPr lang="en-GB" sz="3600" dirty="0" smtClean="0">
                <a:ea typeface="ＭＳ Ｐゴシック" pitchFamily="34" charset="-128"/>
              </a:rPr>
              <a:t>Data </a:t>
            </a:r>
            <a:r>
              <a:rPr lang="en-GB" sz="3600" dirty="0" err="1" smtClean="0">
                <a:ea typeface="ＭＳ Ｐゴシック" pitchFamily="34" charset="-128"/>
              </a:rPr>
              <a:t>Center</a:t>
            </a:r>
            <a:r>
              <a:rPr lang="en-GB" sz="3600" dirty="0" smtClean="0">
                <a:ea typeface="ＭＳ Ｐゴシック" pitchFamily="34" charset="-128"/>
              </a:rPr>
              <a:t> Bridging (DCB)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4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694551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1600" smtClean="0">
                <a:ea typeface="ＭＳ Ｐゴシック" pitchFamily="34" charset="-128"/>
              </a:rPr>
              <a:t>The 802 LAN Architecture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22860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40386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50292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781800" y="5105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Phy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2860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67818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2286000" y="3657600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LLC</a:t>
            </a:r>
          </a:p>
        </p:txBody>
      </p:sp>
      <p:sp>
        <p:nvSpPr>
          <p:cNvPr id="107531" name="Rectangle 11"/>
          <p:cNvSpPr>
            <a:spLocks noChangeArrowheads="1"/>
          </p:cNvSpPr>
          <p:nvPr/>
        </p:nvSpPr>
        <p:spPr bwMode="auto">
          <a:xfrm>
            <a:off x="6781800" y="3657600"/>
            <a:ext cx="8382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LLC</a:t>
            </a:r>
          </a:p>
        </p:txBody>
      </p:sp>
      <p:sp>
        <p:nvSpPr>
          <p:cNvPr id="107532" name="Rectangle 12"/>
          <p:cNvSpPr>
            <a:spLocks noChangeArrowheads="1"/>
          </p:cNvSpPr>
          <p:nvPr/>
        </p:nvSpPr>
        <p:spPr bwMode="auto">
          <a:xfrm>
            <a:off x="40386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5029200" y="3962400"/>
            <a:ext cx="8382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MAC</a:t>
            </a:r>
          </a:p>
        </p:txBody>
      </p:sp>
      <p:sp>
        <p:nvSpPr>
          <p:cNvPr id="107537" name="Freeform 17"/>
          <p:cNvSpPr>
            <a:spLocks/>
          </p:cNvSpPr>
          <p:nvPr/>
        </p:nvSpPr>
        <p:spPr bwMode="auto">
          <a:xfrm>
            <a:off x="4038600" y="3962400"/>
            <a:ext cx="1828800" cy="381000"/>
          </a:xfrm>
          <a:custGeom>
            <a:avLst/>
            <a:gdLst>
              <a:gd name="T0" fmla="*/ 0 w 1152"/>
              <a:gd name="T1" fmla="*/ 0 h 240"/>
              <a:gd name="T2" fmla="*/ 1152 w 1152"/>
              <a:gd name="T3" fmla="*/ 0 h 240"/>
              <a:gd name="T4" fmla="*/ 624 w 1152"/>
              <a:gd name="T5" fmla="*/ 240 h 240"/>
              <a:gd name="T6" fmla="*/ 528 w 1152"/>
              <a:gd name="T7" fmla="*/ 240 h 240"/>
              <a:gd name="T8" fmla="*/ 0 w 1152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2" h="240">
                <a:moveTo>
                  <a:pt x="0" y="0"/>
                </a:moveTo>
                <a:lnTo>
                  <a:pt x="1152" y="0"/>
                </a:lnTo>
                <a:lnTo>
                  <a:pt x="624" y="240"/>
                </a:lnTo>
                <a:lnTo>
                  <a:pt x="528" y="240"/>
                </a:lnTo>
                <a:lnTo>
                  <a:pt x="0" y="0"/>
                </a:lnTo>
                <a:close/>
              </a:path>
            </a:pathLst>
          </a:custGeom>
          <a:solidFill>
            <a:srgbClr val="D828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4538663" y="3930650"/>
            <a:ext cx="84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/>
              <a:t>RELAY</a:t>
            </a:r>
          </a:p>
        </p:txBody>
      </p:sp>
      <p:sp>
        <p:nvSpPr>
          <p:cNvPr id="107539" name="Rectangle 19"/>
          <p:cNvSpPr>
            <a:spLocks noChangeArrowheads="1"/>
          </p:cNvSpPr>
          <p:nvPr/>
        </p:nvSpPr>
        <p:spPr bwMode="auto">
          <a:xfrm>
            <a:off x="2286000" y="5410200"/>
            <a:ext cx="2590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LAN</a:t>
            </a: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5029200" y="5410200"/>
            <a:ext cx="2590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LAN</a:t>
            </a:r>
          </a:p>
        </p:txBody>
      </p:sp>
      <p:sp>
        <p:nvSpPr>
          <p:cNvPr id="107543" name="Rectangle 23"/>
          <p:cNvSpPr>
            <a:spLocks noChangeArrowheads="1"/>
          </p:cNvSpPr>
          <p:nvPr/>
        </p:nvSpPr>
        <p:spPr bwMode="auto">
          <a:xfrm>
            <a:off x="685800" y="5105400"/>
            <a:ext cx="990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Physical</a:t>
            </a:r>
          </a:p>
        </p:txBody>
      </p:sp>
      <p:sp>
        <p:nvSpPr>
          <p:cNvPr id="107544" name="Rectangle 24"/>
          <p:cNvSpPr>
            <a:spLocks noChangeArrowheads="1"/>
          </p:cNvSpPr>
          <p:nvPr/>
        </p:nvSpPr>
        <p:spPr bwMode="auto">
          <a:xfrm>
            <a:off x="685800" y="3657600"/>
            <a:ext cx="990600" cy="1447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Link</a:t>
            </a:r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685800" y="33528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Network</a:t>
            </a:r>
          </a:p>
        </p:txBody>
      </p:sp>
      <p:sp>
        <p:nvSpPr>
          <p:cNvPr id="107546" name="Rectangle 26"/>
          <p:cNvSpPr>
            <a:spLocks noChangeArrowheads="1"/>
          </p:cNvSpPr>
          <p:nvPr/>
        </p:nvSpPr>
        <p:spPr bwMode="auto">
          <a:xfrm>
            <a:off x="685800" y="30480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Transport</a:t>
            </a:r>
          </a:p>
        </p:txBody>
      </p:sp>
      <p:sp>
        <p:nvSpPr>
          <p:cNvPr id="107547" name="Rectangle 27"/>
          <p:cNvSpPr>
            <a:spLocks noChangeArrowheads="1"/>
          </p:cNvSpPr>
          <p:nvPr/>
        </p:nvSpPr>
        <p:spPr bwMode="auto">
          <a:xfrm>
            <a:off x="685800" y="27432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Session</a:t>
            </a:r>
          </a:p>
        </p:txBody>
      </p:sp>
      <p:sp>
        <p:nvSpPr>
          <p:cNvPr id="107548" name="Rectangle 28"/>
          <p:cNvSpPr>
            <a:spLocks noChangeArrowheads="1"/>
          </p:cNvSpPr>
          <p:nvPr/>
        </p:nvSpPr>
        <p:spPr bwMode="auto">
          <a:xfrm>
            <a:off x="685800" y="24384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Presentation</a:t>
            </a:r>
          </a:p>
        </p:txBody>
      </p:sp>
      <p:sp>
        <p:nvSpPr>
          <p:cNvPr id="107549" name="Rectangle 29"/>
          <p:cNvSpPr>
            <a:spLocks noChangeArrowheads="1"/>
          </p:cNvSpPr>
          <p:nvPr/>
        </p:nvSpPr>
        <p:spPr bwMode="auto">
          <a:xfrm>
            <a:off x="685800" y="2133600"/>
            <a:ext cx="9906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200"/>
              <a:t>Application</a:t>
            </a:r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685800" y="1371600"/>
            <a:ext cx="990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/>
              <a:t>OSI reference model</a:t>
            </a:r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2286000" y="2133600"/>
            <a:ext cx="838200" cy="1524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(Higher </a:t>
            </a:r>
          </a:p>
          <a:p>
            <a:pPr algn="ctr"/>
            <a:r>
              <a:rPr lang="en-GB" sz="1600"/>
              <a:t>Layers)</a:t>
            </a:r>
          </a:p>
        </p:txBody>
      </p:sp>
      <p:sp>
        <p:nvSpPr>
          <p:cNvPr id="107552" name="Rectangle 32"/>
          <p:cNvSpPr>
            <a:spLocks noChangeArrowheads="1"/>
          </p:cNvSpPr>
          <p:nvPr/>
        </p:nvSpPr>
        <p:spPr bwMode="auto">
          <a:xfrm>
            <a:off x="6781800" y="2133600"/>
            <a:ext cx="838200" cy="1524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/>
              <a:t>(Higher </a:t>
            </a:r>
          </a:p>
          <a:p>
            <a:pPr algn="ctr"/>
            <a:r>
              <a:rPr lang="en-GB" sz="1600"/>
              <a:t>Layers)</a:t>
            </a:r>
          </a:p>
        </p:txBody>
      </p:sp>
      <p:sp>
        <p:nvSpPr>
          <p:cNvPr id="107553" name="Text Box 33"/>
          <p:cNvSpPr txBox="1">
            <a:spLocks noChangeArrowheads="1"/>
          </p:cNvSpPr>
          <p:nvPr/>
        </p:nvSpPr>
        <p:spPr bwMode="auto">
          <a:xfrm>
            <a:off x="4495800" y="3063875"/>
            <a:ext cx="990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/>
              <a:t>MAC Bridge</a:t>
            </a:r>
          </a:p>
        </p:txBody>
      </p:sp>
      <p:sp>
        <p:nvSpPr>
          <p:cNvPr id="107554" name="Text Box 34"/>
          <p:cNvSpPr txBox="1">
            <a:spLocks noChangeArrowheads="1"/>
          </p:cNvSpPr>
          <p:nvPr/>
        </p:nvSpPr>
        <p:spPr bwMode="auto">
          <a:xfrm>
            <a:off x="2209800" y="1539875"/>
            <a:ext cx="990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/>
              <a:t>End station</a:t>
            </a:r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6705600" y="1524000"/>
            <a:ext cx="990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400"/>
              <a:t>End station</a:t>
            </a:r>
          </a:p>
        </p:txBody>
      </p:sp>
      <p:sp>
        <p:nvSpPr>
          <p:cNvPr id="107557" name="Line 37"/>
          <p:cNvSpPr>
            <a:spLocks noChangeShapeType="1"/>
          </p:cNvSpPr>
          <p:nvPr/>
        </p:nvSpPr>
        <p:spPr bwMode="auto">
          <a:xfrm>
            <a:off x="4572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>
            <a:off x="17526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59" name="Line 39"/>
          <p:cNvSpPr>
            <a:spLocks noChangeShapeType="1"/>
          </p:cNvSpPr>
          <p:nvPr/>
        </p:nvSpPr>
        <p:spPr bwMode="auto">
          <a:xfrm>
            <a:off x="3200400" y="3962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0" name="Line 40"/>
          <p:cNvSpPr>
            <a:spLocks noChangeShapeType="1"/>
          </p:cNvSpPr>
          <p:nvPr/>
        </p:nvSpPr>
        <p:spPr bwMode="auto">
          <a:xfrm>
            <a:off x="7696200" y="3962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3" name="Line 43"/>
          <p:cNvSpPr>
            <a:spLocks noChangeShapeType="1"/>
          </p:cNvSpPr>
          <p:nvPr/>
        </p:nvSpPr>
        <p:spPr bwMode="auto">
          <a:xfrm>
            <a:off x="457200" y="5105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4" name="Line 44"/>
          <p:cNvSpPr>
            <a:spLocks noChangeShapeType="1"/>
          </p:cNvSpPr>
          <p:nvPr/>
        </p:nvSpPr>
        <p:spPr bwMode="auto">
          <a:xfrm>
            <a:off x="175260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5" name="AutoShape 45"/>
          <p:cNvSpPr>
            <a:spLocks/>
          </p:cNvSpPr>
          <p:nvPr/>
        </p:nvSpPr>
        <p:spPr bwMode="auto">
          <a:xfrm>
            <a:off x="7629525" y="40005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66" name="Text Box 46"/>
          <p:cNvSpPr txBox="1">
            <a:spLocks noChangeArrowheads="1"/>
          </p:cNvSpPr>
          <p:nvPr/>
        </p:nvSpPr>
        <p:spPr bwMode="auto">
          <a:xfrm>
            <a:off x="7743825" y="44196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/>
              <a:t>MAC sublayer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7677150" y="54102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200"/>
              <a:t>Medium</a:t>
            </a:r>
          </a:p>
        </p:txBody>
      </p:sp>
      <p:sp>
        <p:nvSpPr>
          <p:cNvPr id="107568" name="Text Box 48"/>
          <p:cNvSpPr txBox="1">
            <a:spLocks noChangeArrowheads="1"/>
          </p:cNvSpPr>
          <p:nvPr/>
        </p:nvSpPr>
        <p:spPr bwMode="auto">
          <a:xfrm>
            <a:off x="7734300" y="5105400"/>
            <a:ext cx="1219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/>
              <a:t>Physical layer</a:t>
            </a:r>
          </a:p>
        </p:txBody>
      </p:sp>
      <p:sp>
        <p:nvSpPr>
          <p:cNvPr id="107569" name="Text Box 49"/>
          <p:cNvSpPr txBox="1">
            <a:spLocks noChangeArrowheads="1"/>
          </p:cNvSpPr>
          <p:nvPr/>
        </p:nvSpPr>
        <p:spPr bwMode="auto">
          <a:xfrm>
            <a:off x="7972425" y="35814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000"/>
              <a:t>MAC service</a:t>
            </a:r>
          </a:p>
          <a:p>
            <a:pPr algn="ctr"/>
            <a:r>
              <a:rPr lang="en-GB" sz="1000"/>
              <a:t>user</a:t>
            </a: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7924800" y="39624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000"/>
              <a:t>MAC service</a:t>
            </a:r>
            <a:br>
              <a:rPr lang="en-GB" sz="1000"/>
            </a:br>
            <a:r>
              <a:rPr lang="en-GB" sz="1000"/>
              <a:t>provider</a:t>
            </a:r>
          </a:p>
        </p:txBody>
      </p:sp>
      <p:sp>
        <p:nvSpPr>
          <p:cNvPr id="107571" name="Text Box 51"/>
          <p:cNvSpPr txBox="1">
            <a:spLocks noChangeArrowheads="1"/>
          </p:cNvSpPr>
          <p:nvPr/>
        </p:nvSpPr>
        <p:spPr bwMode="auto">
          <a:xfrm>
            <a:off x="7924800" y="2819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200"/>
              <a:t>LLC sublayer</a:t>
            </a:r>
          </a:p>
        </p:txBody>
      </p:sp>
      <p:sp>
        <p:nvSpPr>
          <p:cNvPr id="107572" name="AutoShape 52"/>
          <p:cNvSpPr>
            <a:spLocks/>
          </p:cNvSpPr>
          <p:nvPr/>
        </p:nvSpPr>
        <p:spPr bwMode="auto">
          <a:xfrm>
            <a:off x="7629525" y="3657600"/>
            <a:ext cx="152400" cy="3048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7573" name="AutoShape 53"/>
          <p:cNvCxnSpPr>
            <a:cxnSpLocks noChangeShapeType="1"/>
            <a:stCxn id="107571" idx="1"/>
            <a:endCxn id="107572" idx="1"/>
          </p:cNvCxnSpPr>
          <p:nvPr/>
        </p:nvCxnSpPr>
        <p:spPr bwMode="auto">
          <a:xfrm rot="10800000" flipV="1">
            <a:off x="7781925" y="3048000"/>
            <a:ext cx="142875" cy="762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457200" y="2163763"/>
            <a:ext cx="282575" cy="320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000"/>
              <a:t>7</a:t>
            </a:r>
          </a:p>
          <a:p>
            <a:endParaRPr lang="en-GB" sz="1000"/>
          </a:p>
          <a:p>
            <a:r>
              <a:rPr lang="en-GB" sz="1000"/>
              <a:t>6</a:t>
            </a:r>
          </a:p>
          <a:p>
            <a:endParaRPr lang="en-GB" sz="1000"/>
          </a:p>
          <a:p>
            <a:r>
              <a:rPr lang="en-GB" sz="1000"/>
              <a:t>5</a:t>
            </a:r>
          </a:p>
          <a:p>
            <a:endParaRPr lang="en-GB" sz="1000"/>
          </a:p>
          <a:p>
            <a:r>
              <a:rPr lang="en-GB" sz="1000"/>
              <a:t>4</a:t>
            </a:r>
          </a:p>
          <a:p>
            <a:endParaRPr lang="en-GB" sz="1000"/>
          </a:p>
          <a:p>
            <a:r>
              <a:rPr lang="en-GB" sz="1000"/>
              <a:t>3</a:t>
            </a:r>
          </a:p>
          <a:p>
            <a:endParaRPr lang="en-GB" sz="1000"/>
          </a:p>
          <a:p>
            <a:endParaRPr lang="en-GB" sz="1000"/>
          </a:p>
          <a:p>
            <a:endParaRPr lang="en-GB" sz="1000"/>
          </a:p>
          <a:p>
            <a:endParaRPr lang="en-GB" sz="800"/>
          </a:p>
          <a:p>
            <a:endParaRPr lang="en-GB" sz="800"/>
          </a:p>
          <a:p>
            <a:r>
              <a:rPr lang="en-GB" sz="1000"/>
              <a:t>2</a:t>
            </a:r>
          </a:p>
          <a:p>
            <a:endParaRPr lang="en-GB" sz="1000"/>
          </a:p>
          <a:p>
            <a:endParaRPr lang="en-GB" sz="800"/>
          </a:p>
          <a:p>
            <a:endParaRPr lang="en-GB" sz="1000"/>
          </a:p>
          <a:p>
            <a:endParaRPr lang="en-GB" sz="1000"/>
          </a:p>
          <a:p>
            <a:endParaRPr lang="en-GB" sz="1000"/>
          </a:p>
          <a:p>
            <a:r>
              <a:rPr lang="en-GB" sz="10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5975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Bridging Projects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/>
          <a:lstStyle/>
          <a:p>
            <a:r>
              <a:rPr lang="en-US" sz="1500" dirty="0" smtClean="0">
                <a:hlinkClick r:id="rId3"/>
              </a:rPr>
              <a:t>802.1D </a:t>
            </a:r>
            <a:r>
              <a:rPr lang="en-US" sz="1500" dirty="0">
                <a:hlinkClick r:id="rId3"/>
              </a:rPr>
              <a:t>(1998)</a:t>
            </a:r>
            <a:r>
              <a:rPr lang="en-US" sz="1500" dirty="0"/>
              <a:t> - MAC bridges</a:t>
            </a:r>
          </a:p>
          <a:p>
            <a:r>
              <a:rPr lang="en-US" sz="1500" dirty="0">
                <a:hlinkClick r:id="rId4"/>
              </a:rPr>
              <a:t>802.1D (2004)</a:t>
            </a:r>
            <a:r>
              <a:rPr lang="en-US" sz="1500" dirty="0"/>
              <a:t> - MAC Bridges</a:t>
            </a:r>
          </a:p>
          <a:p>
            <a:r>
              <a:rPr lang="en-US" sz="1500" dirty="0">
                <a:hlinkClick r:id="rId5"/>
              </a:rPr>
              <a:t>802.1G</a:t>
            </a:r>
            <a:r>
              <a:rPr lang="en-US" sz="1500" dirty="0"/>
              <a:t> - Remote MAC bridging</a:t>
            </a:r>
          </a:p>
          <a:p>
            <a:r>
              <a:rPr lang="en-US" sz="1500" dirty="0">
                <a:hlinkClick r:id="rId6"/>
              </a:rPr>
              <a:t>802.1H-REV</a:t>
            </a:r>
            <a:r>
              <a:rPr lang="en-US" sz="1500" dirty="0"/>
              <a:t> - Recommended Practice for MAC Bridging of Ethernet in LANs</a:t>
            </a:r>
          </a:p>
          <a:p>
            <a:r>
              <a:rPr lang="en-US" sz="1500" dirty="0">
                <a:hlinkClick r:id="rId3"/>
              </a:rPr>
              <a:t>802.1p</a:t>
            </a:r>
            <a:r>
              <a:rPr lang="en-US" sz="1500" dirty="0"/>
              <a:t> - Traffic Class Expediting and Dynamic Multicast Filtering (published in 802.1D-1998)</a:t>
            </a:r>
          </a:p>
          <a:p>
            <a:r>
              <a:rPr lang="en-US" sz="1500" dirty="0">
                <a:hlinkClick r:id="rId7"/>
              </a:rPr>
              <a:t>802.1Q</a:t>
            </a:r>
            <a:r>
              <a:rPr lang="en-US" sz="1500" dirty="0"/>
              <a:t> - Virtual LANs</a:t>
            </a:r>
          </a:p>
          <a:p>
            <a:r>
              <a:rPr lang="en-US" sz="1500" dirty="0">
                <a:hlinkClick r:id="rId8"/>
              </a:rPr>
              <a:t>802.1Q-2005</a:t>
            </a:r>
            <a:r>
              <a:rPr lang="en-US" sz="1500" dirty="0"/>
              <a:t> - 802.1Q Revision 2005</a:t>
            </a:r>
          </a:p>
          <a:p>
            <a:r>
              <a:rPr lang="en-US" sz="1500" dirty="0">
                <a:hlinkClick r:id="rId9"/>
              </a:rPr>
              <a:t>802.1Q-2011</a:t>
            </a:r>
            <a:r>
              <a:rPr lang="en-US" sz="1500" dirty="0"/>
              <a:t> - 802.1Q Revision 2011</a:t>
            </a:r>
          </a:p>
          <a:p>
            <a:r>
              <a:rPr lang="en-US" sz="1500" dirty="0">
                <a:hlinkClick r:id="rId10"/>
              </a:rPr>
              <a:t>802.1s</a:t>
            </a:r>
            <a:r>
              <a:rPr lang="en-US" sz="1500" dirty="0"/>
              <a:t> - Multiple Spanning Trees</a:t>
            </a:r>
          </a:p>
          <a:p>
            <a:r>
              <a:rPr lang="en-US" sz="1500" dirty="0">
                <a:hlinkClick r:id="rId11"/>
              </a:rPr>
              <a:t>802.1t</a:t>
            </a:r>
            <a:r>
              <a:rPr lang="en-US" sz="1500" dirty="0"/>
              <a:t> - 802.1D Maintenance</a:t>
            </a:r>
          </a:p>
          <a:p>
            <a:r>
              <a:rPr lang="en-US" sz="1500" dirty="0">
                <a:hlinkClick r:id="rId12"/>
              </a:rPr>
              <a:t>802.1u</a:t>
            </a:r>
            <a:r>
              <a:rPr lang="en-US" sz="1500" dirty="0"/>
              <a:t> - 802.1Q Maintenance</a:t>
            </a:r>
          </a:p>
          <a:p>
            <a:r>
              <a:rPr lang="en-US" sz="1500" dirty="0">
                <a:hlinkClick r:id="rId13"/>
              </a:rPr>
              <a:t>802.1v</a:t>
            </a:r>
            <a:r>
              <a:rPr lang="en-US" sz="1500" dirty="0"/>
              <a:t> - VLAN Classification by Protocol and Port</a:t>
            </a:r>
          </a:p>
          <a:p>
            <a:r>
              <a:rPr lang="en-US" sz="1500" dirty="0">
                <a:hlinkClick r:id="rId14"/>
              </a:rPr>
              <a:t>802.1w</a:t>
            </a:r>
            <a:r>
              <a:rPr lang="en-US" sz="1500" dirty="0"/>
              <a:t> - Rapid Reconfiguration of Spanning Tree</a:t>
            </a:r>
          </a:p>
          <a:p>
            <a:r>
              <a:rPr lang="en-US" sz="1500" dirty="0" smtClean="0">
                <a:hlinkClick r:id="rId15"/>
              </a:rPr>
              <a:t>802.1y</a:t>
            </a:r>
            <a:r>
              <a:rPr lang="en-US" sz="1500" dirty="0" smtClean="0"/>
              <a:t> </a:t>
            </a:r>
            <a:r>
              <a:rPr lang="en-US" sz="1500" dirty="0"/>
              <a:t>- 802.1D Maintenance (published under 802.1D(2004))</a:t>
            </a:r>
          </a:p>
          <a:p>
            <a:r>
              <a:rPr lang="en-US" sz="1500" dirty="0">
                <a:hlinkClick r:id="rId16"/>
              </a:rPr>
              <a:t>802.1z</a:t>
            </a:r>
            <a:r>
              <a:rPr lang="en-US" sz="1500" dirty="0"/>
              <a:t> - 802.1Q Maintenance - withdrawn</a:t>
            </a:r>
          </a:p>
          <a:p>
            <a:r>
              <a:rPr lang="en-US" sz="1500" dirty="0">
                <a:hlinkClick r:id="rId17"/>
              </a:rPr>
              <a:t>802.1AB-2005</a:t>
            </a:r>
            <a:r>
              <a:rPr lang="en-US" sz="1500" dirty="0"/>
              <a:t> - Station and Media Access Control Connectivity Discovery</a:t>
            </a:r>
          </a:p>
          <a:p>
            <a:r>
              <a:rPr lang="en-US" sz="1500" dirty="0">
                <a:hlinkClick r:id="rId18"/>
              </a:rPr>
              <a:t>802.1AB-2009</a:t>
            </a:r>
            <a:r>
              <a:rPr lang="en-US" sz="1500" dirty="0"/>
              <a:t> - Station and Media Access Control Connectivity Discovery Revision</a:t>
            </a:r>
          </a:p>
          <a:p>
            <a:r>
              <a:rPr lang="en-US" sz="1500" dirty="0">
                <a:hlinkClick r:id="rId19"/>
              </a:rPr>
              <a:t>802.1ad</a:t>
            </a:r>
            <a:r>
              <a:rPr lang="en-US" sz="1500" dirty="0"/>
              <a:t> - Provider </a:t>
            </a:r>
            <a:r>
              <a:rPr lang="en-US" sz="1500" dirty="0" smtClean="0"/>
              <a:t>Bridges</a:t>
            </a:r>
          </a:p>
          <a:p>
            <a:r>
              <a:rPr lang="en-US" sz="1500" dirty="0">
                <a:hlinkClick r:id="rId20"/>
              </a:rPr>
              <a:t>802.1ag</a:t>
            </a:r>
            <a:r>
              <a:rPr lang="en-US" sz="1500" dirty="0"/>
              <a:t> - Connectivity Fault Management</a:t>
            </a:r>
          </a:p>
          <a:p>
            <a:endParaRPr lang="en-US" sz="1500" dirty="0"/>
          </a:p>
          <a:p>
            <a:r>
              <a:rPr lang="en-US" sz="1500" dirty="0"/>
              <a:t/>
            </a:r>
            <a:br>
              <a:rPr lang="en-US" sz="1500" dirty="0"/>
            </a:b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8756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Bridging Projects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hlinkClick r:id="rId2"/>
              </a:rPr>
              <a:t>802.1ah</a:t>
            </a:r>
            <a:r>
              <a:rPr lang="en-US" sz="1600" dirty="0"/>
              <a:t> - Provider Backbone Bridges</a:t>
            </a:r>
          </a:p>
          <a:p>
            <a:r>
              <a:rPr lang="en-US" sz="1600" dirty="0">
                <a:hlinkClick r:id="rId3"/>
              </a:rPr>
              <a:t>802.1aj</a:t>
            </a:r>
            <a:r>
              <a:rPr lang="en-US" sz="1600" dirty="0"/>
              <a:t> - Two-port MAC Relay</a:t>
            </a:r>
          </a:p>
          <a:p>
            <a:r>
              <a:rPr lang="en-US" sz="1600" dirty="0">
                <a:hlinkClick r:id="rId4"/>
              </a:rPr>
              <a:t>802.1ak</a:t>
            </a:r>
            <a:r>
              <a:rPr lang="en-US" sz="1600" dirty="0"/>
              <a:t> - Multiple Registration Protocol</a:t>
            </a:r>
          </a:p>
          <a:p>
            <a:r>
              <a:rPr lang="en-US" sz="1600" dirty="0">
                <a:hlinkClick r:id="rId5"/>
              </a:rPr>
              <a:t>802.1ap</a:t>
            </a:r>
            <a:r>
              <a:rPr lang="en-US" sz="1600" dirty="0"/>
              <a:t> - VLAN Bridge MIBs</a:t>
            </a:r>
          </a:p>
          <a:p>
            <a:r>
              <a:rPr lang="en-US" sz="1600" dirty="0" smtClean="0">
                <a:hlinkClick r:id="rId6"/>
              </a:rPr>
              <a:t>802.1AS</a:t>
            </a:r>
            <a:r>
              <a:rPr lang="en-US" sz="1600" dirty="0" smtClean="0"/>
              <a:t> </a:t>
            </a:r>
            <a:r>
              <a:rPr lang="en-US" sz="1600" dirty="0"/>
              <a:t>- Timing and Synchronization</a:t>
            </a:r>
          </a:p>
          <a:p>
            <a:r>
              <a:rPr lang="en-US" sz="1600" dirty="0">
                <a:hlinkClick r:id="rId7"/>
              </a:rPr>
              <a:t>802.1Qat</a:t>
            </a:r>
            <a:r>
              <a:rPr lang="en-US" sz="1600" dirty="0"/>
              <a:t> - Stream Reservation Protocol</a:t>
            </a:r>
          </a:p>
          <a:p>
            <a:r>
              <a:rPr lang="en-US" sz="1600" dirty="0">
                <a:hlinkClick r:id="rId8"/>
              </a:rPr>
              <a:t>802.1Qau</a:t>
            </a:r>
            <a:r>
              <a:rPr lang="en-US" sz="1600" dirty="0"/>
              <a:t> - Congestion Notification</a:t>
            </a:r>
          </a:p>
          <a:p>
            <a:r>
              <a:rPr lang="en-US" sz="1600" dirty="0">
                <a:hlinkClick r:id="rId9"/>
              </a:rPr>
              <a:t>802.1Qav</a:t>
            </a:r>
            <a:r>
              <a:rPr lang="en-US" sz="1600" dirty="0"/>
              <a:t> - Forwarding and Queuing Enhancements for Time-Sensitive Streams</a:t>
            </a:r>
          </a:p>
          <a:p>
            <a:r>
              <a:rPr lang="en-US" sz="1600" dirty="0">
                <a:hlinkClick r:id="rId10"/>
              </a:rPr>
              <a:t>802.1Qaw</a:t>
            </a:r>
            <a:r>
              <a:rPr lang="en-US" sz="1600" dirty="0"/>
              <a:t> - Management of Data-Driven and Data-Dependent Connectivity Faults</a:t>
            </a:r>
          </a:p>
          <a:p>
            <a:r>
              <a:rPr lang="en-US" sz="1600" dirty="0">
                <a:hlinkClick r:id="rId11"/>
              </a:rPr>
              <a:t>802.1Qay</a:t>
            </a:r>
            <a:r>
              <a:rPr lang="en-US" sz="1600" dirty="0"/>
              <a:t> - Provider Backbone Bridge Traffic Engineering</a:t>
            </a:r>
          </a:p>
          <a:p>
            <a:r>
              <a:rPr lang="en-US" sz="1600" dirty="0">
                <a:hlinkClick r:id="rId12"/>
              </a:rPr>
              <a:t>802.1Qaz</a:t>
            </a:r>
            <a:r>
              <a:rPr lang="en-US" sz="1600" dirty="0"/>
              <a:t> - Enhanced Transmission Selection</a:t>
            </a:r>
          </a:p>
          <a:p>
            <a:r>
              <a:rPr lang="en-US" sz="1600" dirty="0">
                <a:hlinkClick r:id="rId13"/>
              </a:rPr>
              <a:t>802.1AX</a:t>
            </a:r>
            <a:r>
              <a:rPr lang="en-US" sz="1600" dirty="0"/>
              <a:t> - Link Aggregation</a:t>
            </a:r>
          </a:p>
          <a:p>
            <a:r>
              <a:rPr lang="en-US" sz="1600" dirty="0">
                <a:hlinkClick r:id="rId14"/>
              </a:rPr>
              <a:t>802.1Qbb</a:t>
            </a:r>
            <a:r>
              <a:rPr lang="en-US" sz="1600" dirty="0"/>
              <a:t> - Priority-based Flow Control</a:t>
            </a:r>
          </a:p>
          <a:p>
            <a:r>
              <a:rPr lang="en-US" sz="1600" dirty="0">
                <a:hlinkClick r:id="rId15"/>
              </a:rPr>
              <a:t>802.1Qbc</a:t>
            </a:r>
            <a:r>
              <a:rPr lang="en-US" sz="1600" dirty="0"/>
              <a:t> - Provider Bridging: Remote Customer Service Interfaces</a:t>
            </a:r>
          </a:p>
          <a:p>
            <a:r>
              <a:rPr lang="en-US" sz="1600" dirty="0">
                <a:hlinkClick r:id="rId16"/>
              </a:rPr>
              <a:t>802.1Qbe</a:t>
            </a:r>
            <a:r>
              <a:rPr lang="en-US" sz="1600" dirty="0"/>
              <a:t> - Multiple I-SID Registration Protocol</a:t>
            </a:r>
          </a:p>
          <a:p>
            <a:r>
              <a:rPr lang="en-US" sz="1600" dirty="0">
                <a:hlinkClick r:id="rId17"/>
              </a:rPr>
              <a:t>802.3bd</a:t>
            </a:r>
            <a:r>
              <a:rPr lang="en-US" sz="1600" dirty="0"/>
              <a:t> - MAC Control Frame for Priority-based Flow Control</a:t>
            </a:r>
          </a:p>
          <a:p>
            <a:r>
              <a:rPr lang="en-US" sz="1600" dirty="0" smtClean="0">
                <a:hlinkClick r:id="rId18"/>
              </a:rPr>
              <a:t>802.1Qbf</a:t>
            </a:r>
            <a:r>
              <a:rPr lang="en-US" sz="1600" dirty="0" smtClean="0"/>
              <a:t> </a:t>
            </a:r>
            <a:r>
              <a:rPr lang="en-US" sz="1600" dirty="0"/>
              <a:t>- PBB-TE Infrastructure Segment Protection</a:t>
            </a:r>
          </a:p>
          <a:p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6506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 Security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268760"/>
            <a:ext cx="8229600" cy="4598640"/>
          </a:xfrm>
        </p:spPr>
        <p:txBody>
          <a:bodyPr/>
          <a:lstStyle/>
          <a:p>
            <a:r>
              <a:rPr lang="en-US" sz="1600" dirty="0" smtClean="0">
                <a:hlinkClick r:id="rId3"/>
              </a:rPr>
              <a:t>802.1aa</a:t>
            </a:r>
            <a:r>
              <a:rPr lang="en-US" sz="1600" dirty="0" smtClean="0"/>
              <a:t> </a:t>
            </a:r>
            <a:r>
              <a:rPr lang="en-US" sz="1600" dirty="0"/>
              <a:t>- 802.1X Maintenance</a:t>
            </a:r>
          </a:p>
          <a:p>
            <a:r>
              <a:rPr lang="en-US" sz="1600" dirty="0">
                <a:hlinkClick r:id="rId4"/>
              </a:rPr>
              <a:t>802.1X-2001</a:t>
            </a:r>
            <a:r>
              <a:rPr lang="en-US" sz="1600" dirty="0"/>
              <a:t> - Port Based Network Access Control</a:t>
            </a:r>
          </a:p>
          <a:p>
            <a:r>
              <a:rPr lang="en-US" sz="1600" dirty="0" smtClean="0">
                <a:hlinkClick r:id="rId5"/>
              </a:rPr>
              <a:t>802.1X-2004</a:t>
            </a:r>
            <a:r>
              <a:rPr lang="en-US" sz="1600" dirty="0" smtClean="0"/>
              <a:t> </a:t>
            </a:r>
            <a:r>
              <a:rPr lang="en-US" sz="1600" dirty="0"/>
              <a:t>- Port Based Network Access Control</a:t>
            </a:r>
          </a:p>
          <a:p>
            <a:r>
              <a:rPr lang="en-US" sz="1600" dirty="0">
                <a:hlinkClick r:id="rId6"/>
              </a:rPr>
              <a:t>802.1X-2010</a:t>
            </a:r>
            <a:r>
              <a:rPr lang="en-US" sz="1600" dirty="0"/>
              <a:t> - Port-based Network Access </a:t>
            </a:r>
            <a:r>
              <a:rPr lang="en-US" sz="1600" dirty="0" smtClean="0"/>
              <a:t>Control</a:t>
            </a:r>
          </a:p>
          <a:p>
            <a:r>
              <a:rPr lang="en-US" sz="1600" dirty="0">
                <a:hlinkClick r:id="rId7"/>
              </a:rPr>
              <a:t>802.1af</a:t>
            </a:r>
            <a:r>
              <a:rPr lang="en-US" sz="1600" dirty="0"/>
              <a:t> - MAC Key Security</a:t>
            </a:r>
          </a:p>
          <a:p>
            <a:r>
              <a:rPr lang="en-US" sz="1600" dirty="0" smtClean="0">
                <a:hlinkClick r:id="rId8"/>
              </a:rPr>
              <a:t>802.1AE</a:t>
            </a:r>
            <a:r>
              <a:rPr lang="en-US" sz="1600" dirty="0" smtClean="0"/>
              <a:t> </a:t>
            </a:r>
            <a:r>
              <a:rPr lang="en-US" sz="1600" dirty="0"/>
              <a:t>- MAC Security</a:t>
            </a:r>
          </a:p>
          <a:p>
            <a:r>
              <a:rPr lang="en-US" sz="1600" dirty="0">
                <a:hlinkClick r:id="rId9"/>
              </a:rPr>
              <a:t>802.1AR</a:t>
            </a:r>
            <a:r>
              <a:rPr lang="en-US" sz="1600" dirty="0"/>
              <a:t> - Secure Device </a:t>
            </a:r>
            <a:r>
              <a:rPr lang="en-US" sz="1600" dirty="0" smtClean="0"/>
              <a:t>Identity</a:t>
            </a:r>
          </a:p>
          <a:p>
            <a:r>
              <a:rPr lang="en-US" sz="1600" dirty="0">
                <a:hlinkClick r:id="rId10"/>
              </a:rPr>
              <a:t>802.1AEbn</a:t>
            </a:r>
            <a:r>
              <a:rPr lang="en-US" sz="1600" dirty="0"/>
              <a:t> - Galois Counter Mode-Advanced Encryption Standard-256 (GCM-AES-256) Cipher Suite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74126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35622</TotalTime>
  <Words>611</Words>
  <Application>Microsoft Office PowerPoint</Application>
  <PresentationFormat>On-screen Show (4:3)</PresentationFormat>
  <Paragraphs>176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Title slide</vt:lpstr>
      <vt:lpstr>Title only</vt:lpstr>
      <vt:lpstr>PowerPoint Presentation</vt:lpstr>
      <vt:lpstr>PowerPoint Presentation</vt:lpstr>
      <vt:lpstr>IEEE 802 Groups</vt:lpstr>
      <vt:lpstr>802.1 Overview</vt:lpstr>
      <vt:lpstr>802.1 Bridging Project Overview</vt:lpstr>
      <vt:lpstr>The 802 LAN Architecture</vt:lpstr>
      <vt:lpstr>802.1 Bridging Projects (1)</vt:lpstr>
      <vt:lpstr>802.1 Bridging Projects (2)</vt:lpstr>
      <vt:lpstr>802.1 Security Projects</vt:lpstr>
      <vt:lpstr>802.1 Standards and Projects  –  Other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September  2011</dc:title>
  <dc:subject>IEEE 802 March 2011 workshop</dc:subject>
  <dc:creator>IEEE 802</dc:creator>
  <cp:lastModifiedBy>Bruce Kraemer</cp:lastModifiedBy>
  <cp:revision>772</cp:revision>
  <cp:lastPrinted>2011-09-03T00:04:11Z</cp:lastPrinted>
  <dcterms:created xsi:type="dcterms:W3CDTF">2009-09-07T19:24:44Z</dcterms:created>
  <dcterms:modified xsi:type="dcterms:W3CDTF">2012-02-22T07:03:23Z</dcterms:modified>
</cp:coreProperties>
</file>