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59" r:id="rId2"/>
    <p:sldId id="347" r:id="rId3"/>
    <p:sldId id="363" r:id="rId4"/>
    <p:sldId id="358" r:id="rId5"/>
    <p:sldId id="354" r:id="rId6"/>
    <p:sldId id="355" r:id="rId7"/>
    <p:sldId id="366" r:id="rId8"/>
    <p:sldId id="349" r:id="rId9"/>
    <p:sldId id="365" r:id="rId10"/>
    <p:sldId id="350" r:id="rId11"/>
    <p:sldId id="360" r:id="rId12"/>
    <p:sldId id="351" r:id="rId13"/>
    <p:sldId id="352" r:id="rId14"/>
    <p:sldId id="361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en Mccabe" initials="KM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A1"/>
    <a:srgbClr val="69BE28"/>
    <a:srgbClr val="FDC82F"/>
    <a:srgbClr val="E8E8E8"/>
    <a:srgbClr val="009FDA"/>
    <a:srgbClr val="0066A1"/>
    <a:srgbClr val="E37222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92760" autoAdjust="0"/>
  </p:normalViewPr>
  <p:slideViewPr>
    <p:cSldViewPr>
      <p:cViewPr varScale="1">
        <p:scale>
          <a:sx n="81" d="100"/>
          <a:sy n="81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1702C08-82AA-4714-B5CC-881563BF2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129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F95F84A-C2C9-4AE5-9933-8395F91AE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392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BA3E6-F28F-46B8-8109-FD4A49ADF703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Geneva" charset="-128"/>
                <a:cs typeface="Geneva" charset="-128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Geneva" charset="-128"/>
              <a:cs typeface="Geneva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Geneva" charset="-128"/>
              <a:cs typeface="Geneva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F84A-C2C9-4AE5-9933-8395F91AEAB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6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Geneva" charset="-128"/>
              <a:cs typeface="Geneva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451D2E-07A2-4AD8-9326-0E72610C744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783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F84A-C2C9-4AE5-9933-8395F91AEAB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61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95F84A-C2C9-4AE5-9933-8395F91AEAB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0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3EA0F33-681A-464B-B61C-D9AB8452DDE0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07B0B-2FA6-45B6-9F1D-10A4B6527728}" type="datetime1">
              <a:rPr lang="en-US"/>
              <a:pPr>
                <a:defRPr/>
              </a:pPr>
              <a:t>11/17/2012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E3F15-1275-479C-B595-6D817B43C1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0E611-7CC4-41C3-97A7-FB1AA7E684FE}" type="datetime1">
              <a:rPr lang="en-US"/>
              <a:pPr>
                <a:defRPr/>
              </a:pPr>
              <a:t>11/17/2012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05A99-24BF-404F-B1E2-657CBFF9228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dustry Cov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0"/>
            <a:ext cx="915035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895851" y="4624388"/>
            <a:ext cx="3886200" cy="828675"/>
          </a:xfrm>
        </p:spPr>
        <p:txBody>
          <a:bodyPr anchor="ctr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2A466-48C3-4A96-914E-6ADFDF7E8B09}" type="datetime1">
              <a:rPr lang="en-US"/>
              <a:pPr>
                <a:defRPr/>
              </a:pPr>
              <a:t>11/17/2012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675D0-90F9-4EC5-B355-6E3A0315A9C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45E04-0D58-4CD4-B106-6F84B55A802E}" type="datetime1">
              <a:rPr lang="en-US"/>
              <a:pPr>
                <a:defRPr/>
              </a:pPr>
              <a:t>11/17/2012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C02D9-7C23-4D72-9887-BCDD024328C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9B352-3B07-4907-8844-1EEF58AD7707}" type="datetime1">
              <a:rPr lang="en-US"/>
              <a:pPr>
                <a:defRPr/>
              </a:pPr>
              <a:t>11/17/2012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1D5EB-0D1D-4EF4-9BAE-9B44FB02278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CAC9D-6DF3-4994-9FDE-608B1D5473FF}" type="datetime1">
              <a:rPr lang="en-US"/>
              <a:pPr>
                <a:defRPr/>
              </a:pPr>
              <a:t>11/17/2012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E8AAD-4AFC-4E54-B9D5-0A9AFDB3CA6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A51B1-148B-44E1-85D7-9530596ABA55}" type="datetime1">
              <a:rPr lang="en-US"/>
              <a:pPr>
                <a:defRPr/>
              </a:pPr>
              <a:t>11/17/2012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A51FB-B551-4885-AEE6-FC3BC4F9623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6B5D9-0D23-476D-A12D-4384988BA00E}" type="datetime1">
              <a:rPr lang="en-US"/>
              <a:pPr>
                <a:defRPr/>
              </a:pPr>
              <a:t>11/17/2012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E95F9-478B-4FE6-9CE5-E5AB2D003000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24FF9-CBD3-4314-8839-62D9EF579330}" type="datetime1">
              <a:rPr lang="en-US"/>
              <a:pPr>
                <a:defRPr/>
              </a:pPr>
              <a:t>11/17/2012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6E682-BEB2-480E-971E-20BC97A8105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BD794-C37C-4371-9121-5C2FCB8A1AC2}" type="datetime1">
              <a:rPr lang="en-US"/>
              <a:pPr>
                <a:defRPr/>
              </a:pPr>
              <a:t>11/17/2012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5190F-4F69-4F69-9E74-CE8694E09F0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3" descr="IEEE_SA_Bar_Graphic_long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3267D0C-D9CB-4060-B943-B9E3EC58089B}" type="datetime1">
              <a:rPr lang="en-US"/>
              <a:pPr>
                <a:defRPr/>
              </a:pPr>
              <a:t>11/17/2012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62378FA-9FA9-41CA-8AC9-68FF809594CF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4104" name="Picture 24" descr="IEEE_whit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OpenStand</a:t>
            </a:r>
            <a:r>
              <a:rPr lang="en-US" dirty="0" smtClean="0"/>
              <a:t> and IEEE 802</a:t>
            </a:r>
          </a:p>
        </p:txBody>
      </p:sp>
      <p:sp>
        <p:nvSpPr>
          <p:cNvPr id="29700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708478" y="4267200"/>
            <a:ext cx="4073572" cy="11858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 err="1" smtClean="0"/>
              <a:t>Konstantinos</a:t>
            </a:r>
            <a:r>
              <a:rPr lang="en-US" dirty="0" smtClean="0"/>
              <a:t> </a:t>
            </a:r>
            <a:r>
              <a:rPr lang="en-US" dirty="0" err="1" smtClean="0"/>
              <a:t>Karachalios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Managing Director, IEEE-SA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17 November 2012</a:t>
            </a:r>
          </a:p>
        </p:txBody>
      </p:sp>
    </p:spTree>
    <p:extLst>
      <p:ext uri="{BB962C8B-B14F-4D97-AF65-F5344CB8AC3E}">
        <p14:creationId xmlns:p14="http://schemas.microsoft.com/office/powerpoint/2010/main" val="85671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</a:t>
            </a:r>
            <a:r>
              <a:rPr lang="en-US" dirty="0"/>
              <a:t>M</a:t>
            </a:r>
            <a:r>
              <a:rPr lang="en-US" dirty="0" smtClean="0"/>
              <a:t>easures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77200" cy="4953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Continue campaign to expand SDO signatories for the Principles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Modify positioning and messaging on </a:t>
            </a:r>
            <a:r>
              <a:rPr lang="en-US" sz="2000" dirty="0" smtClean="0"/>
              <a:t>Website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De</a:t>
            </a:r>
            <a:r>
              <a:rPr lang="en-US" sz="2000" dirty="0" smtClean="0"/>
              <a:t>velop </a:t>
            </a:r>
            <a:r>
              <a:rPr lang="en-US" sz="2000" dirty="0" smtClean="0"/>
              <a:t>new content--highlighting the principles through examples and focusing on the societal benefit of open standards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Develop keynote and speaking engagements </a:t>
            </a:r>
            <a:r>
              <a:rPr lang="en-US" sz="2000" dirty="0"/>
              <a:t>to </a:t>
            </a:r>
            <a:r>
              <a:rPr lang="en-US" sz="2000" dirty="0" smtClean="0"/>
              <a:t>support </a:t>
            </a:r>
            <a:r>
              <a:rPr lang="en-US" sz="2000" dirty="0"/>
              <a:t>p</a:t>
            </a:r>
            <a:r>
              <a:rPr lang="en-US" sz="2000" dirty="0" smtClean="0"/>
              <a:t>artnerships</a:t>
            </a:r>
            <a:r>
              <a:rPr lang="en-US" sz="2000" dirty="0"/>
              <a:t>, </a:t>
            </a:r>
            <a:r>
              <a:rPr lang="en-US" sz="2000" dirty="0" smtClean="0"/>
              <a:t>agreements</a:t>
            </a:r>
            <a:r>
              <a:rPr lang="en-US" sz="2000" dirty="0"/>
              <a:t>, </a:t>
            </a:r>
            <a:r>
              <a:rPr lang="en-US" sz="2000" dirty="0" smtClean="0"/>
              <a:t>sponsorships</a:t>
            </a:r>
            <a:r>
              <a:rPr lang="en-US" sz="2000" dirty="0"/>
              <a:t>, </a:t>
            </a:r>
            <a:r>
              <a:rPr lang="en-US" sz="2000" dirty="0" smtClean="0"/>
              <a:t>events</a:t>
            </a:r>
            <a:r>
              <a:rPr lang="en-US" sz="2000" dirty="0"/>
              <a:t>, </a:t>
            </a:r>
            <a:r>
              <a:rPr lang="en-US" sz="2000" dirty="0" smtClean="0"/>
              <a:t>crowd sourcing</a:t>
            </a:r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10</a:t>
            </a:fld>
            <a:endParaRPr lang="en-US" sz="1400">
              <a:latin typeface="Myriad Pro" charset="0"/>
            </a:endParaRPr>
          </a:p>
        </p:txBody>
      </p:sp>
      <p:pic>
        <p:nvPicPr>
          <p:cNvPr id="5122" name="Picture 2" descr="http://www.google.com/url?source=imgres&amp;ct=img&amp;q=http://brandwithin.com/wp-content/uploads/2009/05/steps.jpg&amp;sa=X&amp;ei=fziZUOe1Mcqy0QHp9oCACA&amp;ved=0CAQQ8wc4Ag&amp;usg=AFQjCNHM-Txd_3c9R337jbeK9FmxvVoNk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572000"/>
            <a:ext cx="25781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12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OpenStand</a:t>
            </a:r>
            <a:r>
              <a:rPr lang="en-US" dirty="0" smtClean="0"/>
              <a:t> and 802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Deepen IEEE 802 relationships with </a:t>
            </a:r>
            <a:r>
              <a:rPr lang="en-US" sz="2000" dirty="0" err="1" smtClean="0"/>
              <a:t>OpenStand</a:t>
            </a:r>
            <a:r>
              <a:rPr lang="en-US" sz="2000" dirty="0" smtClean="0"/>
              <a:t> partners standards </a:t>
            </a:r>
            <a:r>
              <a:rPr lang="en-US" sz="2000" dirty="0"/>
              <a:t>bodies 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Create </a:t>
            </a:r>
            <a:r>
              <a:rPr lang="en-US" sz="2000" dirty="0" smtClean="0"/>
              <a:t>around </a:t>
            </a:r>
            <a:r>
              <a:rPr lang="en-US" sz="2000" dirty="0"/>
              <a:t>802 standards (possibly via the Get IEEE 802 Program) </a:t>
            </a:r>
            <a:r>
              <a:rPr lang="en-US" sz="2000" dirty="0" smtClean="0"/>
              <a:t>an </a:t>
            </a:r>
            <a:r>
              <a:rPr lang="en-US" sz="2000" dirty="0"/>
              <a:t>open innovation </a:t>
            </a:r>
            <a:r>
              <a:rPr lang="en-US" sz="2000" dirty="0" smtClean="0"/>
              <a:t>repository </a:t>
            </a:r>
            <a:r>
              <a:rPr lang="en-US" sz="2000" dirty="0" smtClean="0"/>
              <a:t>whereby </a:t>
            </a:r>
            <a:r>
              <a:rPr lang="en-US" sz="2000" dirty="0"/>
              <a:t>a community of users can share information that flows </a:t>
            </a:r>
            <a:r>
              <a:rPr lang="en-US" sz="2000" dirty="0" smtClean="0"/>
              <a:t>to and from </a:t>
            </a:r>
            <a:r>
              <a:rPr lang="en-US" sz="2000" dirty="0"/>
              <a:t>the 802 standards development </a:t>
            </a:r>
            <a:r>
              <a:rPr lang="en-US" sz="2000" dirty="0" smtClean="0"/>
              <a:t>process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Transform </a:t>
            </a:r>
            <a:r>
              <a:rPr lang="en-US" sz="2000" dirty="0"/>
              <a:t>the Get IEEE 802 Program from downloading to community </a:t>
            </a:r>
            <a:r>
              <a:rPr lang="en-US" sz="2000" dirty="0" smtClean="0"/>
              <a:t>of </a:t>
            </a:r>
            <a:r>
              <a:rPr lang="en-US" sz="2000" dirty="0"/>
              <a:t>engagement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11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36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OpenStand</a:t>
            </a:r>
            <a:r>
              <a:rPr lang="en-US" dirty="0" smtClean="0"/>
              <a:t> and 802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800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Participate in an "</a:t>
            </a:r>
            <a:r>
              <a:rPr lang="en-US" dirty="0" err="1" smtClean="0"/>
              <a:t>OpenStand</a:t>
            </a:r>
            <a:r>
              <a:rPr lang="en-US" dirty="0" smtClean="0"/>
              <a:t> Knowledge Initiative" </a:t>
            </a:r>
            <a:r>
              <a:rPr lang="en-US" dirty="0" smtClean="0"/>
              <a:t>whereby </a:t>
            </a:r>
            <a:r>
              <a:rPr lang="en-US" dirty="0" smtClean="0"/>
              <a:t>a collaboration cycle is created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Identifying resources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Growing skills and capacity of people involved  to leverage collaboration opportunities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Connecting people to generate new knowledge around 802 standards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Outputs of the partnerships can be technological innovations, papers, education courses, vision documents, new standards, resource databases,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pic>
        <p:nvPicPr>
          <p:cNvPr id="1028" name="Picture 4" descr="http://www.google.com/url?source=imgres&amp;ct=img&amp;q=http://blog.mindjet.com/wp-content/uploads/2012/01/collaborate-2.jpg&amp;sa=X&amp;ei=zn2YUIyfK8TG0AGGxIDYCA&amp;ved=0CAQQ8wc4FA&amp;usg=AFQjCNE3HjnX3LfJzbppd768VtWBJzqYb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95800"/>
            <a:ext cx="3268737" cy="162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48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OpenStand</a:t>
            </a:r>
            <a:r>
              <a:rPr lang="en-US" dirty="0" smtClean="0"/>
              <a:t> and 802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Partner with </a:t>
            </a:r>
            <a:r>
              <a:rPr lang="en-US" dirty="0" err="1" smtClean="0"/>
              <a:t>OpenStand</a:t>
            </a:r>
            <a:r>
              <a:rPr lang="en-US" dirty="0" smtClean="0"/>
              <a:t> supporters to: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Incubate solutions within a larger community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onnect technologists to potential new technology spaces that can leverage and innovate upon IEEE 802 standards or use IEEE 802 </a:t>
            </a:r>
            <a:r>
              <a:rPr lang="en-US" dirty="0" smtClean="0"/>
              <a:t>standards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"</a:t>
            </a:r>
            <a:r>
              <a:rPr lang="en-US" dirty="0" err="1" smtClean="0"/>
              <a:t>OpenStand</a:t>
            </a:r>
            <a:r>
              <a:rPr lang="en-US" dirty="0" smtClean="0"/>
              <a:t> Philanthropy"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Position </a:t>
            </a:r>
            <a:r>
              <a:rPr lang="en-US" dirty="0" smtClean="0"/>
              <a:t>IEEE 802 as a benefactor to technology related social </a:t>
            </a:r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13</a:t>
            </a:fld>
            <a:endParaRPr lang="en-US" sz="1400">
              <a:latin typeface="Myriad Pro" charset="0"/>
            </a:endParaRPr>
          </a:p>
        </p:txBody>
      </p:sp>
      <p:pic>
        <p:nvPicPr>
          <p:cNvPr id="2050" name="Picture 2" descr="http://www.google.com/url?source=imgres&amp;ct=img&amp;q=http://www.nwlink.com/~donclark/knowledge/connected_knowledge.jpg&amp;sa=X&amp;ei=Sn2YUMOpMOer0AGl5ICoAg&amp;ved=0CAQQ8wc4EA&amp;usg=AFQjCNH5nJgdb_tXzZXTKe8diNJF7a_LX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10000"/>
            <a:ext cx="1765016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01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762000"/>
          </a:xfrm>
        </p:spPr>
        <p:txBody>
          <a:bodyPr/>
          <a:lstStyle/>
          <a:p>
            <a:r>
              <a:rPr lang="en-US" smtClean="0"/>
              <a:t>Thank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14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3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OpenStand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IEEE</a:t>
            </a:r>
            <a:r>
              <a:rPr lang="en-US" dirty="0"/>
              <a:t>, IAB, IETF, Internet Society and W3C developed a </a:t>
            </a:r>
            <a:r>
              <a:rPr lang="en-US" dirty="0" smtClean="0"/>
              <a:t>high-level set </a:t>
            </a:r>
            <a:r>
              <a:rPr lang="en-US" dirty="0"/>
              <a:t>of principles for </a:t>
            </a:r>
            <a:r>
              <a:rPr lang="en-US" dirty="0" smtClean="0"/>
              <a:t>a Modern </a:t>
            </a:r>
            <a:r>
              <a:rPr lang="en-US" dirty="0"/>
              <a:t>Paradigm of </a:t>
            </a:r>
            <a:r>
              <a:rPr lang="en-US" dirty="0" smtClean="0"/>
              <a:t>global</a:t>
            </a:r>
            <a:r>
              <a:rPr lang="en-US" dirty="0"/>
              <a:t>, </a:t>
            </a:r>
            <a:r>
              <a:rPr lang="en-US" dirty="0" smtClean="0"/>
              <a:t>open and bottom up standards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this Paradigm economics </a:t>
            </a:r>
            <a:r>
              <a:rPr lang="en-US" dirty="0"/>
              <a:t>of global markets and societal needs, fueled by technological innovation, drive global deployment of </a:t>
            </a:r>
            <a:r>
              <a:rPr lang="en-US" dirty="0" smtClean="0"/>
              <a:t>consensual, bottom up standards </a:t>
            </a:r>
            <a:r>
              <a:rPr lang="en-US" dirty="0"/>
              <a:t>regardless of their formal status. </a:t>
            </a:r>
            <a:r>
              <a:rPr lang="en-US" dirty="0" smtClean="0"/>
              <a:t>In many cases they are </a:t>
            </a:r>
            <a:r>
              <a:rPr lang="en-US" dirty="0"/>
              <a:t>complementary to, but outside of, the conventional national body </a:t>
            </a:r>
            <a:r>
              <a:rPr lang="en-US" dirty="0" smtClean="0"/>
              <a:t>process.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OpenStand</a:t>
            </a:r>
            <a:r>
              <a:rPr lang="en-US" dirty="0" smtClean="0"/>
              <a:t> initiative aims strategically at creating and orientating a robust movement towards gaining global awareness and recognition for standards and standards development processes based on the core principles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Entities and individuals can express support for and commitment to the principles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2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57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OpenStand</a:t>
            </a:r>
            <a:r>
              <a:rPr lang="en-US" smtClean="0"/>
              <a:t> Overview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3999"/>
            <a:ext cx="8077200" cy="4397953"/>
          </a:xfrm>
        </p:spPr>
        <p:txBody>
          <a:bodyPr/>
          <a:lstStyle/>
          <a:p>
            <a:r>
              <a:rPr lang="en-US" dirty="0" smtClean="0"/>
              <a:t>Since </a:t>
            </a:r>
            <a:r>
              <a:rPr lang="en-US" dirty="0"/>
              <a:t>the launch of </a:t>
            </a:r>
            <a:r>
              <a:rPr lang="en-US" dirty="0" err="1" smtClean="0"/>
              <a:t>OpenStand</a:t>
            </a:r>
            <a:r>
              <a:rPr lang="en-US" dirty="0" smtClean="0"/>
              <a:t> on 29 August, </a:t>
            </a:r>
            <a:r>
              <a:rPr lang="en-US" dirty="0"/>
              <a:t>hundreds </a:t>
            </a:r>
            <a:r>
              <a:rPr lang="en-US" dirty="0" smtClean="0"/>
              <a:t>of proponents </a:t>
            </a:r>
            <a:r>
              <a:rPr lang="en-US" dirty="0" smtClean="0"/>
              <a:t>from around the globe, </a:t>
            </a:r>
            <a:r>
              <a:rPr lang="en-US" dirty="0"/>
              <a:t>from industry, civil society, government and academia, as well as individual technologist and innovators, have expressed their support of the </a:t>
            </a:r>
            <a:r>
              <a:rPr lang="en-US" dirty="0" err="1"/>
              <a:t>OpenStand</a:t>
            </a:r>
            <a:r>
              <a:rPr lang="en-US" dirty="0"/>
              <a:t> </a:t>
            </a:r>
            <a:r>
              <a:rPr lang="en-US" dirty="0" smtClean="0"/>
              <a:t>principles</a:t>
            </a:r>
          </a:p>
          <a:p>
            <a:r>
              <a:rPr lang="en-US" dirty="0" smtClean="0"/>
              <a:t>Full listing can be found at: http</a:t>
            </a:r>
            <a:r>
              <a:rPr lang="en-US" dirty="0"/>
              <a:t>://open-stand.org/supporters/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3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67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150572" y="2611523"/>
            <a:ext cx="3964320" cy="35737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521" y="1140606"/>
            <a:ext cx="8082764" cy="4919268"/>
          </a:xfrm>
        </p:spPr>
        <p:txBody>
          <a:bodyPr/>
          <a:lstStyle/>
          <a:p>
            <a:pPr marL="0" indent="0"/>
            <a:r>
              <a:rPr lang="en-US" dirty="0" smtClean="0"/>
              <a:t>1</a:t>
            </a:r>
            <a:r>
              <a:rPr lang="en-US" sz="2000" dirty="0" smtClean="0"/>
              <a:t>. </a:t>
            </a:r>
            <a:r>
              <a:rPr lang="en-US" sz="2000" dirty="0"/>
              <a:t>Cooperation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Respectful cooperation between standards organizations--whereby each respects the autonomy, integrity, processes and IP of the </a:t>
            </a:r>
            <a:r>
              <a:rPr lang="en-US" sz="2000" dirty="0" smtClean="0"/>
              <a:t>other</a:t>
            </a:r>
            <a:endParaRPr lang="en-US" sz="2000" dirty="0"/>
          </a:p>
          <a:p>
            <a:pPr marL="0" indent="0"/>
            <a:endParaRPr lang="en-US" sz="2000" dirty="0" smtClean="0"/>
          </a:p>
          <a:p>
            <a:pPr marL="0" indent="0"/>
            <a:r>
              <a:rPr lang="en-US" sz="2000" dirty="0" smtClean="0"/>
              <a:t>2. Support </a:t>
            </a:r>
            <a:r>
              <a:rPr lang="en-US" sz="2000" dirty="0"/>
              <a:t>of the Five Fundamentals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Due process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Broad consensus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Transparency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Balance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Openness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43C14-E78B-4A9B-A548-433CE639C73E}" type="slidenum">
              <a:rPr lang="en-US" smtClean="0"/>
              <a:pPr>
                <a:defRPr/>
              </a:pPr>
              <a:t>4</a:t>
            </a:fld>
            <a:endParaRPr lang="en-US" sz="1400" dirty="0">
              <a:latin typeface="Myriad Pro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45340" y="304800"/>
            <a:ext cx="8140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ＭＳ Ｐゴシック" pitchFamily="34" charset="-128"/>
                <a:cs typeface="ＭＳ Ｐゴシック" pitchFamily="-112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ＭＳ Ｐゴシック" pitchFamily="-11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ＭＳ Ｐゴシック" pitchFamily="-11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ＭＳ Ｐゴシック" pitchFamily="-11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ＭＳ Ｐゴシック" pitchFamily="-112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r>
              <a:rPr lang="en-US" dirty="0" smtClean="0">
                <a:latin typeface="Verdana (Headings)"/>
                <a:cs typeface="Verdana (Headings)"/>
              </a:rPr>
              <a:t>The 5 High-level Principles</a:t>
            </a:r>
            <a:endParaRPr lang="en-US" dirty="0">
              <a:solidFill>
                <a:srgbClr val="993300"/>
              </a:solidFill>
              <a:latin typeface="Verdana (Headings)"/>
              <a:cs typeface="Verdana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411710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419600"/>
          </a:xfrm>
        </p:spPr>
        <p:txBody>
          <a:bodyPr/>
          <a:lstStyle/>
          <a:p>
            <a:pPr marL="0" indent="0"/>
            <a:r>
              <a:rPr lang="en-US" sz="2400" dirty="0" smtClean="0"/>
              <a:t>3. Commitment to Collective Empowerment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Striving for standards that: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Are based on technical merit, as judged by the contributed expertise of each participant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Provide global interoperability, scalability, stability and resiliency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Enable global competition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 smtClean="0"/>
              <a:t>Serve as building blocks for innovation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5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 smtClean="0"/>
              <a:t>4.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Availability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Specifications made accessible to all for implementation and deployment</a:t>
            </a:r>
          </a:p>
          <a:p>
            <a:pPr marL="0" indent="0"/>
            <a:r>
              <a:rPr lang="en-US" sz="2400" dirty="0" smtClean="0"/>
              <a:t>5. Voluntary </a:t>
            </a:r>
            <a:r>
              <a:rPr lang="en-US" sz="2400" dirty="0"/>
              <a:t>Adoption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Standards are voluntarily adopted, and success is determined by the market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53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 Living </a:t>
            </a:r>
            <a:r>
              <a:rPr lang="en-US" dirty="0" err="1" smtClean="0"/>
              <a:t>OpenStand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Exemplify and further develop what </a:t>
            </a:r>
            <a:r>
              <a:rPr lang="en-US" dirty="0" err="1" smtClean="0"/>
              <a:t>OpenStand</a:t>
            </a:r>
            <a:r>
              <a:rPr lang="en-US" dirty="0" smtClean="0"/>
              <a:t> means for each partner organization and for collaboration among them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Self-assessments towards the 5 principles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Deepen </a:t>
            </a:r>
            <a:r>
              <a:rPr lang="en-US" dirty="0" smtClean="0"/>
              <a:t>cooperation around topical and technology </a:t>
            </a:r>
            <a:r>
              <a:rPr lang="en-US" dirty="0" smtClean="0"/>
              <a:t>issues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Streamline </a:t>
            </a:r>
            <a:r>
              <a:rPr lang="en-US" dirty="0" smtClean="0"/>
              <a:t>and simplify joint standards development processes and use partners' standards for own standards development purposes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7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09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OpenStand</a:t>
            </a:r>
            <a:r>
              <a:rPr lang="en-US" dirty="0" smtClean="0"/>
              <a:t> and IEEE 802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800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Tell the IEEE 802 story through the lens of </a:t>
            </a:r>
            <a:r>
              <a:rPr lang="en-US" dirty="0" err="1"/>
              <a:t>OpenStand</a:t>
            </a:r>
            <a:r>
              <a:rPr lang="en-US" dirty="0"/>
              <a:t> and </a:t>
            </a:r>
            <a:r>
              <a:rPr lang="en-US" dirty="0" smtClean="0"/>
              <a:t>the </a:t>
            </a:r>
            <a:r>
              <a:rPr lang="en-US" dirty="0"/>
              <a:t>Modern Paradigm </a:t>
            </a:r>
            <a:r>
              <a:rPr lang="en-US" dirty="0" smtClean="0"/>
              <a:t>principles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Deepen </a:t>
            </a:r>
            <a:r>
              <a:rPr lang="en-US" dirty="0" smtClean="0"/>
              <a:t>IEEE 802 relationships with Alliances </a:t>
            </a:r>
            <a:r>
              <a:rPr lang="en-US" dirty="0" smtClean="0"/>
              <a:t>based </a:t>
            </a:r>
            <a:r>
              <a:rPr lang="en-US" dirty="0" smtClean="0"/>
              <a:t>on the Alliances' activities and  innovating upon the open 802 standards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8</a:t>
            </a:fld>
            <a:endParaRPr lang="en-US" sz="1400">
              <a:latin typeface="Myriad Pro" charset="0"/>
            </a:endParaRPr>
          </a:p>
        </p:txBody>
      </p:sp>
      <p:pic>
        <p:nvPicPr>
          <p:cNvPr id="6148" name="Picture 4" descr="http://www.google.com/url?source=imgres&amp;ct=img&amp;q=http://barry-overstreet.com/wp-content/uploads/2012/05/Opportunity.jpg&amp;sa=X&amp;ei=uTmZUPXPCsLi0QHV5oGYBQ&amp;ved=0CAQQ8wc4Qw&amp;usg=AFQjCNGoe_oUuZCvEBXPMXXEPwKINpJ0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98" y="4495800"/>
            <a:ext cx="3213599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5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762000"/>
          </a:xfrm>
        </p:spPr>
        <p:txBody>
          <a:bodyPr/>
          <a:lstStyle/>
          <a:p>
            <a:r>
              <a:rPr lang="en-US" dirty="0" smtClean="0"/>
              <a:t>Next Steps: Expand and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4648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Increase industry engagement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Engage civil society and consumer organizations active in the field of access to knowledge and open standards.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Other stakeholders: SDOs</a:t>
            </a:r>
            <a:r>
              <a:rPr lang="en-US" dirty="0"/>
              <a:t>, </a:t>
            </a:r>
            <a:r>
              <a:rPr lang="en-US" dirty="0" smtClean="0"/>
              <a:t>Alliances, Academia</a:t>
            </a:r>
            <a:r>
              <a:rPr lang="en-US" dirty="0"/>
              <a:t>, Government Bodies, </a:t>
            </a:r>
            <a:r>
              <a:rPr lang="en-US" dirty="0" smtClean="0"/>
              <a:t>Technology </a:t>
            </a:r>
            <a:r>
              <a:rPr lang="en-US" dirty="0" err="1"/>
              <a:t>Solutionist</a:t>
            </a:r>
            <a:r>
              <a:rPr lang="en-US" dirty="0"/>
              <a:t> and </a:t>
            </a:r>
            <a:r>
              <a:rPr lang="en-US" dirty="0" smtClean="0"/>
              <a:t>Entrepreneurs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Engage regionally, in particular regarding emerging economies and developing countries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Ultimately, expand </a:t>
            </a:r>
            <a:r>
              <a:rPr lang="en-US" dirty="0" err="1" smtClean="0"/>
              <a:t>OpenStand</a:t>
            </a:r>
            <a:r>
              <a:rPr lang="en-US" dirty="0" smtClean="0"/>
              <a:t> into an inclusive community dedicated to Open Knowledge and Open Innovation for the advancement of technology for the benefit of humanity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75D0-90F9-4EC5-B355-6E3A0315A9CC}" type="slidenum">
              <a:rPr lang="en-US" smtClean="0"/>
              <a:pPr>
                <a:defRPr/>
              </a:pPr>
              <a:t>9</a:t>
            </a:fld>
            <a:endParaRPr lang="en-US" sz="1400">
              <a:latin typeface="Myriad Pro" charset="0"/>
            </a:endParaRPr>
          </a:p>
        </p:txBody>
      </p:sp>
      <p:pic>
        <p:nvPicPr>
          <p:cNvPr id="5" name="Picture 4" descr="http://www.google.com/url?source=imgres&amp;ct=img&amp;q=http://www.hbbadvisors.com/community.jpg&amp;sa=X&amp;ei=5TiZUIe7I-S40AHA2YGYCA&amp;ved=0CAQQ8wc4Qg&amp;usg=AFQjCNG-67Rijb9Xn0-xiAIeR6z-ncBS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590828"/>
            <a:ext cx="2590801" cy="1570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41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 PP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PPT Template</Template>
  <TotalTime>6885</TotalTime>
  <Words>723</Words>
  <Application>Microsoft Office PowerPoint</Application>
  <PresentationFormat>On-screen Show (4:3)</PresentationFormat>
  <Paragraphs>91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IEEE-SA PPT Template</vt:lpstr>
      <vt:lpstr>OpenStand and IEEE 802</vt:lpstr>
      <vt:lpstr>OpenStand Overview</vt:lpstr>
      <vt:lpstr>OpenStand Overview</vt:lpstr>
      <vt:lpstr>PowerPoint Presentation</vt:lpstr>
      <vt:lpstr>The Principles</vt:lpstr>
      <vt:lpstr>The Principles</vt:lpstr>
      <vt:lpstr>Next Steps: Living OpenStand</vt:lpstr>
      <vt:lpstr>OpenStand and IEEE 802 Opportunities</vt:lpstr>
      <vt:lpstr>Next Steps: Expand and Outreach</vt:lpstr>
      <vt:lpstr>Implementation Measures</vt:lpstr>
      <vt:lpstr>OpenStand and 802 Opportunities</vt:lpstr>
      <vt:lpstr>OpenStand and 802 Opportunities</vt:lpstr>
      <vt:lpstr>OpenStand and 802 Opportunities</vt:lpstr>
      <vt:lpstr>Thank You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psulzer</dc:creator>
  <cp:lastModifiedBy>Karen Mccabe</cp:lastModifiedBy>
  <cp:revision>340</cp:revision>
  <cp:lastPrinted>2012-10-25T13:00:39Z</cp:lastPrinted>
  <dcterms:created xsi:type="dcterms:W3CDTF">2011-01-19T21:40:45Z</dcterms:created>
  <dcterms:modified xsi:type="dcterms:W3CDTF">2012-11-17T22:13:04Z</dcterms:modified>
</cp:coreProperties>
</file>