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48" autoAdjust="0"/>
    <p:restoredTop sz="86356" autoAdjust="0"/>
  </p:normalViewPr>
  <p:slideViewPr>
    <p:cSldViewPr>
      <p:cViewPr varScale="1">
        <p:scale>
          <a:sx n="59" d="100"/>
          <a:sy n="59" d="100"/>
        </p:scale>
        <p:origin x="-1368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3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499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6060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802-EC-14/006/r2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 – Marketing Mission Statement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035814"/>
              </p:ext>
            </p:extLst>
          </p:nvPr>
        </p:nvGraphicFramePr>
        <p:xfrm>
          <a:off x="457200" y="2362200"/>
          <a:ext cx="8020050" cy="268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61444" imgH="2760235" progId="Word.Document.8">
                  <p:embed/>
                </p:oleObj>
              </mc:Choice>
              <mc:Fallback>
                <p:oleObj name="Document" r:id="rId4" imgW="8261444" imgH="27602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8020050" cy="2681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Action Item: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WS13-11: </a:t>
            </a:r>
            <a:r>
              <a:rPr lang="en-GB" sz="1800" dirty="0"/>
              <a:t>Create a mission statement: 1) For marketing activity; 2) For </a:t>
            </a:r>
            <a:r>
              <a:rPr lang="en-GB" sz="1800" dirty="0" smtClean="0"/>
              <a:t>802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Observation: Creation of a marketing mission statement requires the creation of a mission statement for 802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This presentation presents thoughts on a </a:t>
            </a:r>
            <a:r>
              <a:rPr lang="en-GB" sz="1800" dirty="0" err="1" smtClean="0"/>
              <a:t>strawman</a:t>
            </a:r>
            <a:r>
              <a:rPr lang="en-GB" sz="1800" dirty="0" smtClean="0"/>
              <a:t> for an 802 mission statement.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Leverages conversations with Paul </a:t>
            </a:r>
            <a:r>
              <a:rPr lang="en-GB" sz="1800" dirty="0" err="1" smtClean="0"/>
              <a:t>Nikolich</a:t>
            </a:r>
            <a:endParaRPr lang="en-GB" sz="18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1054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Proposed Mission Statement:</a:t>
            </a:r>
          </a:p>
          <a:p>
            <a:pPr marL="45720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IEEE 802 LMSC’s mission is to produce high quality, market relevant, packet network interoperability </a:t>
            </a:r>
            <a:r>
              <a:rPr lang="en-US" dirty="0" smtClean="0"/>
              <a:t>standards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Supporting text should explain the following – 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individual / industry driven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part of an overall </a:t>
            </a:r>
            <a:r>
              <a:rPr lang="en-US" sz="1800" dirty="0" smtClean="0"/>
              <a:t>complex system </a:t>
            </a:r>
            <a:r>
              <a:rPr lang="en-US" sz="1800" dirty="0"/>
              <a:t>of network technology, standards, product and service providers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ongoing &amp; evolving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utilizes a fiercely democratic, open &amp; transparent process to ensure fairness</a:t>
            </a:r>
          </a:p>
          <a:p>
            <a:pPr lvl="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strive to collaborate with partner </a:t>
            </a:r>
            <a:r>
              <a:rPr lang="en-US" sz="1800" dirty="0" smtClean="0"/>
              <a:t>entities, </a:t>
            </a:r>
            <a:r>
              <a:rPr lang="en-US" sz="1800" dirty="0"/>
              <a:t>including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component, system, and network </a:t>
            </a:r>
            <a:r>
              <a:rPr lang="en-US" sz="1600" dirty="0" smtClean="0"/>
              <a:t>end-users, </a:t>
            </a:r>
            <a:r>
              <a:rPr lang="en-US" sz="1600" dirty="0"/>
              <a:t>consumer endpoint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network suppliers, endpoint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other IEEE Sponsors &amp; SDO Entities</a:t>
            </a:r>
          </a:p>
          <a:p>
            <a:pPr marL="8001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/>
              <a:t>other industry entities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/>
              <a:t>variety of mediums (cu,  optical, wireless) &amp; reaches from 0 to </a:t>
            </a:r>
            <a:r>
              <a:rPr lang="en-US" sz="1800" dirty="0" smtClean="0"/>
              <a:t>40km</a:t>
            </a:r>
          </a:p>
          <a:p>
            <a:pPr marL="285750" lvl="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800" dirty="0" smtClean="0"/>
              <a:t>bottoms-up </a:t>
            </a:r>
            <a:r>
              <a:rPr lang="en-US" sz="1800" dirty="0"/>
              <a:t>driven, NOT top-down driven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613056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772400" cy="51054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Proposed Mission Statement:</a:t>
            </a:r>
          </a:p>
          <a:p>
            <a:pPr marL="45720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IEEE 802 LMSC’s mission is to produce high quality, market relevant, packet network interoperability </a:t>
            </a:r>
            <a:r>
              <a:rPr lang="en-US" dirty="0" smtClean="0"/>
              <a:t>standards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Proposed Supporting Text: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IEEE 802 is an industry driven standards development </a:t>
            </a:r>
            <a:r>
              <a:rPr lang="en-US" sz="1800" dirty="0" smtClean="0"/>
              <a:t>organization targeting  market relevant packet </a:t>
            </a:r>
            <a:r>
              <a:rPr lang="en-US" sz="1800" dirty="0"/>
              <a:t>network products </a:t>
            </a:r>
            <a:r>
              <a:rPr lang="en-US" sz="1800" dirty="0" smtClean="0"/>
              <a:t>across a variety of wired and wireless mediums that </a:t>
            </a:r>
            <a:r>
              <a:rPr lang="en-US" sz="1800" dirty="0"/>
              <a:t>are part of a continually evolving complex system ranging from individual </a:t>
            </a:r>
            <a:r>
              <a:rPr lang="en-US" sz="1800" dirty="0" smtClean="0"/>
              <a:t>products </a:t>
            </a:r>
            <a:r>
              <a:rPr lang="en-US" sz="1800" dirty="0"/>
              <a:t>to </a:t>
            </a:r>
            <a:r>
              <a:rPr lang="en-US" sz="1800" dirty="0" smtClean="0"/>
              <a:t>networking products offered by service </a:t>
            </a:r>
            <a:r>
              <a:rPr lang="en-US" sz="1800" dirty="0"/>
              <a:t>providers. 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IEEE 802 utilizes </a:t>
            </a:r>
            <a:r>
              <a:rPr lang="en-US" sz="1800" dirty="0" smtClean="0"/>
              <a:t>a </a:t>
            </a:r>
            <a:r>
              <a:rPr lang="en-US" sz="1800" dirty="0"/>
              <a:t>fiercely democratic, open </a:t>
            </a:r>
            <a:r>
              <a:rPr lang="en-US" sz="1800" dirty="0" smtClean="0"/>
              <a:t>and transparent individual-based process </a:t>
            </a:r>
            <a:r>
              <a:rPr lang="en-US" sz="1800" dirty="0"/>
              <a:t>to ensure </a:t>
            </a:r>
            <a:r>
              <a:rPr lang="en-US" sz="1800" dirty="0" smtClean="0"/>
              <a:t>fairness.  The process is driven from the bottom-up, NOT top-down.  Building on this approach, IEEE 802 strives to </a:t>
            </a:r>
            <a:r>
              <a:rPr lang="en-US" sz="1800" dirty="0"/>
              <a:t>collaborate with partner entities, </a:t>
            </a:r>
            <a:r>
              <a:rPr lang="en-US" sz="1800" dirty="0" smtClean="0"/>
              <a:t>including component</a:t>
            </a:r>
            <a:r>
              <a:rPr lang="en-US" sz="1800" dirty="0"/>
              <a:t>, system, and network end-users, consumer </a:t>
            </a:r>
            <a:r>
              <a:rPr lang="en-US" sz="1800" dirty="0" smtClean="0"/>
              <a:t>endpoint, network suppliers, other </a:t>
            </a:r>
            <a:r>
              <a:rPr lang="en-US" sz="1800" dirty="0"/>
              <a:t>IEEE Sponsors &amp; SDO </a:t>
            </a:r>
            <a:r>
              <a:rPr lang="en-US" sz="1800" dirty="0" smtClean="0"/>
              <a:t>Entities, and other industry entities.</a:t>
            </a:r>
            <a:endParaRPr lang="en-US" sz="18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 smtClean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673806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for IEEE 802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Goal - </a:t>
            </a:r>
            <a:r>
              <a:rPr lang="en-US" dirty="0"/>
              <a:t>raise awareness of </a:t>
            </a:r>
            <a:r>
              <a:rPr lang="en-US" dirty="0" smtClean="0"/>
              <a:t>IEEE 802 </a:t>
            </a:r>
            <a:r>
              <a:rPr lang="en-US" dirty="0"/>
              <a:t>to encourage participation by new individuals &amp; </a:t>
            </a:r>
            <a:r>
              <a:rPr lang="en-US" dirty="0" smtClean="0"/>
              <a:t>entities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Mission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Promote </a:t>
            </a:r>
            <a:r>
              <a:rPr lang="en-US" dirty="0"/>
              <a:t>the mission of </a:t>
            </a:r>
            <a:r>
              <a:rPr lang="en-US" dirty="0" smtClean="0"/>
              <a:t>IEEE 802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Present a cohesive view to the world outside of </a:t>
            </a:r>
            <a:r>
              <a:rPr lang="en-US" dirty="0" smtClean="0"/>
              <a:t>IEEE 802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Supporting, not driving the marketing of individual work groups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Promote activities that span multiple (3 or more?) working groups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353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Marketing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social media and content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Press Releases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Videos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Contributed Articles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Interviews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Speakerships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Other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88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Our Metrics?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Participation?</a:t>
            </a:r>
          </a:p>
          <a:p>
            <a:r>
              <a:rPr lang="en-US" dirty="0"/>
              <a:t>	</a:t>
            </a:r>
            <a:r>
              <a:rPr lang="en-US" dirty="0" smtClean="0"/>
              <a:t>Meeting / reflector / ballot participation?</a:t>
            </a:r>
          </a:p>
          <a:p>
            <a:endParaRPr lang="en-US" dirty="0"/>
          </a:p>
          <a:p>
            <a:r>
              <a:rPr lang="en-US" dirty="0" smtClean="0"/>
              <a:t>PR</a:t>
            </a:r>
          </a:p>
          <a:p>
            <a:r>
              <a:rPr lang="en-US" dirty="0"/>
              <a:t>	</a:t>
            </a:r>
            <a:r>
              <a:rPr lang="en-US" dirty="0" smtClean="0"/>
              <a:t>Traditional PR – Press releases &amp; briefings?</a:t>
            </a:r>
          </a:p>
          <a:p>
            <a:r>
              <a:rPr lang="en-US" dirty="0"/>
              <a:t>	</a:t>
            </a:r>
            <a:r>
              <a:rPr lang="en-US" dirty="0" smtClean="0"/>
              <a:t>Social Media?</a:t>
            </a:r>
          </a:p>
          <a:p>
            <a:endParaRPr lang="en-US" dirty="0" smtClean="0"/>
          </a:p>
          <a:p>
            <a:r>
              <a:rPr lang="en-US" dirty="0" smtClean="0"/>
              <a:t>Standards downloaded via Get802?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9576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1374</TotalTime>
  <Words>442</Words>
  <Application>Microsoft Office PowerPoint</Application>
  <PresentationFormat>On-screen Show (4:3)</PresentationFormat>
  <Paragraphs>108</Paragraphs>
  <Slides>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Proposal – Marketing Mission Statement</vt:lpstr>
      <vt:lpstr>Abstract</vt:lpstr>
      <vt:lpstr>PowerPoint Presentation</vt:lpstr>
      <vt:lpstr>PowerPoint Presentation</vt:lpstr>
      <vt:lpstr>Marketing for IEEE 802</vt:lpstr>
      <vt:lpstr>2013 Marketing Strategy</vt:lpstr>
      <vt:lpstr>What are Our Metrics?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</dc:subject>
  <dc:creator>Jon Rosdahl</dc:creator>
  <cp:keywords>March 2013, No Restrictions</cp:keywords>
  <dc:description>Agenda Items from ExSec for March plenary.</dc:description>
  <cp:lastModifiedBy>DAmbrosia, John</cp:lastModifiedBy>
  <cp:revision>25</cp:revision>
  <cp:lastPrinted>1601-01-01T00:00:00Z</cp:lastPrinted>
  <dcterms:created xsi:type="dcterms:W3CDTF">2013-03-16T01:58:23Z</dcterms:created>
  <dcterms:modified xsi:type="dcterms:W3CDTF">2014-03-16T13:56:12Z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1d202834-6359-4061-9f2e-a9a8a2288efc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</Properties>
</file>