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92" r:id="rId2"/>
    <p:sldId id="326" r:id="rId3"/>
    <p:sldId id="327" r:id="rId4"/>
    <p:sldId id="328" r:id="rId5"/>
    <p:sldId id="32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-84" charset="0"/>
        <a:ea typeface="+mn-ea"/>
        <a:cs typeface="+mn-cs"/>
        <a:sym typeface="Gill Sans" pitchFamily="-8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-84" charset="0"/>
        <a:ea typeface="+mn-ea"/>
        <a:cs typeface="+mn-cs"/>
        <a:sym typeface="Gill Sans" pitchFamily="-8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-84" charset="0"/>
        <a:ea typeface="+mn-ea"/>
        <a:cs typeface="+mn-cs"/>
        <a:sym typeface="Gill Sans" pitchFamily="-8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-84" charset="0"/>
        <a:ea typeface="+mn-ea"/>
        <a:cs typeface="+mn-cs"/>
        <a:sym typeface="Gill Sans" pitchFamily="-8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000000"/>
        </a:solidFill>
        <a:latin typeface="Gill Sans" pitchFamily="-84" charset="0"/>
        <a:ea typeface="+mn-ea"/>
        <a:cs typeface="+mn-cs"/>
        <a:sym typeface="Gill Sans" pitchFamily="-84" charset="0"/>
      </a:defRPr>
    </a:lvl5pPr>
    <a:lvl6pPr marL="2286000" algn="l" defTabSz="457200" rtl="0" eaLnBrk="1" latinLnBrk="0" hangingPunct="1">
      <a:defRPr sz="3200" kern="1200">
        <a:solidFill>
          <a:srgbClr val="000000"/>
        </a:solidFill>
        <a:latin typeface="Gill Sans" pitchFamily="-84" charset="0"/>
        <a:ea typeface="+mn-ea"/>
        <a:cs typeface="+mn-cs"/>
        <a:sym typeface="Gill Sans" pitchFamily="-84" charset="0"/>
      </a:defRPr>
    </a:lvl6pPr>
    <a:lvl7pPr marL="2743200" algn="l" defTabSz="457200" rtl="0" eaLnBrk="1" latinLnBrk="0" hangingPunct="1">
      <a:defRPr sz="3200" kern="1200">
        <a:solidFill>
          <a:srgbClr val="000000"/>
        </a:solidFill>
        <a:latin typeface="Gill Sans" pitchFamily="-84" charset="0"/>
        <a:ea typeface="+mn-ea"/>
        <a:cs typeface="+mn-cs"/>
        <a:sym typeface="Gill Sans" pitchFamily="-84" charset="0"/>
      </a:defRPr>
    </a:lvl7pPr>
    <a:lvl8pPr marL="3200400" algn="l" defTabSz="457200" rtl="0" eaLnBrk="1" latinLnBrk="0" hangingPunct="1">
      <a:defRPr sz="3200" kern="1200">
        <a:solidFill>
          <a:srgbClr val="000000"/>
        </a:solidFill>
        <a:latin typeface="Gill Sans" pitchFamily="-84" charset="0"/>
        <a:ea typeface="+mn-ea"/>
        <a:cs typeface="+mn-cs"/>
        <a:sym typeface="Gill Sans" pitchFamily="-84" charset="0"/>
      </a:defRPr>
    </a:lvl8pPr>
    <a:lvl9pPr marL="3657600" algn="l" defTabSz="457200" rtl="0" eaLnBrk="1" latinLnBrk="0" hangingPunct="1">
      <a:defRPr sz="3200" kern="1200">
        <a:solidFill>
          <a:srgbClr val="000000"/>
        </a:solidFill>
        <a:latin typeface="Gill Sans" pitchFamily="-84" charset="0"/>
        <a:ea typeface="+mn-ea"/>
        <a:cs typeface="+mn-cs"/>
        <a:sym typeface="Gill Sans" pitchFamily="-8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BAD1E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-1" charset="0"/>
                <a:ea typeface="ヒラギノ角ゴ ProN W3" pitchFamily="-1" charset="-128"/>
                <a:sym typeface="Gill Sans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5EE613-CD79-1947-A7D9-6709AA2FEBC2}" type="datetime1">
              <a:rPr lang="en-US"/>
              <a:pPr/>
              <a:t>3/12/2014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-1" charset="0"/>
                <a:ea typeface="ヒラギノ角ゴ ProN W3" pitchFamily="-1" charset="-128"/>
                <a:sym typeface="Gill Sans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8E171F-C15A-5443-89B5-F8B4ECCEB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32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784CA-CA01-5645-BA97-2BB2B56130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20796-376C-5A4F-B6C0-9323B41E0E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2075"/>
            <a:ext cx="2057400" cy="675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2075"/>
            <a:ext cx="6019800" cy="675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FFC509-7DF7-FE41-99D9-137575D0E9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A631D0-62D6-5C41-988C-73BC19D843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D91D2-87D4-F942-8E68-7D393EBC55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875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75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93290-00BC-064B-B453-6B00277FB2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728F61-B7F8-DC40-B50B-E70D470185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0C8E9-AD00-7E41-B971-D4B1145518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63A827-DB79-3B41-B503-C649EDA715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1FDBA-4E04-3A47-A3DE-D3CCC55D31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Arial" pitchFamily="-65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7A634-E766-2147-879F-E74D2B707D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2075"/>
            <a:ext cx="82296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rial Bold" pitchFamily="1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875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rial" pitchFamily="-84" charset="0"/>
              </a:rPr>
              <a:t>Click to edit Master text styles</a:t>
            </a:r>
          </a:p>
          <a:p>
            <a:pPr lvl="1"/>
            <a:r>
              <a:rPr lang="en-US">
                <a:sym typeface="Arial" pitchFamily="-84" charset="0"/>
              </a:rPr>
              <a:t>Second level</a:t>
            </a:r>
          </a:p>
          <a:p>
            <a:pPr lvl="2"/>
            <a:r>
              <a:rPr lang="en-US">
                <a:sym typeface="Arial" pitchFamily="-84" charset="0"/>
              </a:rPr>
              <a:t>Third level</a:t>
            </a:r>
          </a:p>
          <a:p>
            <a:pPr lvl="3"/>
            <a:r>
              <a:rPr lang="en-US">
                <a:sym typeface="Arial" pitchFamily="-84" charset="0"/>
              </a:rPr>
              <a:t>Fourth level</a:t>
            </a:r>
          </a:p>
          <a:p>
            <a:pPr lvl="4"/>
            <a:r>
              <a:rPr lang="en-US">
                <a:sym typeface="Arial" pitchFamily="-84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227013" y="6634163"/>
            <a:ext cx="230187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2F2F2F"/>
                </a:solidFill>
                <a:latin typeface="Arial" pitchFamily="-84" charset="0"/>
                <a:ea typeface="Arial" pitchFamily="-84" charset="0"/>
                <a:cs typeface="Arial" pitchFamily="-84" charset="0"/>
                <a:sym typeface="Arial" pitchFamily="-84" charset="0"/>
              </a:defRPr>
            </a:lvl1pPr>
          </a:lstStyle>
          <a:p>
            <a:fld id="{123207C0-DE96-124A-9052-825ACC0551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6699"/>
          </a:solidFill>
          <a:latin typeface="+mj-lt"/>
          <a:ea typeface="+mj-ea"/>
          <a:cs typeface="+mj-cs"/>
          <a:sym typeface="Arial Bold" pitchFamily="1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6699"/>
          </a:solidFill>
          <a:latin typeface="Arial Bold" charset="0"/>
          <a:ea typeface="ヒラギノ角ゴ ProN W6" pitchFamily="-65" charset="-128"/>
          <a:cs typeface="ヒラギノ角ゴ ProN W6" pitchFamily="-65" charset="-128"/>
          <a:sym typeface="Arial Bold" pitchFamily="1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6699"/>
          </a:solidFill>
          <a:latin typeface="Arial Bold" charset="0"/>
          <a:ea typeface="ヒラギノ角ゴ ProN W6" pitchFamily="-65" charset="-128"/>
          <a:cs typeface="ヒラギノ角ゴ ProN W6" pitchFamily="-65" charset="-128"/>
          <a:sym typeface="Arial Bold" pitchFamily="1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6699"/>
          </a:solidFill>
          <a:latin typeface="Arial Bold" charset="0"/>
          <a:ea typeface="ヒラギノ角ゴ ProN W6" pitchFamily="-65" charset="-128"/>
          <a:cs typeface="ヒラギノ角ゴ ProN W6" pitchFamily="-65" charset="-128"/>
          <a:sym typeface="Arial Bold" pitchFamily="1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6699"/>
          </a:solidFill>
          <a:latin typeface="Arial Bold" charset="0"/>
          <a:ea typeface="ヒラギノ角ゴ ProN W6" pitchFamily="-65" charset="-128"/>
          <a:cs typeface="ヒラギノ角ゴ ProN W6" pitchFamily="-65" charset="-128"/>
          <a:sym typeface="Arial Bold" pitchFamily="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6699"/>
          </a:solidFill>
          <a:latin typeface="Arial Bold" charset="0"/>
          <a:ea typeface="ヒラギノ角ゴ ProN W6" pitchFamily="-65" charset="-128"/>
          <a:cs typeface="ヒラギノ角ゴ ProN W6" pitchFamily="-65" charset="-128"/>
          <a:sym typeface="Arial Bol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6699"/>
          </a:solidFill>
          <a:latin typeface="Arial Bold" charset="0"/>
          <a:ea typeface="ヒラギノ角ゴ ProN W6" pitchFamily="-65" charset="-128"/>
          <a:cs typeface="ヒラギノ角ゴ ProN W6" pitchFamily="-65" charset="-128"/>
          <a:sym typeface="Arial Bol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6699"/>
          </a:solidFill>
          <a:latin typeface="Arial Bold" charset="0"/>
          <a:ea typeface="ヒラギノ角ゴ ProN W6" pitchFamily="-65" charset="-128"/>
          <a:cs typeface="ヒラギノ角ゴ ProN W6" pitchFamily="-65" charset="-128"/>
          <a:sym typeface="Arial Bol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6699"/>
          </a:solidFill>
          <a:latin typeface="Arial Bold" charset="0"/>
          <a:ea typeface="ヒラギノ角ゴ ProN W6" pitchFamily="-65" charset="-128"/>
          <a:cs typeface="ヒラギノ角ゴ ProN W6" pitchFamily="-65" charset="-128"/>
          <a:sym typeface="Arial Bold" charset="0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Clr>
          <a:srgbClr val="FF9933"/>
        </a:buClr>
        <a:buSzPct val="120000"/>
        <a:buFont typeface="Arial" pitchFamily="-8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Arial" pitchFamily="-84" charset="0"/>
        </a:defRPr>
      </a:lvl1pPr>
      <a:lvl2pPr marL="704850" indent="-285750" algn="l" rtl="0" eaLnBrk="0" fontAlgn="base" hangingPunct="0">
        <a:spcBef>
          <a:spcPts val="700"/>
        </a:spcBef>
        <a:spcAft>
          <a:spcPct val="0"/>
        </a:spcAft>
        <a:buClr>
          <a:srgbClr val="FF9933"/>
        </a:buClr>
        <a:buSzPct val="120000"/>
        <a:buFont typeface="Arial" pitchFamily="-8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  <a:sym typeface="Arial" pitchFamily="-84" charset="0"/>
        </a:defRPr>
      </a:lvl2pPr>
      <a:lvl3pPr marL="1104900" indent="-228600" algn="l" rtl="0" eaLnBrk="0" fontAlgn="base" hangingPunct="0">
        <a:spcBef>
          <a:spcPts val="600"/>
        </a:spcBef>
        <a:spcAft>
          <a:spcPct val="0"/>
        </a:spcAft>
        <a:buClr>
          <a:srgbClr val="FF9933"/>
        </a:buClr>
        <a:buSzPct val="120000"/>
        <a:buFont typeface="Arial" pitchFamily="-84" charset="0"/>
        <a:buChar char="–"/>
        <a:defRPr sz="2400">
          <a:solidFill>
            <a:schemeClr val="tx1"/>
          </a:solidFill>
          <a:latin typeface="+mn-lt"/>
          <a:ea typeface="+mn-ea"/>
          <a:cs typeface="+mn-cs"/>
          <a:sym typeface="Arial" pitchFamily="-84" charset="0"/>
        </a:defRPr>
      </a:lvl3pPr>
      <a:lvl4pPr marL="1562100" indent="-228600" algn="l" rtl="0" eaLnBrk="0" fontAlgn="base" hangingPunct="0">
        <a:spcBef>
          <a:spcPts val="500"/>
        </a:spcBef>
        <a:spcAft>
          <a:spcPct val="0"/>
        </a:spcAft>
        <a:buClr>
          <a:srgbClr val="FF9933"/>
        </a:buClr>
        <a:buSzPct val="120000"/>
        <a:buFont typeface="Arial" pitchFamily="-8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Arial" pitchFamily="-84" charset="0"/>
        </a:defRPr>
      </a:lvl4pPr>
      <a:lvl5pPr marL="2019300" indent="-228600" algn="l" rtl="0" eaLnBrk="0" fontAlgn="base" hangingPunct="0">
        <a:spcBef>
          <a:spcPts val="500"/>
        </a:spcBef>
        <a:spcAft>
          <a:spcPct val="0"/>
        </a:spcAft>
        <a:buClr>
          <a:srgbClr val="FF9933"/>
        </a:buClr>
        <a:buSzPct val="120000"/>
        <a:buFont typeface="Arial" pitchFamily="-8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Arial" pitchFamily="-84" charset="0"/>
        </a:defRPr>
      </a:lvl5pPr>
      <a:lvl6pPr marL="2476500" indent="-228600" algn="l" rtl="0" fontAlgn="base">
        <a:spcBef>
          <a:spcPts val="500"/>
        </a:spcBef>
        <a:spcAft>
          <a:spcPct val="0"/>
        </a:spcAft>
        <a:buClr>
          <a:srgbClr val="FF9933"/>
        </a:buClr>
        <a:buSzPct val="120000"/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Arial" pitchFamily="-65" charset="0"/>
        </a:defRPr>
      </a:lvl6pPr>
      <a:lvl7pPr marL="2933700" indent="-228600" algn="l" rtl="0" fontAlgn="base">
        <a:spcBef>
          <a:spcPts val="500"/>
        </a:spcBef>
        <a:spcAft>
          <a:spcPct val="0"/>
        </a:spcAft>
        <a:buClr>
          <a:srgbClr val="FF9933"/>
        </a:buClr>
        <a:buSzPct val="120000"/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Arial" pitchFamily="-65" charset="0"/>
        </a:defRPr>
      </a:lvl7pPr>
      <a:lvl8pPr marL="3390900" indent="-228600" algn="l" rtl="0" fontAlgn="base">
        <a:spcBef>
          <a:spcPts val="500"/>
        </a:spcBef>
        <a:spcAft>
          <a:spcPct val="0"/>
        </a:spcAft>
        <a:buClr>
          <a:srgbClr val="FF9933"/>
        </a:buClr>
        <a:buSzPct val="120000"/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Arial" pitchFamily="-65" charset="0"/>
        </a:defRPr>
      </a:lvl8pPr>
      <a:lvl9pPr marL="3848100" indent="-228600" algn="l" rtl="0" fontAlgn="base">
        <a:spcBef>
          <a:spcPts val="500"/>
        </a:spcBef>
        <a:spcAft>
          <a:spcPct val="0"/>
        </a:spcAft>
        <a:buClr>
          <a:srgbClr val="FF9933"/>
        </a:buClr>
        <a:buSzPct val="120000"/>
        <a:buFont typeface="Arial" pitchFamily="-65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Arial" pitchFamily="-65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881233E-FA37-F34F-B3D0-AAE73C64F1B3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92075"/>
            <a:ext cx="8102600" cy="6667500"/>
          </a:xfrm>
        </p:spPr>
        <p:txBody>
          <a:bodyPr/>
          <a:lstStyle/>
          <a:p>
            <a:pPr eaLnBrk="1" hangingPunct="1"/>
            <a:r>
              <a:rPr lang="en-US" b="1" dirty="0" smtClean="0"/>
              <a:t>STRINT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IETF / W3C Security Workshop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London, </a:t>
            </a:r>
            <a:r>
              <a:rPr lang="en-US" dirty="0" smtClean="0"/>
              <a:t>UK, March </a:t>
            </a:r>
            <a:r>
              <a:rPr lang="en-US" dirty="0"/>
              <a:t>2014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Juan </a:t>
            </a:r>
            <a:r>
              <a:rPr lang="en-US" sz="2400" dirty="0" smtClean="0"/>
              <a:t>Carlos </a:t>
            </a:r>
            <a:r>
              <a:rPr lang="en-US" sz="2400" dirty="0" smtClean="0"/>
              <a:t>Zuniga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1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sz="3200" dirty="0" smtClean="0"/>
              <a:t>Five main classes of attack</a:t>
            </a:r>
          </a:p>
          <a:p>
            <a:pPr lvl="1"/>
            <a:r>
              <a:rPr lang="en-US" dirty="0" smtClean="0"/>
              <a:t>Pervasive </a:t>
            </a:r>
            <a:r>
              <a:rPr lang="en-US" dirty="0"/>
              <a:t>passive attack [metadata, correlation]</a:t>
            </a:r>
          </a:p>
          <a:p>
            <a:pPr lvl="1"/>
            <a:r>
              <a:rPr lang="en-US" dirty="0" smtClean="0"/>
              <a:t>Pervasive </a:t>
            </a:r>
            <a:r>
              <a:rPr lang="en-US" dirty="0"/>
              <a:t>active attack [access in the network core]</a:t>
            </a:r>
          </a:p>
          <a:p>
            <a:pPr lvl="1"/>
            <a:r>
              <a:rPr lang="en-US" dirty="0" smtClean="0"/>
              <a:t>Static </a:t>
            </a:r>
            <a:r>
              <a:rPr lang="en-US" dirty="0"/>
              <a:t>key exfiltration</a:t>
            </a:r>
          </a:p>
          <a:p>
            <a:pPr lvl="1"/>
            <a:r>
              <a:rPr lang="en-US" dirty="0" smtClean="0"/>
              <a:t>Dynamic </a:t>
            </a:r>
            <a:r>
              <a:rPr lang="en-US" dirty="0"/>
              <a:t>key exfiltration</a:t>
            </a:r>
          </a:p>
          <a:p>
            <a:pPr lvl="1"/>
            <a:r>
              <a:rPr lang="en-US" dirty="0" smtClean="0"/>
              <a:t>Content exfiltration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631D0-62D6-5C41-988C-73BC19D8435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legitimate actor giving help to the attacker</a:t>
            </a:r>
          </a:p>
          <a:p>
            <a:pPr lvl="1"/>
            <a:r>
              <a:rPr lang="en-US" sz="2400" dirty="0" smtClean="0"/>
              <a:t>Static</a:t>
            </a:r>
            <a:r>
              <a:rPr lang="en-US" sz="2400" dirty="0"/>
              <a:t>: One-time help (e.g., private key)</a:t>
            </a:r>
          </a:p>
          <a:p>
            <a:pPr lvl="1"/>
            <a:r>
              <a:rPr lang="en-US" sz="2400" dirty="0" smtClean="0"/>
              <a:t>Dynamic</a:t>
            </a:r>
            <a:r>
              <a:rPr lang="en-US" sz="2400" dirty="0"/>
              <a:t>: Ongoing, per-session help</a:t>
            </a:r>
          </a:p>
          <a:p>
            <a:pPr lvl="1"/>
            <a:r>
              <a:rPr lang="en-US" sz="2400" dirty="0" smtClean="0"/>
              <a:t>Content</a:t>
            </a:r>
            <a:r>
              <a:rPr lang="en-US" sz="2400" dirty="0"/>
              <a:t>: The desired content itself</a:t>
            </a:r>
          </a:p>
          <a:p>
            <a:r>
              <a:rPr lang="en-US" dirty="0" smtClean="0"/>
              <a:t>Witting </a:t>
            </a:r>
            <a:r>
              <a:rPr lang="en-US" dirty="0"/>
              <a:t>or unwitting</a:t>
            </a:r>
          </a:p>
          <a:p>
            <a:pPr lvl="1"/>
            <a:r>
              <a:rPr lang="en-US" sz="2400" dirty="0" smtClean="0"/>
              <a:t>Your </a:t>
            </a:r>
            <a:r>
              <a:rPr lang="en-US" sz="2400" dirty="0"/>
              <a:t>IT can collaborate on your behalf</a:t>
            </a:r>
          </a:p>
          <a:p>
            <a:r>
              <a:rPr lang="en-US" dirty="0" smtClean="0"/>
              <a:t>Real </a:t>
            </a:r>
            <a:r>
              <a:rPr lang="en-US" dirty="0"/>
              <a:t>or virtual</a:t>
            </a:r>
          </a:p>
          <a:p>
            <a:pPr lvl="1"/>
            <a:r>
              <a:rPr lang="en-US" sz="2400" dirty="0" smtClean="0"/>
              <a:t>Hand </a:t>
            </a:r>
            <a:r>
              <a:rPr lang="en-US" sz="2400" dirty="0"/>
              <a:t>over key data or make it predictable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631D0-62D6-5C41-988C-73BC19D8435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592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/>
              <a:t>Attackers will do all </a:t>
            </a:r>
            <a:r>
              <a:rPr lang="en-US" dirty="0" smtClean="0"/>
              <a:t>five attack classes</a:t>
            </a:r>
          </a:p>
          <a:p>
            <a:r>
              <a:rPr lang="en-US" dirty="0" smtClean="0"/>
              <a:t>Attacks can be performed in different ways</a:t>
            </a:r>
          </a:p>
          <a:p>
            <a:pPr lvl="1"/>
            <a:r>
              <a:rPr lang="en-US" dirty="0"/>
              <a:t>Threats to </a:t>
            </a:r>
            <a:r>
              <a:rPr lang="en-US" dirty="0" smtClean="0"/>
              <a:t>Objects</a:t>
            </a:r>
            <a:endParaRPr lang="en-US" dirty="0"/>
          </a:p>
          <a:p>
            <a:pPr lvl="2"/>
            <a:r>
              <a:rPr lang="en-US" dirty="0" smtClean="0"/>
              <a:t>Metadata</a:t>
            </a:r>
            <a:r>
              <a:rPr lang="en-US" dirty="0"/>
              <a:t>, content</a:t>
            </a:r>
          </a:p>
          <a:p>
            <a:pPr lvl="1"/>
            <a:r>
              <a:rPr lang="en-US" dirty="0" smtClean="0"/>
              <a:t>Threats to Venue</a:t>
            </a:r>
            <a:endParaRPr lang="en-US" dirty="0"/>
          </a:p>
          <a:p>
            <a:pPr lvl="2"/>
            <a:r>
              <a:rPr lang="en-US" dirty="0" smtClean="0"/>
              <a:t>Infrastructure </a:t>
            </a:r>
            <a:r>
              <a:rPr lang="en-US" dirty="0"/>
              <a:t>and links (from TLS down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Technology </a:t>
            </a:r>
            <a:r>
              <a:rPr lang="en-US" dirty="0"/>
              <a:t>can be used to increase cost of attack</a:t>
            </a:r>
          </a:p>
          <a:p>
            <a:pPr lvl="1"/>
            <a:r>
              <a:rPr lang="en-US" sz="2400" dirty="0"/>
              <a:t>Tech cost (passive-&gt; active)</a:t>
            </a:r>
          </a:p>
          <a:p>
            <a:pPr lvl="1"/>
            <a:r>
              <a:rPr lang="en-US" sz="2400" dirty="0"/>
              <a:t>Risk of exposure (static -&gt; dynamic, target dispersal)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631D0-62D6-5C41-988C-73BC19D8435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5888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implications</a:t>
            </a:r>
            <a:br>
              <a:rPr lang="en-US" dirty="0" smtClean="0"/>
            </a:br>
            <a:r>
              <a:rPr lang="en-US" dirty="0" smtClean="0"/>
              <a:t>/considerations for IEEE 802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Generic protocol guidelines (e.g. Privacy) should we equally applicable to most 802 protocols</a:t>
            </a:r>
          </a:p>
          <a:p>
            <a:r>
              <a:rPr lang="en-US" dirty="0" smtClean="0"/>
              <a:t>Link </a:t>
            </a:r>
            <a:r>
              <a:rPr lang="en-US" dirty="0"/>
              <a:t>layer encryption (not only data)</a:t>
            </a:r>
          </a:p>
          <a:p>
            <a:r>
              <a:rPr lang="en-US" dirty="0" smtClean="0"/>
              <a:t>MAC </a:t>
            </a:r>
            <a:r>
              <a:rPr lang="en-US" dirty="0"/>
              <a:t>addresses</a:t>
            </a:r>
          </a:p>
          <a:p>
            <a:r>
              <a:rPr lang="en-US" dirty="0" smtClean="0"/>
              <a:t>Broadcast identifiers</a:t>
            </a:r>
            <a:endParaRPr lang="en-US" dirty="0"/>
          </a:p>
          <a:p>
            <a:r>
              <a:rPr lang="en-US" dirty="0" smtClean="0"/>
              <a:t>Size and sequence of messages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631D0-62D6-5C41-988C-73BC19D8435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4032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- Title and Content">
  <a:themeElements>
    <a:clrScheme name="">
      <a:dk1>
        <a:srgbClr val="3F3F3F"/>
      </a:dk1>
      <a:lt1>
        <a:srgbClr val="FFFFFF"/>
      </a:lt1>
      <a:dk2>
        <a:srgbClr val="000000"/>
      </a:dk2>
      <a:lt2>
        <a:srgbClr val="000000"/>
      </a:lt2>
      <a:accent1>
        <a:srgbClr val="F3EB00"/>
      </a:accent1>
      <a:accent2>
        <a:srgbClr val="333399"/>
      </a:accent2>
      <a:accent3>
        <a:srgbClr val="FFFFFF"/>
      </a:accent3>
      <a:accent4>
        <a:srgbClr val="343434"/>
      </a:accent4>
      <a:accent5>
        <a:srgbClr val="F8F3AA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and Content">
      <a:majorFont>
        <a:latin typeface="Arial Bold"/>
        <a:ea typeface="ヒラギノ角ゴ ProN W6"/>
        <a:cs typeface="ヒラギノ角ゴ ProN W6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65" charset="0"/>
            <a:ea typeface="ヒラギノ角ゴ ProN W3" pitchFamily="-65" charset="-128"/>
            <a:cs typeface="ヒラギノ角ゴ ProN W3" pitchFamily="-65" charset="-128"/>
            <a:sym typeface="Gill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65" charset="0"/>
            <a:ea typeface="ヒラギノ角ゴ ProN W3" pitchFamily="-65" charset="-128"/>
            <a:cs typeface="ヒラギノ角ゴ ProN W3" pitchFamily="-65" charset="-128"/>
            <a:sym typeface="Gill Sans" pitchFamily="-65" charset="0"/>
          </a:defRPr>
        </a:defPPr>
      </a:lstStyle>
    </a:lnDef>
  </a:objectDefaults>
  <a:extraClrSchemeLst>
    <a:extraClrScheme>
      <a:clrScheme name="Default - 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Pages>0</Pages>
  <Words>185</Words>
  <Characters>0</Characters>
  <Application>Microsoft Office PowerPoint</Application>
  <PresentationFormat>On-screen Show (4:3)</PresentationFormat>
  <Lines>0</Lines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- Title and Content</vt:lpstr>
      <vt:lpstr>STRINT   IETF / W3C Security Workshop  London, UK, March 2014   Juan Carlos Zuniga  </vt:lpstr>
      <vt:lpstr>Threat Model</vt:lpstr>
      <vt:lpstr>Collaborators</vt:lpstr>
      <vt:lpstr>Summary</vt:lpstr>
      <vt:lpstr>Possible implications /considerations for IEEE 802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Roger Marks</dc:creator>
  <cp:keywords/>
  <dc:description/>
  <cp:lastModifiedBy>Zuniga, Juan Carlos</cp:lastModifiedBy>
  <cp:revision>210</cp:revision>
  <dcterms:created xsi:type="dcterms:W3CDTF">2013-10-23T16:49:12Z</dcterms:created>
  <dcterms:modified xsi:type="dcterms:W3CDTF">2014-03-12T18:46:38Z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1341348280</vt:lpwstr>
  </property>
</Properties>
</file>