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notesMasterIdLst>
    <p:notesMasterId r:id="rId7"/>
  </p:notesMasterIdLst>
  <p:handoutMasterIdLst>
    <p:handoutMasterId r:id="rId8"/>
  </p:handoutMasterIdLst>
  <p:sldIdLst>
    <p:sldId id="328" r:id="rId2"/>
    <p:sldId id="492" r:id="rId3"/>
    <p:sldId id="493" r:id="rId4"/>
    <p:sldId id="489" r:id="rId5"/>
    <p:sldId id="488" r:id="rId6"/>
  </p:sldIdLst>
  <p:sldSz cx="9144000" cy="6858000" type="screen4x3"/>
  <p:notesSz cx="9296400" cy="688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16">
          <p15:clr>
            <a:srgbClr val="A4A3A4"/>
          </p15:clr>
        </p15:guide>
        <p15:guide id="2" pos="55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86" autoAdjust="0"/>
    <p:restoredTop sz="99216" autoAdjust="0"/>
  </p:normalViewPr>
  <p:slideViewPr>
    <p:cSldViewPr snapToGrid="0">
      <p:cViewPr>
        <p:scale>
          <a:sx n="100" d="100"/>
          <a:sy n="100" d="100"/>
        </p:scale>
        <p:origin x="-1472" y="56"/>
      </p:cViewPr>
      <p:guideLst>
        <p:guide orient="horz" pos="3216"/>
        <p:guide pos="552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D203B4E-26F9-4624-A24E-050BF17D218F}" type="datetimeFigureOut">
              <a:rPr lang="en-US" smtClean="0"/>
              <a:pPr/>
              <a:t>3/17/16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35949E6-96AA-4163-8755-D76970ADAC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297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954385A-B9F2-4077-92F4-CE3785C56F92}" type="datetimeFigureOut">
              <a:rPr lang="en-US" smtClean="0"/>
              <a:pPr/>
              <a:t>3/17/16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268861"/>
            <a:ext cx="7437120" cy="3096816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B2D355D-B423-47FD-B86F-A6F8D01ED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5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93545" indent="-305210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220838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709174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197509" indent="-244168" algn="ctr" eaLnBrk="0" hangingPunct="0"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685844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3174180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662515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4150850" indent="-244168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>
              <a:defRPr/>
            </a:pPr>
            <a:fld id="{1BCFA65A-7E72-4F0B-950C-2ACA367A3454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 algn="r">
                <a:defRPr/>
              </a:pPr>
              <a:t>1</a:t>
            </a:fld>
            <a:endParaRPr 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06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900">
              <a:latin typeface="Arial" pitchFamily="34" charset="0"/>
              <a:ea typeface="Geneva"/>
              <a:cs typeface="Genev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2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3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0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lvl="2">
              <a:buFont typeface="Wingdings" pitchFamily="2" charset="2"/>
              <a:buNone/>
              <a:defRPr/>
            </a:pPr>
            <a:endParaRPr lang="en-US" sz="2200" dirty="0" smtClean="0">
              <a:ea typeface="ＭＳ Ｐゴシック" charset="0"/>
              <a:cs typeface="Verdana (Body)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4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1500" dirty="0">
                <a:ea typeface="ＭＳ Ｐゴシック" pitchFamily="34" charset="-128"/>
                <a:cs typeface="Geneva"/>
              </a:rPr>
              <a:t> </a:t>
            </a:r>
            <a:r>
              <a:rPr lang="en-US" altLang="en-US" sz="1500" dirty="0" smtClean="0">
                <a:ea typeface="ＭＳ Ｐゴシック" pitchFamily="34" charset="-128"/>
                <a:cs typeface="Geneva"/>
              </a:rPr>
              <a:t>Special</a:t>
            </a:r>
            <a:r>
              <a:rPr lang="en-US" altLang="en-US" sz="1500" baseline="0" dirty="0" smtClean="0">
                <a:ea typeface="ＭＳ Ｐゴシック" pitchFamily="34" charset="-128"/>
                <a:cs typeface="Geneva"/>
              </a:rPr>
              <a:t> t</a:t>
            </a:r>
            <a:r>
              <a:rPr lang="en-US" altLang="en-US" sz="1500" dirty="0" smtClean="0">
                <a:ea typeface="ＭＳ Ｐゴシック" pitchFamily="34" charset="-128"/>
                <a:cs typeface="Geneva"/>
              </a:rPr>
              <a:t>hanks</a:t>
            </a:r>
            <a:r>
              <a:rPr lang="en-US" altLang="en-US" sz="1500" baseline="0" dirty="0" smtClean="0">
                <a:ea typeface="ＭＳ Ｐゴシック" pitchFamily="34" charset="-128"/>
                <a:cs typeface="Geneva"/>
              </a:rPr>
              <a:t> to Lee Armstrong and Tim Godfrey, the mentors for this program.</a:t>
            </a:r>
            <a:endParaRPr lang="en-US" altLang="en-US" sz="1500" dirty="0">
              <a:ea typeface="ＭＳ Ｐゴシック" pitchFamily="34" charset="-128"/>
              <a:cs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97185" indent="-30661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226439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717015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207590" indent="-245288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698166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3188741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679317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4169893" indent="-2452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fld id="{8E39E000-0F5C-436C-916F-79B1EEDF5CEC}" type="slidenum">
              <a:rPr lang="en-US" altLang="en-US">
                <a:solidFill>
                  <a:prstClr val="black"/>
                </a:solidFill>
                <a:latin typeface="Arial" pitchFamily="34" charset="0"/>
              </a:rPr>
              <a:pPr/>
              <a:t>5</a:t>
            </a:fld>
            <a:endParaRPr lang="en-US" altLang="en-US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5B6B77-9394-401D-A368-C7088EFBCF17}" type="datetime1">
              <a:rPr lang="en-GB"/>
              <a:pPr>
                <a:defRPr/>
              </a:pPr>
              <a:t>3/17/16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5AC390-A2E1-44E0-AF7B-5A9E461244DD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9064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52CD79-CA4E-48B9-B2F1-E3E5A030390A}" type="datetime1">
              <a:rPr lang="en-GB"/>
              <a:pPr>
                <a:defRPr/>
              </a:pPr>
              <a:t>3/17/16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B82BD4-2DF8-4566-841E-8D5819FDBCE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1387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C85BCD9-B304-405E-A5FB-EE3F91D555E6}" type="datetime1">
              <a:rPr lang="en-GB"/>
              <a:pPr>
                <a:defRPr/>
              </a:pPr>
              <a:t>3/17/16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DBDB9-9D74-4A39-94D6-8B7E611D4182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68531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970124C-EDA2-4DDF-BC80-EA4BE3E5219C}" type="datetime1">
              <a:rPr lang="en-GB"/>
              <a:pPr>
                <a:defRPr/>
              </a:pPr>
              <a:t>3/17/16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4259DC-9AFC-489E-A70F-F717B6303625}" type="slidenum">
              <a:rPr lang="en-US" altLang="en-US"/>
              <a:pPr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93759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650"/>
            <a:ext cx="915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0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3" descr="IEEE_SA_Bar_Graphic_long_rg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EA3D519-F8BA-4A08-AF34-12447743593A}" type="datetime1">
              <a:rPr lang="en-GB"/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3/17/16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 smtClean="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20A3F4-4199-4793-8C83-69C8DF2B7480}" type="slidenum">
              <a:rPr lang="en-US" altLang="en-US"/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400">
              <a:latin typeface="Myriad Pro"/>
            </a:endParaRPr>
          </a:p>
        </p:txBody>
      </p:sp>
      <p:pic>
        <p:nvPicPr>
          <p:cNvPr id="2056" name="Picture 24" descr="IEEE_whit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52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3" r:id="rId2"/>
    <p:sldLayoutId id="2147483795" r:id="rId3"/>
    <p:sldLayoutId id="2147483796" r:id="rId4"/>
    <p:sldLayoutId id="2147483832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16115" y="1906718"/>
            <a:ext cx="9027885" cy="1005815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IEEE 802 and ISOC </a:t>
            </a:r>
            <a:br>
              <a:rPr lang="en-US" sz="3200" dirty="0" smtClean="0"/>
            </a:br>
            <a:r>
              <a:rPr lang="en-US" sz="3200" dirty="0" smtClean="0"/>
              <a:t>Cooperative Fellowship Pilot Program</a:t>
            </a:r>
            <a:br>
              <a:rPr lang="en-US" sz="3200" dirty="0" smtClean="0"/>
            </a:br>
            <a:r>
              <a:rPr lang="en-US" sz="3200" dirty="0" smtClean="0"/>
              <a:t>Update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40295" y="4902181"/>
            <a:ext cx="6783843" cy="1650999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1800" b="1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Glenn Parsons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/>
              <a:t>IEEE-SA BOG </a:t>
            </a:r>
            <a:r>
              <a:rPr lang="en-US" sz="1800" dirty="0" smtClean="0"/>
              <a:t>Member</a:t>
            </a:r>
            <a:r>
              <a:rPr lang="en-US" sz="1800" dirty="0"/>
              <a:t>-at</a:t>
            </a:r>
            <a:r>
              <a:rPr lang="en-US" sz="1800" dirty="0" smtClean="0"/>
              <a:t>-Large</a:t>
            </a:r>
            <a:endParaRPr lang="en-US" sz="1800" dirty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/>
              <a:t>IEEE 802.1 </a:t>
            </a:r>
            <a:r>
              <a:rPr lang="en-US" sz="1800" dirty="0" smtClean="0"/>
              <a:t>Chair</a:t>
            </a:r>
            <a:endParaRPr lang="en-US" sz="1800" dirty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 smtClean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err="1" smtClean="0"/>
              <a:t>Soo</a:t>
            </a:r>
            <a:r>
              <a:rPr lang="en-US" sz="1800" dirty="0" smtClean="0"/>
              <a:t> Kim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Manager, Operational Program Management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/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r>
              <a:rPr lang="en-US" sz="1800" dirty="0" smtClean="0"/>
              <a:t>18 March 2016</a:t>
            </a:r>
          </a:p>
          <a:p>
            <a:pPr marL="0" indent="0" eaLnBrk="1" hangingPunct="1">
              <a:lnSpc>
                <a:spcPct val="100000"/>
              </a:lnSpc>
              <a:buFont typeface="Wingdings 2" pitchFamily="18" charset="2"/>
              <a:buNone/>
              <a:defRPr/>
            </a:pPr>
            <a:endParaRPr lang="en-US" sz="1800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sz="1800" b="1" dirty="0" smtClean="0">
              <a:solidFill>
                <a:schemeClr val="tx1"/>
              </a:solidFill>
              <a:ea typeface="+mn-ea"/>
            </a:endParaRP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 smtClean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9988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67808" y="632047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Fellowships to the March IEEE 802 Plenary 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358889"/>
            <a:ext cx="7791450" cy="4991109"/>
          </a:xfrm>
        </p:spPr>
        <p:txBody>
          <a:bodyPr rtlCol="0">
            <a:normAutofit fontScale="77500" lnSpcReduction="20000"/>
          </a:bodyPr>
          <a:lstStyle/>
          <a:p>
            <a:pPr lvl="0">
              <a:buFont typeface="Arial"/>
              <a:buChar char="•"/>
            </a:pPr>
            <a:r>
              <a:rPr lang="en-US" sz="2600" dirty="0" smtClean="0"/>
              <a:t>Dr. Leandro de Sales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Professor and Researcher, Federal University of </a:t>
            </a:r>
            <a:r>
              <a:rPr lang="en-US" sz="2600" dirty="0" err="1" smtClean="0"/>
              <a:t>Alagoas</a:t>
            </a:r>
            <a:r>
              <a:rPr lang="en-US" sz="2600" dirty="0" smtClean="0"/>
              <a:t>, Brazil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Primary and Secondary IEEE 802 WGs of Interest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IEEE 802.15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IEEE 802.21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Mentor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Pat Kinney, IEEE 802.15</a:t>
            </a:r>
          </a:p>
          <a:p>
            <a:pPr lvl="0">
              <a:buFont typeface="Arial"/>
              <a:buChar char="•"/>
            </a:pPr>
            <a:r>
              <a:rPr lang="en-US" sz="2600" dirty="0" err="1" smtClean="0">
                <a:ea typeface="ＭＳ Ｐゴシック" charset="0"/>
                <a:cs typeface="Verdana (Body)"/>
              </a:rPr>
              <a:t>Suprita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 lvl="1">
              <a:buFont typeface="Arial"/>
              <a:buChar char="•"/>
            </a:pPr>
            <a:r>
              <a:rPr lang="en-US" sz="2600" dirty="0"/>
              <a:t>Network Planning and Design </a:t>
            </a:r>
            <a:r>
              <a:rPr lang="en-US" sz="2600" dirty="0" smtClean="0"/>
              <a:t>Engineer, </a:t>
            </a:r>
            <a:r>
              <a:rPr lang="en-US" sz="2600" dirty="0" smtClean="0">
                <a:ea typeface="ＭＳ Ｐゴシック" charset="0"/>
                <a:cs typeface="Verdana (Body)"/>
              </a:rPr>
              <a:t>Reliance JIO </a:t>
            </a:r>
            <a:r>
              <a:rPr lang="en-US" sz="2600" dirty="0" err="1" smtClean="0">
                <a:ea typeface="ＭＳ Ｐゴシック" charset="0"/>
                <a:cs typeface="Verdana (Body)"/>
              </a:rPr>
              <a:t>Infocomm</a:t>
            </a:r>
            <a:r>
              <a:rPr lang="en-US" sz="2600" dirty="0" smtClean="0">
                <a:ea typeface="ＭＳ Ｐゴシック" charset="0"/>
                <a:cs typeface="Verdana (Body)"/>
              </a:rPr>
              <a:t> Limited, India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ea typeface="ＭＳ Ｐゴシック" charset="0"/>
                <a:cs typeface="Verdana (Body)"/>
              </a:rPr>
              <a:t>Primary and Secondary IEEE 802 WGs of Interest: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IEEE 802.16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IEEE 802.3</a:t>
            </a:r>
          </a:p>
          <a:p>
            <a:pPr lvl="1">
              <a:buFont typeface="Arial"/>
              <a:buChar char="•"/>
            </a:pPr>
            <a:r>
              <a:rPr lang="en-US" sz="2600" dirty="0" smtClean="0">
                <a:ea typeface="ＭＳ Ｐゴシック" charset="0"/>
                <a:cs typeface="Verdana (Body)"/>
              </a:rPr>
              <a:t>Mentor</a:t>
            </a:r>
          </a:p>
          <a:p>
            <a:pPr lvl="2">
              <a:buFont typeface="Arial"/>
              <a:buChar char="•"/>
            </a:pPr>
            <a:r>
              <a:rPr lang="en-US" sz="2400" dirty="0" smtClean="0">
                <a:ea typeface="ＭＳ Ｐゴシック" charset="0"/>
                <a:cs typeface="Verdana (Body)"/>
              </a:rPr>
              <a:t>Harry </a:t>
            </a:r>
            <a:r>
              <a:rPr lang="en-US" sz="2400" dirty="0" err="1" smtClean="0">
                <a:ea typeface="ＭＳ Ｐゴシック" charset="0"/>
                <a:cs typeface="Verdana (Body)"/>
              </a:rPr>
              <a:t>Bims</a:t>
            </a:r>
            <a:r>
              <a:rPr lang="en-US" sz="2400" dirty="0" smtClean="0">
                <a:ea typeface="ＭＳ Ｐゴシック" charset="0"/>
                <a:cs typeface="Verdana (Body)"/>
              </a:rPr>
              <a:t>, IEEE 802.16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 lvl="1">
              <a:buFont typeface="Arial"/>
              <a:buChar char="•"/>
            </a:pPr>
            <a:endParaRPr lang="en-US" sz="2600" dirty="0" smtClean="0">
              <a:ea typeface="ＭＳ Ｐゴシック" charset="0"/>
              <a:cs typeface="Verdana (Body)"/>
            </a:endParaRPr>
          </a:p>
          <a:p>
            <a:pPr>
              <a:buFont typeface="Wingdings 2" pitchFamily="18" charset="2"/>
              <a:buNone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Verdana (Body)"/>
              <a:ea typeface="+mn-ea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250592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67808" y="632047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Fellowships to the March IEEE 802 Plenary (2)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562087"/>
            <a:ext cx="7791450" cy="2163242"/>
          </a:xfrm>
        </p:spPr>
        <p:txBody>
          <a:bodyPr rtlCol="0">
            <a:normAutofit fontScale="77500" lnSpcReduction="20000"/>
          </a:bodyPr>
          <a:lstStyle/>
          <a:p>
            <a:pPr lvl="0">
              <a:buFont typeface="Arial"/>
              <a:buChar char="•"/>
            </a:pPr>
            <a:r>
              <a:rPr lang="en-US" sz="2600" dirty="0" smtClean="0"/>
              <a:t>Dr. Karan </a:t>
            </a:r>
            <a:r>
              <a:rPr lang="en-US" sz="2600" dirty="0" err="1" smtClean="0"/>
              <a:t>Verma</a:t>
            </a:r>
            <a:endParaRPr lang="en-US" sz="2600" dirty="0" smtClean="0"/>
          </a:p>
          <a:p>
            <a:pPr lvl="1">
              <a:buFont typeface="Arial"/>
              <a:buChar char="•"/>
            </a:pPr>
            <a:r>
              <a:rPr lang="en-US" sz="2600" dirty="0" smtClean="0"/>
              <a:t>Assistant Professor, Central University of Rajasthan, India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Primary IEEE 802 WG of Interest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IEEE 802.11</a:t>
            </a:r>
          </a:p>
          <a:p>
            <a:pPr lvl="1">
              <a:buFont typeface="Arial"/>
              <a:buChar char="•"/>
            </a:pPr>
            <a:r>
              <a:rPr lang="en-US" sz="2600" dirty="0" smtClean="0"/>
              <a:t>Mentor for this session</a:t>
            </a:r>
          </a:p>
          <a:p>
            <a:pPr lvl="2">
              <a:buFont typeface="Arial"/>
              <a:buChar char="•"/>
            </a:pPr>
            <a:r>
              <a:rPr lang="en-US" sz="2400" dirty="0" smtClean="0"/>
              <a:t>Juan Carlos Zuniga, IEEE 802.11</a:t>
            </a:r>
            <a:endParaRPr lang="en-US" sz="2600" dirty="0" smtClean="0">
              <a:ea typeface="ＭＳ Ｐゴシック" charset="0"/>
              <a:cs typeface="Verdana (Body)"/>
            </a:endParaRPr>
          </a:p>
          <a:p>
            <a:pPr>
              <a:buFont typeface="Wingdings 2" pitchFamily="18" charset="2"/>
              <a:buNone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1800" dirty="0" smtClean="0">
              <a:ea typeface="ＭＳ Ｐゴシック" charset="0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latin typeface="Verdana (Body)"/>
              <a:ea typeface="+mn-ea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3122135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600075" y="462714"/>
            <a:ext cx="8195582" cy="503237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From the Fellows…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50" y="1117600"/>
            <a:ext cx="7791450" cy="5003800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“The </a:t>
            </a:r>
            <a:r>
              <a:rPr lang="en-US" sz="2400" dirty="0"/>
              <a:t>program helps in bridging the technical minds involved in two different standardization bodies at grass root level. It will surely help in exchanging great processes and activities between the two</a:t>
            </a:r>
            <a:r>
              <a:rPr lang="en-US" sz="2400" dirty="0" smtClean="0"/>
              <a:t>.”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/>
              <a:t>The program “allows us to identify possible synergies of work and slots for contributions from both sides”.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“It wa</a:t>
            </a:r>
            <a:r>
              <a:rPr lang="en-US" sz="2400" dirty="0" smtClean="0">
                <a:ea typeface="ＭＳ Ｐゴシック" charset="0"/>
                <a:cs typeface="Verdana (Body)"/>
              </a:rPr>
              <a:t>s very important for me to understand the process of proposal submissions and the way how the groups approve things (the consensus dynamics are great).”</a:t>
            </a:r>
            <a:r>
              <a:rPr lang="en-US" sz="2400" dirty="0" smtClean="0">
                <a:ea typeface="ＭＳ Ｐゴシック" charset="0"/>
                <a:cs typeface="Verdana (Body)"/>
              </a:rPr>
              <a:t>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 smtClean="0">
                <a:ea typeface="ＭＳ Ｐゴシック" charset="0"/>
                <a:cs typeface="Verdana (Body)"/>
              </a:rPr>
              <a:t>“I learn more about the inside groups as well as how can contribute new work and ongoing work.”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“IEEE has more cross collaboration to different other standardization bodies like – 3GPP and ITU-T, in addition to with IETF. Attending the event in person, gave me the opportunity to get insight into the interworking of different standardization bodies and the cross collaboration between them.”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>
              <a:ea typeface="ＭＳ Ｐゴシック" charset="0"/>
              <a:cs typeface="Verdana (Body)"/>
            </a:endParaRPr>
          </a:p>
          <a:p>
            <a:pPr>
              <a:buFont typeface="Wingdings" pitchFamily="2" charset="2"/>
              <a:buChar char="§"/>
              <a:defRPr/>
            </a:pPr>
            <a:endParaRPr lang="en-US" sz="2400" dirty="0" smtClean="0">
              <a:ea typeface="ＭＳ Ｐゴシック" charset="0"/>
              <a:cs typeface="Verdana (Body)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Verdana (Body)"/>
              <a:ea typeface="+mn-ea"/>
              <a:cs typeface="Verdana (Body)"/>
            </a:endParaRPr>
          </a:p>
        </p:txBody>
      </p:sp>
    </p:spTree>
    <p:extLst>
      <p:ext uri="{BB962C8B-B14F-4D97-AF65-F5344CB8AC3E}">
        <p14:creationId xmlns:p14="http://schemas.microsoft.com/office/powerpoint/2010/main" val="4114249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549275" y="2850314"/>
            <a:ext cx="8195582" cy="503237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solidFill>
                  <a:srgbClr val="000000"/>
                </a:solidFill>
              </a:rPr>
              <a:t>Thank you to all who participated!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77382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IEEE-SA PP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12-CRS-0106-IEEE-PowerPoint-Presentation-Template 14Nov FINAL.thmx</Template>
  <TotalTime>6718</TotalTime>
  <Words>317</Words>
  <Application>Microsoft Macintosh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2_IEEE-SA PPT Template</vt:lpstr>
      <vt:lpstr>IEEE 802 and ISOC  Cooperative Fellowship Pilot Program Update</vt:lpstr>
      <vt:lpstr>Fellowships to the March IEEE 802 Plenary </vt:lpstr>
      <vt:lpstr>Fellowships to the March IEEE 802 Plenary (2)</vt:lpstr>
      <vt:lpstr>From the Fellows…</vt:lpstr>
      <vt:lpstr>Thank you to all who participated!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 Chandrasekaran</dc:creator>
  <cp:keywords>Africon IEEE-SA Standards</cp:keywords>
  <cp:lastModifiedBy>Jodi Haasz</cp:lastModifiedBy>
  <cp:revision>299</cp:revision>
  <cp:lastPrinted>2014-06-29T20:28:46Z</cp:lastPrinted>
  <dcterms:created xsi:type="dcterms:W3CDTF">2012-11-14T18:53:32Z</dcterms:created>
  <dcterms:modified xsi:type="dcterms:W3CDTF">2016-03-17T16:12:38Z</dcterms:modified>
</cp:coreProperties>
</file>