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9" r:id="rId5"/>
    <p:sldId id="258" r:id="rId6"/>
    <p:sldId id="264" r:id="rId7"/>
    <p:sldId id="260" r:id="rId8"/>
    <p:sldId id="263" r:id="rId9"/>
    <p:sldId id="261"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194" y="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9D0E9EB-CD7A-4C7A-B60D-6F7A830EA319}" type="datetimeFigureOut">
              <a:rPr lang="en-US" smtClean="0"/>
              <a:t>3/13/2016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911BA7-C22F-4F4D-828D-7DE2F676C5F0}" type="slidenum">
              <a:rPr lang="en-US" smtClean="0"/>
              <a:t>‹#›</a:t>
            </a:fld>
            <a:endParaRPr lang="en-US"/>
          </a:p>
        </p:txBody>
      </p:sp>
    </p:spTree>
    <p:extLst>
      <p:ext uri="{BB962C8B-B14F-4D97-AF65-F5344CB8AC3E}">
        <p14:creationId xmlns:p14="http://schemas.microsoft.com/office/powerpoint/2010/main" val="3818178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D0E9EB-CD7A-4C7A-B60D-6F7A830EA319}" type="datetimeFigureOut">
              <a:rPr lang="en-US" smtClean="0"/>
              <a:t>3/13/2016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911BA7-C22F-4F4D-828D-7DE2F676C5F0}" type="slidenum">
              <a:rPr lang="en-US" smtClean="0"/>
              <a:t>‹#›</a:t>
            </a:fld>
            <a:endParaRPr lang="en-US"/>
          </a:p>
        </p:txBody>
      </p:sp>
    </p:spTree>
    <p:extLst>
      <p:ext uri="{BB962C8B-B14F-4D97-AF65-F5344CB8AC3E}">
        <p14:creationId xmlns:p14="http://schemas.microsoft.com/office/powerpoint/2010/main" val="2418128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D0E9EB-CD7A-4C7A-B60D-6F7A830EA319}" type="datetimeFigureOut">
              <a:rPr lang="en-US" smtClean="0"/>
              <a:t>3/13/2016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911BA7-C22F-4F4D-828D-7DE2F676C5F0}" type="slidenum">
              <a:rPr lang="en-US" smtClean="0"/>
              <a:t>‹#›</a:t>
            </a:fld>
            <a:endParaRPr lang="en-US"/>
          </a:p>
        </p:txBody>
      </p:sp>
    </p:spTree>
    <p:extLst>
      <p:ext uri="{BB962C8B-B14F-4D97-AF65-F5344CB8AC3E}">
        <p14:creationId xmlns:p14="http://schemas.microsoft.com/office/powerpoint/2010/main" val="1440186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D0E9EB-CD7A-4C7A-B60D-6F7A830EA319}" type="datetimeFigureOut">
              <a:rPr lang="en-US" smtClean="0"/>
              <a:t>3/13/2016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911BA7-C22F-4F4D-828D-7DE2F676C5F0}" type="slidenum">
              <a:rPr lang="en-US" smtClean="0"/>
              <a:t>‹#›</a:t>
            </a:fld>
            <a:endParaRPr lang="en-US"/>
          </a:p>
        </p:txBody>
      </p:sp>
    </p:spTree>
    <p:extLst>
      <p:ext uri="{BB962C8B-B14F-4D97-AF65-F5344CB8AC3E}">
        <p14:creationId xmlns:p14="http://schemas.microsoft.com/office/powerpoint/2010/main" val="1488367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D0E9EB-CD7A-4C7A-B60D-6F7A830EA319}" type="datetimeFigureOut">
              <a:rPr lang="en-US" smtClean="0"/>
              <a:t>3/13/2016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911BA7-C22F-4F4D-828D-7DE2F676C5F0}" type="slidenum">
              <a:rPr lang="en-US" smtClean="0"/>
              <a:t>‹#›</a:t>
            </a:fld>
            <a:endParaRPr lang="en-US"/>
          </a:p>
        </p:txBody>
      </p:sp>
    </p:spTree>
    <p:extLst>
      <p:ext uri="{BB962C8B-B14F-4D97-AF65-F5344CB8AC3E}">
        <p14:creationId xmlns:p14="http://schemas.microsoft.com/office/powerpoint/2010/main" val="1803237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9D0E9EB-CD7A-4C7A-B60D-6F7A830EA319}" type="datetimeFigureOut">
              <a:rPr lang="en-US" smtClean="0"/>
              <a:t>3/13/2016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911BA7-C22F-4F4D-828D-7DE2F676C5F0}" type="slidenum">
              <a:rPr lang="en-US" smtClean="0"/>
              <a:t>‹#›</a:t>
            </a:fld>
            <a:endParaRPr lang="en-US"/>
          </a:p>
        </p:txBody>
      </p:sp>
    </p:spTree>
    <p:extLst>
      <p:ext uri="{BB962C8B-B14F-4D97-AF65-F5344CB8AC3E}">
        <p14:creationId xmlns:p14="http://schemas.microsoft.com/office/powerpoint/2010/main" val="3095503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9D0E9EB-CD7A-4C7A-B60D-6F7A830EA319}" type="datetimeFigureOut">
              <a:rPr lang="en-US" smtClean="0"/>
              <a:t>3/13/2016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911BA7-C22F-4F4D-828D-7DE2F676C5F0}" type="slidenum">
              <a:rPr lang="en-US" smtClean="0"/>
              <a:t>‹#›</a:t>
            </a:fld>
            <a:endParaRPr lang="en-US"/>
          </a:p>
        </p:txBody>
      </p:sp>
    </p:spTree>
    <p:extLst>
      <p:ext uri="{BB962C8B-B14F-4D97-AF65-F5344CB8AC3E}">
        <p14:creationId xmlns:p14="http://schemas.microsoft.com/office/powerpoint/2010/main" val="1084710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9D0E9EB-CD7A-4C7A-B60D-6F7A830EA319}" type="datetimeFigureOut">
              <a:rPr lang="en-US" smtClean="0"/>
              <a:t>3/13/2016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911BA7-C22F-4F4D-828D-7DE2F676C5F0}" type="slidenum">
              <a:rPr lang="en-US" smtClean="0"/>
              <a:t>‹#›</a:t>
            </a:fld>
            <a:endParaRPr lang="en-US"/>
          </a:p>
        </p:txBody>
      </p:sp>
    </p:spTree>
    <p:extLst>
      <p:ext uri="{BB962C8B-B14F-4D97-AF65-F5344CB8AC3E}">
        <p14:creationId xmlns:p14="http://schemas.microsoft.com/office/powerpoint/2010/main" val="533728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D0E9EB-CD7A-4C7A-B60D-6F7A830EA319}" type="datetimeFigureOut">
              <a:rPr lang="en-US" smtClean="0"/>
              <a:t>3/13/2016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911BA7-C22F-4F4D-828D-7DE2F676C5F0}" type="slidenum">
              <a:rPr lang="en-US" smtClean="0"/>
              <a:t>‹#›</a:t>
            </a:fld>
            <a:endParaRPr lang="en-US"/>
          </a:p>
        </p:txBody>
      </p:sp>
    </p:spTree>
    <p:extLst>
      <p:ext uri="{BB962C8B-B14F-4D97-AF65-F5344CB8AC3E}">
        <p14:creationId xmlns:p14="http://schemas.microsoft.com/office/powerpoint/2010/main" val="2428711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D0E9EB-CD7A-4C7A-B60D-6F7A830EA319}" type="datetimeFigureOut">
              <a:rPr lang="en-US" smtClean="0"/>
              <a:t>3/13/2016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911BA7-C22F-4F4D-828D-7DE2F676C5F0}" type="slidenum">
              <a:rPr lang="en-US" smtClean="0"/>
              <a:t>‹#›</a:t>
            </a:fld>
            <a:endParaRPr lang="en-US"/>
          </a:p>
        </p:txBody>
      </p:sp>
    </p:spTree>
    <p:extLst>
      <p:ext uri="{BB962C8B-B14F-4D97-AF65-F5344CB8AC3E}">
        <p14:creationId xmlns:p14="http://schemas.microsoft.com/office/powerpoint/2010/main" val="243279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D0E9EB-CD7A-4C7A-B60D-6F7A830EA319}" type="datetimeFigureOut">
              <a:rPr lang="en-US" smtClean="0"/>
              <a:t>3/13/2016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911BA7-C22F-4F4D-828D-7DE2F676C5F0}" type="slidenum">
              <a:rPr lang="en-US" smtClean="0"/>
              <a:t>‹#›</a:t>
            </a:fld>
            <a:endParaRPr lang="en-US"/>
          </a:p>
        </p:txBody>
      </p:sp>
    </p:spTree>
    <p:extLst>
      <p:ext uri="{BB962C8B-B14F-4D97-AF65-F5344CB8AC3E}">
        <p14:creationId xmlns:p14="http://schemas.microsoft.com/office/powerpoint/2010/main" val="3313590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D0E9EB-CD7A-4C7A-B60D-6F7A830EA319}" type="datetimeFigureOut">
              <a:rPr lang="en-US" smtClean="0"/>
              <a:t>3/13/2016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911BA7-C22F-4F4D-828D-7DE2F676C5F0}" type="slidenum">
              <a:rPr lang="en-US" smtClean="0"/>
              <a:t>‹#›</a:t>
            </a:fld>
            <a:endParaRPr lang="en-US"/>
          </a:p>
        </p:txBody>
      </p:sp>
    </p:spTree>
    <p:extLst>
      <p:ext uri="{BB962C8B-B14F-4D97-AF65-F5344CB8AC3E}">
        <p14:creationId xmlns:p14="http://schemas.microsoft.com/office/powerpoint/2010/main" val="28303711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Transfer of 802.17 Standards</a:t>
            </a:r>
            <a:br>
              <a:rPr lang="en-US" dirty="0" smtClean="0"/>
            </a:br>
            <a:r>
              <a:rPr lang="en-US" dirty="0" smtClean="0"/>
              <a:t>To Inactive Status</a:t>
            </a:r>
            <a:endParaRPr lang="en-US" dirty="0"/>
          </a:p>
        </p:txBody>
      </p:sp>
      <p:sp>
        <p:nvSpPr>
          <p:cNvPr id="3" name="Subtitle 2"/>
          <p:cNvSpPr>
            <a:spLocks noGrp="1"/>
          </p:cNvSpPr>
          <p:nvPr>
            <p:ph type="subTitle" idx="1"/>
          </p:nvPr>
        </p:nvSpPr>
        <p:spPr/>
        <p:txBody>
          <a:bodyPr/>
          <a:lstStyle/>
          <a:p>
            <a:r>
              <a:rPr lang="en-US" dirty="0" smtClean="0"/>
              <a:t>John Lemon</a:t>
            </a:r>
            <a:endParaRPr lang="en-US" dirty="0"/>
          </a:p>
        </p:txBody>
      </p:sp>
    </p:spTree>
    <p:extLst>
      <p:ext uri="{BB962C8B-B14F-4D97-AF65-F5344CB8AC3E}">
        <p14:creationId xmlns:p14="http://schemas.microsoft.com/office/powerpoint/2010/main" val="978055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Resilient Packet Ring</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P802.17 was created in order to take advantage of fiber optic rings widely deployed in Metropolitan Area Networks and Wide Area Networks. At the times, the primary protocol being run on these rings was SONET, which was felt to not provide a combination of  being optimized and scalable to the demands of packet networks, allowing automated and quick deployment, optimized bandwidth allocation and throughput, resiliency to faults, and reduced equipment and operational costs.</a:t>
            </a:r>
          </a:p>
          <a:p>
            <a:r>
              <a:rPr lang="en-US" dirty="0" smtClean="0"/>
              <a:t>The IEEE 802.17 Resilient Packet Ring Working Group was started to develop standards to support the development and deployment of Resilient Packet Ring (RPR) networks in Local, Metropolitan, and Wide Area Networks for resilient and efficient transfer of data packets at rates scalable to many gigabits per second. These standards were built upon existing Physical Layer specifications.</a:t>
            </a:r>
            <a:endParaRPr lang="en-US" dirty="0"/>
          </a:p>
        </p:txBody>
      </p:sp>
    </p:spTree>
    <p:extLst>
      <p:ext uri="{BB962C8B-B14F-4D97-AF65-F5344CB8AC3E}">
        <p14:creationId xmlns:p14="http://schemas.microsoft.com/office/powerpoint/2010/main" val="3020412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Dates</a:t>
            </a:r>
            <a:endParaRPr lang="en-US" dirty="0"/>
          </a:p>
        </p:txBody>
      </p:sp>
      <p:sp>
        <p:nvSpPr>
          <p:cNvPr id="3" name="Content Placeholder 2"/>
          <p:cNvSpPr>
            <a:spLocks noGrp="1"/>
          </p:cNvSpPr>
          <p:nvPr>
            <p:ph idx="1"/>
          </p:nvPr>
        </p:nvSpPr>
        <p:spPr/>
        <p:txBody>
          <a:bodyPr/>
          <a:lstStyle/>
          <a:p>
            <a:r>
              <a:rPr lang="en-US" dirty="0" smtClean="0"/>
              <a:t>RPR Tutorial and Call For Interest 2000</a:t>
            </a:r>
          </a:p>
          <a:p>
            <a:r>
              <a:rPr lang="en-US" dirty="0" smtClean="0"/>
              <a:t>P802.17 PAR approved 2000</a:t>
            </a:r>
          </a:p>
          <a:p>
            <a:r>
              <a:rPr lang="en-US" dirty="0" smtClean="0"/>
              <a:t>802.17 published 2004</a:t>
            </a:r>
          </a:p>
          <a:p>
            <a:r>
              <a:rPr lang="en-US" dirty="0" smtClean="0"/>
              <a:t>802.17a published 2004</a:t>
            </a:r>
          </a:p>
          <a:p>
            <a:r>
              <a:rPr lang="en-US" dirty="0" smtClean="0"/>
              <a:t>802.17b published 2007</a:t>
            </a:r>
          </a:p>
          <a:p>
            <a:r>
              <a:rPr lang="en-US" dirty="0" smtClean="0"/>
              <a:t>802.17c published 2010</a:t>
            </a:r>
          </a:p>
          <a:p>
            <a:r>
              <a:rPr lang="en-US" dirty="0" smtClean="0"/>
              <a:t>802.17-REV published 2011</a:t>
            </a:r>
            <a:endParaRPr lang="en-US" dirty="0"/>
          </a:p>
        </p:txBody>
      </p:sp>
    </p:spTree>
    <p:extLst>
      <p:ext uri="{BB962C8B-B14F-4D97-AF65-F5344CB8AC3E}">
        <p14:creationId xmlns:p14="http://schemas.microsoft.com/office/powerpoint/2010/main" val="1617192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Status</a:t>
            </a:r>
            <a:endParaRPr lang="en-US" dirty="0"/>
          </a:p>
        </p:txBody>
      </p:sp>
      <p:sp>
        <p:nvSpPr>
          <p:cNvPr id="3" name="Content Placeholder 2"/>
          <p:cNvSpPr>
            <a:spLocks noGrp="1"/>
          </p:cNvSpPr>
          <p:nvPr>
            <p:ph idx="1"/>
          </p:nvPr>
        </p:nvSpPr>
        <p:spPr/>
        <p:txBody>
          <a:bodyPr/>
          <a:lstStyle/>
          <a:p>
            <a:r>
              <a:rPr lang="en-US" dirty="0" smtClean="0"/>
              <a:t>Products, including systems and commercial silicon, were introduced in anticipation of the standard, and continued to be sold for several years. However, in the last few years, all known 802.17-based products have been withdrawn from the market (although deployed products continue to be supported).</a:t>
            </a:r>
            <a:endParaRPr lang="en-US" dirty="0"/>
          </a:p>
        </p:txBody>
      </p:sp>
    </p:spTree>
    <p:extLst>
      <p:ext uri="{BB962C8B-B14F-4D97-AF65-F5344CB8AC3E}">
        <p14:creationId xmlns:p14="http://schemas.microsoft.com/office/powerpoint/2010/main" val="2989060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Expert Recommendations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panel of former participants set up to provide expert opinions on any issues that should arrive were polled and unanimously agreed that it is appropriate to withdraw the 802.17 standards from active status at this time.</a:t>
            </a:r>
          </a:p>
          <a:p>
            <a:pPr lvl="1"/>
            <a:r>
              <a:rPr lang="en-US" dirty="0" smtClean="0"/>
              <a:t>John Lemon, Broadcom</a:t>
            </a:r>
          </a:p>
          <a:p>
            <a:pPr lvl="1"/>
            <a:r>
              <a:rPr lang="en-US" dirty="0" smtClean="0"/>
              <a:t>Mike </a:t>
            </a:r>
            <a:r>
              <a:rPr lang="en-US" dirty="0" err="1" smtClean="0"/>
              <a:t>Takefman</a:t>
            </a:r>
            <a:r>
              <a:rPr lang="en-US" dirty="0" smtClean="0"/>
              <a:t>, Diablo Technologies</a:t>
            </a:r>
          </a:p>
          <a:p>
            <a:pPr lvl="1"/>
            <a:r>
              <a:rPr lang="en-US" dirty="0" smtClean="0"/>
              <a:t>Glenn Parsons, Ericsson</a:t>
            </a:r>
          </a:p>
          <a:p>
            <a:pPr lvl="1"/>
            <a:r>
              <a:rPr lang="en-US" dirty="0" smtClean="0"/>
              <a:t>Peter Jones, Cisco</a:t>
            </a:r>
          </a:p>
          <a:p>
            <a:pPr lvl="1"/>
            <a:r>
              <a:rPr lang="en-US" dirty="0" smtClean="0"/>
              <a:t>Rafi Ram, </a:t>
            </a:r>
            <a:r>
              <a:rPr lang="en-US" dirty="0" err="1" smtClean="0"/>
              <a:t>Mybitat</a:t>
            </a:r>
            <a:endParaRPr lang="en-US" dirty="0" smtClean="0"/>
          </a:p>
          <a:p>
            <a:pPr lvl="1"/>
            <a:endParaRPr lang="en-US" dirty="0"/>
          </a:p>
        </p:txBody>
      </p:sp>
    </p:spTree>
    <p:extLst>
      <p:ext uri="{BB962C8B-B14F-4D97-AF65-F5344CB8AC3E}">
        <p14:creationId xmlns:p14="http://schemas.microsoft.com/office/powerpoint/2010/main" val="730537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Relevant IEEE SA Rules, SA Ops Man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6.3.1 Balloting IEEE-SA members are permitted to ballot on an unlimited number of proposed IEEE draft standards and on the withdrawal from active status of existing IEEE standards that have reached the Sponsor ballot stage (see 2015 IEEE STANDARDS ASSOCIATION OPERATIONS MANUAL 28 clause 5.4 of the IEEE-SA Standards Board Operations Manual). Individual IEEE-SA members are permitted to ballot on individual ballots. IEEE-SA entity members are permitted to ballot on entity ballots.</a:t>
            </a:r>
            <a:endParaRPr lang="en-US" dirty="0"/>
          </a:p>
        </p:txBody>
      </p:sp>
    </p:spTree>
    <p:extLst>
      <p:ext uri="{BB962C8B-B14F-4D97-AF65-F5344CB8AC3E}">
        <p14:creationId xmlns:p14="http://schemas.microsoft.com/office/powerpoint/2010/main" val="2516431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1143000"/>
          </a:xfrm>
        </p:spPr>
        <p:txBody>
          <a:bodyPr>
            <a:normAutofit fontScale="90000"/>
          </a:bodyPr>
          <a:lstStyle/>
          <a:p>
            <a:r>
              <a:rPr lang="en-US" dirty="0" smtClean="0"/>
              <a:t>Relevant IEEE SA Rules, SASB Ops Man</a:t>
            </a:r>
            <a:endParaRPr lang="en-US" dirty="0"/>
          </a:p>
        </p:txBody>
      </p:sp>
      <p:sp>
        <p:nvSpPr>
          <p:cNvPr id="3" name="Content Placeholder 2"/>
          <p:cNvSpPr>
            <a:spLocks noGrp="1"/>
          </p:cNvSpPr>
          <p:nvPr>
            <p:ph idx="1"/>
          </p:nvPr>
        </p:nvSpPr>
        <p:spPr>
          <a:xfrm>
            <a:off x="457200" y="1447800"/>
            <a:ext cx="8229600" cy="5029200"/>
          </a:xfrm>
        </p:spPr>
        <p:txBody>
          <a:bodyPr>
            <a:normAutofit fontScale="40000" lnSpcReduction="20000"/>
          </a:bodyPr>
          <a:lstStyle/>
          <a:p>
            <a:r>
              <a:rPr lang="en-US" dirty="0" smtClean="0"/>
              <a:t>1.2 </a:t>
            </a:r>
            <a:r>
              <a:rPr lang="en-US" dirty="0"/>
              <a:t>Types of IEEE </a:t>
            </a:r>
            <a:r>
              <a:rPr lang="en-US" dirty="0" smtClean="0"/>
              <a:t>standards</a:t>
            </a:r>
            <a:endParaRPr lang="en-US" dirty="0"/>
          </a:p>
          <a:p>
            <a:r>
              <a:rPr lang="en-US" dirty="0" smtClean="0"/>
              <a:t>IEEE Standards may be in one of three states of activity:</a:t>
            </a:r>
          </a:p>
          <a:p>
            <a:r>
              <a:rPr lang="en-US" dirty="0" smtClean="0"/>
              <a:t>— Developing: Standards proje</a:t>
            </a:r>
            <a:r>
              <a:rPr lang="en-US" dirty="0" smtClean="0">
                <a:effectLst/>
              </a:rPr>
              <a:t>cts that have no</a:t>
            </a:r>
            <a:r>
              <a:rPr lang="en-US" dirty="0" smtClean="0"/>
              <a:t>t yet been approved as standards.</a:t>
            </a:r>
          </a:p>
          <a:p>
            <a:r>
              <a:rPr lang="en-US" dirty="0" smtClean="0"/>
              <a:t>— Active: Approved standards that have not been transferred to inactive status.</a:t>
            </a:r>
          </a:p>
          <a:p>
            <a:r>
              <a:rPr lang="en-US" dirty="0" smtClean="0"/>
              <a:t>— Inactive: Standards that are no longer being reviewed or assessed for accuracy, relevance to current practices, or further applications; these standards are removed from active status (i.e., these standards are transferred from active to inactive status). (See 9.2).</a:t>
            </a:r>
            <a:r>
              <a:rPr lang="en-US" dirty="0"/>
              <a:t/>
            </a:r>
            <a:br>
              <a:rPr lang="en-US" dirty="0"/>
            </a:br>
            <a:endParaRPr lang="en-US" dirty="0"/>
          </a:p>
          <a:p>
            <a:r>
              <a:rPr lang="en-US" dirty="0"/>
              <a:t>6.3.3 Inactive standards</a:t>
            </a:r>
          </a:p>
          <a:p>
            <a:r>
              <a:rPr lang="en-US" dirty="0" smtClean="0"/>
              <a:t>All active IEEE standards are subject to periodic review for revision within ten years of IEEE-SA Standards Board approval or transfer to inactive status (see clauses 2.2 and 5.3 of the IEEE-SA Standards Board Bylaws and 9.2). Thus, any standard that incorporates patented technology may at some point in time be transferred to inactive status. Clause 6 of the IEEE-SA Standards Board Bylaws contains policies concerning the period of validity for any Letter of Assurance received from a party regarding an Essential Patent Claim.</a:t>
            </a:r>
          </a:p>
          <a:p>
            <a:pPr marL="0" indent="0">
              <a:buNone/>
            </a:pPr>
            <a:r>
              <a:rPr lang="en-US" dirty="0"/>
              <a:t/>
            </a:r>
            <a:br>
              <a:rPr lang="en-US" dirty="0"/>
            </a:br>
            <a:endParaRPr lang="en-US" dirty="0"/>
          </a:p>
          <a:p>
            <a:r>
              <a:rPr lang="en-US" dirty="0"/>
              <a:t>9.2 Removal from active status </a:t>
            </a:r>
            <a:endParaRPr lang="en-US" dirty="0" smtClean="0"/>
          </a:p>
          <a:p>
            <a:r>
              <a:rPr lang="en-US" dirty="0" smtClean="0"/>
              <a:t>Standards that are no longer useful or contain significant obsolete or erroneous information should be recommended for withdrawal from active status by the Sponsor. A recommendation for withdrawal from active status shall be supported by a ballot by the Sponsor (see 5.4) with a 50% return and at least a 75% approval. Every IEEE Standard shall be subject to transfer to inactive status by the IEEE-SA Standards Board at the end of the calendar year that is ten years past its approval date (i.e., the standard will be labeled Inactive and reserved for historical reference). A standard remains active until it is officially transferred to inactive status by the IEEE-SA Standards Board. When a standard is transferred to inactive status, its amendments and corrigenda are also transferred to inactive status.</a:t>
            </a:r>
          </a:p>
        </p:txBody>
      </p:sp>
    </p:spTree>
    <p:extLst>
      <p:ext uri="{BB962C8B-B14F-4D97-AF65-F5344CB8AC3E}">
        <p14:creationId xmlns:p14="http://schemas.microsoft.com/office/powerpoint/2010/main" val="12970240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Relevant IEEE SA Rules, SASB Bylaws</a:t>
            </a:r>
            <a:endParaRPr lang="en-US" dirty="0"/>
          </a:p>
        </p:txBody>
      </p:sp>
      <p:sp>
        <p:nvSpPr>
          <p:cNvPr id="3" name="Content Placeholder 2"/>
          <p:cNvSpPr>
            <a:spLocks noGrp="1"/>
          </p:cNvSpPr>
          <p:nvPr>
            <p:ph idx="1"/>
          </p:nvPr>
        </p:nvSpPr>
        <p:spPr>
          <a:xfrm>
            <a:off x="457200" y="1600200"/>
            <a:ext cx="8229600" cy="5029200"/>
          </a:xfrm>
        </p:spPr>
        <p:txBody>
          <a:bodyPr>
            <a:normAutofit fontScale="40000" lnSpcReduction="20000"/>
          </a:bodyPr>
          <a:lstStyle/>
          <a:p>
            <a:r>
              <a:rPr lang="en-US" dirty="0" smtClean="0"/>
              <a:t>2.2 </a:t>
            </a:r>
            <a:r>
              <a:rPr lang="en-US" dirty="0"/>
              <a:t>Purpose of IEEE standardization </a:t>
            </a:r>
          </a:p>
          <a:p>
            <a:r>
              <a:rPr lang="en-US" dirty="0" smtClean="0"/>
              <a:t>IEEE standards provide a common ground for communication in some specific area of </a:t>
            </a:r>
            <a:r>
              <a:rPr lang="en-US" dirty="0" err="1" smtClean="0"/>
              <a:t>electrotechnology</a:t>
            </a:r>
            <a:r>
              <a:rPr lang="en-US" dirty="0" smtClean="0"/>
              <a:t>. They also provide criteria for measuring the acceptable performance of equipment or materials pertinent to the field of </a:t>
            </a:r>
            <a:r>
              <a:rPr lang="en-US" dirty="0" err="1" smtClean="0"/>
              <a:t>electrotechnology</a:t>
            </a:r>
            <a:r>
              <a:rPr lang="en-US" dirty="0" smtClean="0"/>
              <a:t>. The purpose of the review by the IEEE-SA Standards Board is to ensure that IEEE standards represent a consensus of interests from those that are materially affected by these standards and that proper procedures have been followed during the development of these standards. An active IEEE standard gives an authoritative reference that is kept up to date through review at least every ten years by the Sponsor responsible for its preparation.</a:t>
            </a:r>
            <a:r>
              <a:rPr lang="en-US" dirty="0"/>
              <a:t/>
            </a:r>
            <a:br>
              <a:rPr lang="en-US" dirty="0"/>
            </a:br>
            <a:endParaRPr lang="en-US" dirty="0"/>
          </a:p>
          <a:p>
            <a:r>
              <a:rPr lang="en-US" dirty="0"/>
              <a:t>5.3 Review cycles </a:t>
            </a:r>
            <a:r>
              <a:rPr lang="en-US" dirty="0" smtClean="0"/>
              <a:t/>
            </a:r>
            <a:br>
              <a:rPr lang="en-US" dirty="0" smtClean="0"/>
            </a:br>
            <a:r>
              <a:rPr lang="en-US" dirty="0" smtClean="0"/>
              <a:t>All IEEE standards should be reviewed as often as new information is available. Every year, the Secretary of the IEEE-SA Standards Board shall notify the standards liaison representative of the Sponsor of all active standards assigned to the Sponsor, the dates that such standards are scheduled to expire, and a reminder to consider such standards for revision.</a:t>
            </a:r>
            <a:br>
              <a:rPr lang="en-US" dirty="0" smtClean="0"/>
            </a:br>
            <a:endParaRPr lang="en-US" dirty="0" smtClean="0"/>
          </a:p>
          <a:p>
            <a:r>
              <a:rPr lang="en-US" dirty="0"/>
              <a:t>5.2.5 Notification of action on standards </a:t>
            </a:r>
          </a:p>
          <a:p>
            <a:r>
              <a:rPr lang="en-US" dirty="0" smtClean="0"/>
              <a:t>Following each meeting of the IEEE-SA Standards Board, the IEEE Standards Department shall issue a statement, available to all interested parties, which shall detail the actions taken at the last meeting of the IEEE-SA Standards Board on approval of, or transfer to inactive status of, standards documents; and authorization of new standards projects. This may be in the form of the minutes of the IEEE-SA Standards Board meeting.</a:t>
            </a:r>
          </a:p>
          <a:p>
            <a:pPr marL="0" indent="0">
              <a:buNone/>
            </a:pPr>
            <a:endParaRPr lang="en-US" dirty="0" smtClean="0"/>
          </a:p>
          <a:p>
            <a:r>
              <a:rPr lang="en-US" dirty="0" smtClean="0"/>
              <a:t>6.2 Policy</a:t>
            </a:r>
            <a:endParaRPr lang="en-US" dirty="0"/>
          </a:p>
          <a:p>
            <a:r>
              <a:rPr lang="en-US" dirty="0" smtClean="0"/>
              <a:t>A Letter of Assurance is irrevocable once submitted and accepted and shall apply, at a minimum, from the date of the standard's approval to the date of the standard's transfer to inactive status. Copies of an Accepted Letter of Assurance may be provided to participants in a standards development meeting. Discussion of essentiality, interpretation, or validity of Patent Claims is prohibited during IEEE-SA standards-development meetings or other duly authorized IEEE-SA standards-development technical activities. IEEE-SA shall provide procedures stating when and the extent to which patent licensing terms may be discussed (see </a:t>
            </a:r>
            <a:r>
              <a:rPr lang="en-US" dirty="0" err="1" smtClean="0"/>
              <a:t>subclause</a:t>
            </a:r>
            <a:r>
              <a:rPr lang="en-US" dirty="0" smtClean="0"/>
              <a:t> 5.3.10 of the IEEE-SA Standards Board Operations Manual).</a:t>
            </a:r>
          </a:p>
          <a:p>
            <a:endParaRPr lang="en-US" dirty="0"/>
          </a:p>
        </p:txBody>
      </p:sp>
    </p:spTree>
    <p:extLst>
      <p:ext uri="{BB962C8B-B14F-4D97-AF65-F5344CB8AC3E}">
        <p14:creationId xmlns:p14="http://schemas.microsoft.com/office/powerpoint/2010/main" val="12970240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lstStyle/>
          <a:p>
            <a:r>
              <a:rPr lang="en-US" dirty="0"/>
              <a:t>To initiate a Sponsor </a:t>
            </a:r>
            <a:r>
              <a:rPr lang="en-US" dirty="0" smtClean="0"/>
              <a:t>Ballot </a:t>
            </a:r>
            <a:r>
              <a:rPr lang="en-US" dirty="0"/>
              <a:t>to request transferring all the 802.17 standards to inactive status per IEEE SA P&amp;P </a:t>
            </a:r>
            <a:r>
              <a:rPr lang="en-US" dirty="0" smtClean="0"/>
              <a:t>9.2.</a:t>
            </a:r>
          </a:p>
          <a:p>
            <a:r>
              <a:rPr lang="en-US" dirty="0" smtClean="0"/>
              <a:t>Mover</a:t>
            </a:r>
            <a:r>
              <a:rPr lang="en-US" dirty="0" smtClean="0"/>
              <a:t>: Glenn Parsons </a:t>
            </a:r>
            <a:endParaRPr lang="en-US" dirty="0" smtClean="0"/>
          </a:p>
          <a:p>
            <a:r>
              <a:rPr lang="en-US" dirty="0" smtClean="0"/>
              <a:t>Seconder</a:t>
            </a:r>
            <a:r>
              <a:rPr lang="en-US" dirty="0" smtClean="0"/>
              <a:t>: David Law </a:t>
            </a:r>
            <a:endParaRPr lang="en-US" dirty="0"/>
          </a:p>
        </p:txBody>
      </p:sp>
    </p:spTree>
    <p:extLst>
      <p:ext uri="{BB962C8B-B14F-4D97-AF65-F5344CB8AC3E}">
        <p14:creationId xmlns:p14="http://schemas.microsoft.com/office/powerpoint/2010/main" val="38775680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TotalTime>
  <Words>522</Words>
  <Application>Microsoft Office PowerPoint</Application>
  <PresentationFormat>On-screen Show (4:3)</PresentationFormat>
  <Paragraphs>48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Transfer of 802.17 Standards To Inactive Status</vt:lpstr>
      <vt:lpstr>Resilient Packet Ring</vt:lpstr>
      <vt:lpstr>Dates</vt:lpstr>
      <vt:lpstr>Market Status</vt:lpstr>
      <vt:lpstr>Expert Recommendations</vt:lpstr>
      <vt:lpstr>Relevant IEEE SA Rules, SA Ops Man</vt:lpstr>
      <vt:lpstr>Relevant IEEE SA Rules, SASB Ops Man</vt:lpstr>
      <vt:lpstr>Relevant IEEE SA Rules, SASB Bylaws</vt:lpstr>
      <vt:lpstr>Motion</vt:lpstr>
    </vt:vector>
  </TitlesOfParts>
  <Company>Broadcom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Transfer of 802.17 Standards to Inactive Status</dc:title>
  <dc:creator>John Lemon</dc:creator>
  <cp:lastModifiedBy>Glenn Parsons</cp:lastModifiedBy>
  <cp:revision>9</cp:revision>
  <dcterms:created xsi:type="dcterms:W3CDTF">2016-03-02T19:43:45Z</dcterms:created>
  <dcterms:modified xsi:type="dcterms:W3CDTF">2016-03-14T00:19:09Z</dcterms:modified>
</cp:coreProperties>
</file>