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62" r:id="rId4"/>
    <p:sldId id="284" r:id="rId5"/>
    <p:sldId id="276" r:id="rId6"/>
    <p:sldId id="283" r:id="rId7"/>
    <p:sldId id="282" r:id="rId8"/>
    <p:sldId id="290" r:id="rId9"/>
    <p:sldId id="293" r:id="rId10"/>
    <p:sldId id="277" r:id="rId11"/>
    <p:sldId id="292" r:id="rId12"/>
    <p:sldId id="264" r:id="rId13"/>
    <p:sldId id="267" r:id="rId14"/>
    <p:sldId id="266" r:id="rId15"/>
    <p:sldId id="268" r:id="rId16"/>
    <p:sldId id="269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478" autoAdjust="0"/>
  </p:normalViewPr>
  <p:slideViewPr>
    <p:cSldViewPr>
      <p:cViewPr varScale="1">
        <p:scale>
          <a:sx n="55" d="100"/>
          <a:sy n="55" d="100"/>
        </p:scale>
        <p:origin x="-902" y="-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5" y="15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00500" y="-1"/>
            <a:ext cx="22923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21-16-00xx-00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0"/>
            <a:ext cx="825500" cy="307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3312" y="620712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659313" y="9059862"/>
            <a:ext cx="1620837" cy="288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Hyeong Ho LEE (ETRI)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4773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0BC882B-4FD9-4C74-A8F0-E6931CF3CB11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pPr marL="0" marR="0" lvl="0" indent="0" algn="r" defTabSz="94773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07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802.11-16/0376r0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 (InterDigital)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20713"/>
            <a:ext cx="4624388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21-16-00xx-00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May</a:t>
            </a:r>
            <a:r>
              <a:rPr lang="en-US" dirty="0" smtClean="0"/>
              <a:t>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Hyeong Ho LEE (ETRI)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50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06F2A-89BE-46A0-865C-3C3AEB0080D5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5/21/2016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E13C3D-B22D-4F16-8BF1-CDB1E331424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pic>
        <p:nvPicPr>
          <p:cNvPr id="13" name="Picture 16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0"/>
            <a:ext cx="414337" cy="471488"/>
          </a:xfrm>
          <a:prstGeom prst="rect">
            <a:avLst/>
          </a:prstGeom>
          <a:noFill/>
        </p:spPr>
      </p:pic>
      <p:pic>
        <p:nvPicPr>
          <p:cNvPr id="14" name="Picture 17" descr="802logo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37600" y="0"/>
            <a:ext cx="414338" cy="42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43672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31F49A-DC03-4F21-9BC5-F1EBE0AFA7D8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F2359B-8286-41B8-835D-6BA893CC1710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3708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3BE5FD-5CCF-4648-A815-A11AEA997514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6EC271-49F7-4422-B52A-131A52D45A25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7778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F0B8D9-CF92-4B1A-861A-00C25166D0A3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4C7886-0CCF-46BA-A739-4A44C9436883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72422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4FF93C-D015-480E-88D2-CD96E8E23CBD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6C41D59-C2DF-48E3-A618-BA311CFF1A8F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886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006F2A-89BE-46A0-865C-3C3AEB0080D5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5/21/2016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7F4309-7FDE-454C-9F25-B01FBD8B3D67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1080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5C63AF-8F90-40EF-B972-086768B3E928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616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CE4AF7-73FF-40DC-B3EC-235D165443D6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4AFAD7-129F-465C-8C7A-85609FDB4869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539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F5BD2A-2544-486D-AE7C-6BB60F5696FF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4A1ED4-55DA-4281-8370-04D20F4DFFEF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9977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3B4734-B8C5-43F6-9748-E41244A3ED40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FF8875-0938-4292-B959-D0148DF09F56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89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 smtClean="0"/>
              <a:t>H. H LEE</a:t>
            </a:r>
            <a:endParaRPr lang="en-GB" alt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8D97F33-BAA7-4CD4-ACAE-F4DF466881B2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BFA157-9B91-4CA3-8A4C-0F2662E83ED3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426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371600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844925"/>
            <a:ext cx="4041775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B57329-0592-452A-B2F3-2519935A26A1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FE8BC2-65A6-4CFE-8796-F6F822251C0B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7509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457200" y="990601"/>
            <a:ext cx="8229600" cy="5181601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8686800" y="6569076"/>
            <a:ext cx="457200" cy="2889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081D363-0AEB-4421-98D2-AC2ED92DD724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5638800" y="6553200"/>
            <a:ext cx="3505200" cy="304800"/>
          </a:xfrm>
          <a:prstGeom prst="rect">
            <a:avLst/>
          </a:prstGeom>
        </p:spPr>
        <p:txBody>
          <a:bodyPr lIns="91433" tIns="45717" rIns="91433" bIns="45717"/>
          <a:lstStyle>
            <a:lvl1pPr algn="l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0" y="6492876"/>
            <a:ext cx="2133600" cy="365125"/>
          </a:xfrm>
          <a:prstGeom prst="rect">
            <a:avLst/>
          </a:prstGeom>
        </p:spPr>
        <p:txBody>
          <a:bodyPr vert="horz" lIns="91433" tIns="45717" rIns="91433" bIns="45717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ucida Sans Unicode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728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9788" y="1371600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9788" y="3844925"/>
            <a:ext cx="4043362" cy="2320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EEE9AFA-36F9-43BA-8A11-796215052907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B29C3B-39E8-4541-8A71-4B584DFB566E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75406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5613" y="1371600"/>
            <a:ext cx="4041775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371600"/>
            <a:ext cx="4043362" cy="47942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E16034-5E9B-48B1-9B3C-6FF7183DFE6A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40F76-5626-43DB-9172-8FAC1D652BBF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5108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37537" cy="88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371600"/>
            <a:ext cx="8237537" cy="4794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53200"/>
            <a:ext cx="7524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03EE1B5-4779-451A-8D4D-40E931A27C9C}" type="datetime1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0375" y="6378575"/>
            <a:ext cx="388937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2913" y="6553200"/>
            <a:ext cx="415925" cy="3048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F20A95F-A8BF-4445-8021-3800728AE1E8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84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</a:p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H. H LEE and S. Das 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19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H. H LEE and S. Das 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93738" y="647065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8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CDDE6C-AD40-4E1C-B39A-FE1C31DCA3BB}" type="datetime1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2016-05-21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6401C9-9F39-4D2D-A9A3-72FB6EBB394A}" type="slidenum">
              <a:rPr kumimoji="0" lang="ko-KR" alt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11" name="Picture 24" descr="smllieee"/>
          <p:cNvPicPr>
            <a:picLocks noChangeAspect="1" noChangeArrowheads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938" y="0"/>
            <a:ext cx="414337" cy="471488"/>
          </a:xfrm>
          <a:prstGeom prst="rect">
            <a:avLst/>
          </a:prstGeom>
          <a:noFill/>
        </p:spPr>
      </p:pic>
      <p:pic>
        <p:nvPicPr>
          <p:cNvPr id="16" name="Picture 25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737600" y="0"/>
            <a:ext cx="414338" cy="427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50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85800" y="228601"/>
            <a:ext cx="7848600" cy="377824"/>
          </a:xfrm>
        </p:spPr>
        <p:txBody>
          <a:bodyPr/>
          <a:lstStyle/>
          <a:p>
            <a:r>
              <a:rPr lang="en-US" dirty="0" smtClean="0"/>
              <a:t>May </a:t>
            </a:r>
            <a:r>
              <a:rPr lang="en-US" dirty="0" smtClean="0"/>
              <a:t>2016                                                                         </a:t>
            </a:r>
            <a:r>
              <a:rPr lang="en-US" altLang="ko-KR" dirty="0" smtClean="0"/>
              <a:t>DCN: ec-16-0079-00-5GSG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smtClean="0"/>
              <a:t>H. H. LEE</a:t>
            </a:r>
            <a:endParaRPr lang="en-GB" altLang="ko-KR" dirty="0"/>
          </a:p>
          <a:p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IEEE 802.21 Framework and Its Applicability to IMT-2020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05-20-2016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0804604"/>
              </p:ext>
            </p:extLst>
          </p:nvPr>
        </p:nvGraphicFramePr>
        <p:xfrm>
          <a:off x="420688" y="2435225"/>
          <a:ext cx="7986712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4" name="Document" r:id="rId4" imgW="8245941" imgH="2597519" progId="Word.Document.8">
                  <p:embed/>
                </p:oleObj>
              </mc:Choice>
              <mc:Fallback>
                <p:oleObj name="Document" r:id="rId4" imgW="8245941" imgH="259751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688" y="2435225"/>
                        <a:ext cx="7986712" cy="250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736747"/>
              </p:ext>
            </p:extLst>
          </p:nvPr>
        </p:nvGraphicFramePr>
        <p:xfrm>
          <a:off x="646906" y="1775211"/>
          <a:ext cx="8268494" cy="4365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29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Technology trend</a:t>
                      </a:r>
                      <a:endParaRPr lang="pl-P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IEEE 802.21</a:t>
                      </a:r>
                      <a:r>
                        <a:rPr lang="en-US" sz="1800" baseline="0" dirty="0" smtClean="0"/>
                        <a:t> Relevance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Physical layer enhancements and interference handling for small cell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Facilitating fast service discovery and the handoff to small cells</a:t>
                      </a:r>
                      <a:endParaRPr lang="pl-PL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8322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Flexible spectrum usage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Support of  D2D use case allows better integration of different technologies to provide h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eterogeneous carrier aggregation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33749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Dual Connectivity and Multi-Stream Aggregation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Provides mobility robustness – vital control-plane information such as handover commands can be transmitted from an overlay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macro node even if the user data is provided by a low-power node.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be extended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provide cross-technology downlink-uplink separation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Technologies to support M2M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D2D use case enables direct M2M communication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18322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RLAN Interworking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IEEE 802.21 facilitates traffic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offloading to other non-802 networks (e.g., Cellular) embracing capacity expansion into licensed spectrum bands</a:t>
                      </a:r>
                      <a:endParaRPr lang="pl-P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Relevance of 802.21 to selected </a:t>
            </a:r>
            <a:r>
              <a:rPr lang="en-GB" dirty="0" smtClean="0"/>
              <a:t>Technology Trends and Enablers (ITU-R  M.2320)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16"/>
            <a:ext cx="7772400" cy="381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04900"/>
            <a:ext cx="8534400" cy="5219700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ko-KR" sz="2000" b="0" dirty="0"/>
              <a:t>Recommendation ITU-R M.2083-0 (2015), </a:t>
            </a:r>
            <a:r>
              <a:rPr lang="en-US" altLang="ko-KR" sz="2000" b="0" dirty="0" smtClean="0"/>
              <a:t>“IMT </a:t>
            </a:r>
            <a:r>
              <a:rPr lang="en-US" altLang="ko-KR" sz="2000" b="0" dirty="0"/>
              <a:t>Vision – Framework and overall objectives of the future development of </a:t>
            </a:r>
            <a:r>
              <a:rPr lang="en-US" altLang="ko-KR" sz="2000" b="0" dirty="0" smtClean="0"/>
              <a:t>IMT </a:t>
            </a:r>
            <a:r>
              <a:rPr lang="en-US" altLang="ko-KR" sz="2000" b="0" dirty="0"/>
              <a:t>for 2020 and </a:t>
            </a:r>
            <a:r>
              <a:rPr lang="en-US" altLang="ko-KR" sz="2000" b="0" dirty="0" smtClean="0"/>
              <a:t>beyond”</a:t>
            </a:r>
            <a:endParaRPr lang="en-US" altLang="ko-KR" sz="2000" b="0" dirty="0"/>
          </a:p>
          <a:p>
            <a:pPr marL="457200" indent="-457200">
              <a:buFont typeface="+mj-lt"/>
              <a:buAutoNum type="arabicPeriod"/>
            </a:pPr>
            <a:r>
              <a:rPr lang="en-GB" altLang="ko-KR" sz="2000" b="0" dirty="0"/>
              <a:t>Report  ITU-R  </a:t>
            </a:r>
            <a:r>
              <a:rPr lang="en-GB" altLang="ko-KR" sz="2000" b="0" dirty="0" smtClean="0"/>
              <a:t>M.2320-0 (2014), “Future </a:t>
            </a:r>
            <a:r>
              <a:rPr lang="en-GB" altLang="ko-KR" sz="2000" b="0" dirty="0"/>
              <a:t>technology trends </a:t>
            </a:r>
            <a:r>
              <a:rPr lang="en-GB" altLang="ko-KR" sz="2000" b="0" dirty="0" smtClean="0"/>
              <a:t>of terrestrial </a:t>
            </a:r>
            <a:r>
              <a:rPr lang="en-GB" altLang="ko-KR" sz="2000" b="0" dirty="0"/>
              <a:t>IMT </a:t>
            </a:r>
            <a:r>
              <a:rPr lang="en-GB" altLang="ko-KR" sz="2000" b="0" dirty="0" smtClean="0"/>
              <a:t>systems”</a:t>
            </a:r>
            <a:endParaRPr lang="ko-KR" altLang="ko-KR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sz="2000" b="0" dirty="0" smtClean="0"/>
              <a:t>IEEE P802.21/D02 (2016), “</a:t>
            </a:r>
            <a:r>
              <a:rPr lang="en-US" altLang="ko-KR" sz="2000" b="0" dirty="0"/>
              <a:t>Draft Standard for Local and metropolitan area networks </a:t>
            </a:r>
            <a:r>
              <a:rPr lang="en-US" altLang="ko-KR" sz="2000" b="0" dirty="0" smtClean="0"/>
              <a:t>- </a:t>
            </a:r>
            <a:r>
              <a:rPr lang="en-US" altLang="ko-KR" sz="2000" b="0" dirty="0"/>
              <a:t>Part 21: Media Independent Services </a:t>
            </a:r>
            <a:r>
              <a:rPr lang="en-US" altLang="ko-KR" sz="2000" b="0" dirty="0" smtClean="0"/>
              <a:t>Framework” 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sz="2000" b="0" dirty="0" smtClean="0"/>
              <a:t>IEEE P802.21.1/D02 (2016),  “</a:t>
            </a:r>
            <a:r>
              <a:rPr lang="en-US" altLang="ko-KR" sz="2000" b="0" dirty="0"/>
              <a:t>Draft Standard for Local and metropolitan area </a:t>
            </a:r>
            <a:r>
              <a:rPr lang="en-US" altLang="ko-KR" sz="2000" b="0" dirty="0" smtClean="0"/>
              <a:t>networks - Part </a:t>
            </a:r>
            <a:r>
              <a:rPr lang="en-US" altLang="ko-KR" sz="2000" b="0" dirty="0"/>
              <a:t>21.1: Media Independent </a:t>
            </a:r>
            <a:r>
              <a:rPr lang="en-US" altLang="ko-KR" sz="2000" b="0" dirty="0" smtClean="0"/>
              <a:t>Services”</a:t>
            </a:r>
            <a:endParaRPr lang="en-US" sz="2000" b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 (additional material)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6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US" altLang="ko-KR" dirty="0"/>
              <a:t>Usage Scenarios </a:t>
            </a:r>
            <a:r>
              <a:rPr lang="en-US" dirty="0" smtClean="0"/>
              <a:t>Triangle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822698"/>
              </p:ext>
            </p:extLst>
          </p:nvPr>
        </p:nvGraphicFramePr>
        <p:xfrm>
          <a:off x="957268" y="1524000"/>
          <a:ext cx="7272332" cy="4824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r:id="rId3" imgW="5353200" imgH="3575160" progId="CorelDRAW.Graphic.14">
                  <p:embed/>
                </p:oleObj>
              </mc:Choice>
              <mc:Fallback>
                <p:oleObj r:id="rId3" imgW="5353200" imgH="357516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8" y="1524000"/>
                        <a:ext cx="7272332" cy="48240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964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GB" dirty="0"/>
              <a:t>Enhancement of key capabilities from IMT-Advanced to </a:t>
            </a:r>
            <a:r>
              <a:rPr lang="en-GB" dirty="0" smtClean="0"/>
              <a:t>IMT-2020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981199" y="1600200"/>
            <a:ext cx="10909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685260"/>
              </p:ext>
            </p:extLst>
          </p:nvPr>
        </p:nvGraphicFramePr>
        <p:xfrm>
          <a:off x="1981200" y="1726969"/>
          <a:ext cx="5170488" cy="47500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4" r:id="rId3" imgW="4405320" imgH="4042440" progId="CorelDRAW.Graphic.14">
                  <p:embed/>
                </p:oleObj>
              </mc:Choice>
              <mc:Fallback>
                <p:oleObj r:id="rId3" imgW="4405320" imgH="404244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726969"/>
                        <a:ext cx="5170488" cy="47500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917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IMT-2020 </a:t>
            </a:r>
            <a:r>
              <a:rPr lang="en-GB" dirty="0" smtClean="0"/>
              <a:t>importance </a:t>
            </a:r>
            <a:r>
              <a:rPr lang="en-GB" dirty="0"/>
              <a:t>of key capabilities in different usage scenarios </a:t>
            </a:r>
            <a:r>
              <a:rPr lang="en-US" dirty="0" smtClean="0"/>
              <a:t>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3400" y="173848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1017549"/>
              </p:ext>
            </p:extLst>
          </p:nvPr>
        </p:nvGraphicFramePr>
        <p:xfrm>
          <a:off x="533399" y="1644711"/>
          <a:ext cx="7923213" cy="4832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r:id="rId4" imgW="5216760" imgH="3184200" progId="CorelDRAW.Graphic.14">
                  <p:embed/>
                </p:oleObj>
              </mc:Choice>
              <mc:Fallback>
                <p:oleObj r:id="rId4" imgW="5216760" imgH="3184200" progId="CorelDRAW.Graphic.1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399" y="1644711"/>
                        <a:ext cx="7923213" cy="4832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51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pPr algn="l"/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Outline 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86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Applicable IMT-2020 Usage Scenarios and Requirements 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ko-KR" dirty="0" smtClean="0"/>
              <a:t>IEEE 802.21 Technologies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IEEE 802.21 key services and capabilities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ko-KR" dirty="0" smtClean="0"/>
              <a:t>IEEE 802.21.1  use cases 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IEEE 802.21 relevance </a:t>
            </a:r>
            <a:r>
              <a:rPr lang="en-US" dirty="0"/>
              <a:t>to IMT-2020 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References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664423"/>
            <a:ext cx="8382000" cy="609599"/>
          </a:xfrm>
        </p:spPr>
        <p:txBody>
          <a:bodyPr/>
          <a:lstStyle/>
          <a:p>
            <a:r>
              <a:rPr lang="en-US" altLang="ko-KR" dirty="0" smtClean="0"/>
              <a:t>IMT-2020 </a:t>
            </a:r>
            <a:r>
              <a:rPr lang="en-US" altLang="ko-KR" dirty="0"/>
              <a:t>Usage </a:t>
            </a:r>
            <a:r>
              <a:rPr lang="en-US" altLang="ko-KR" dirty="0" smtClean="0"/>
              <a:t>Scenarios and Requirements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414103"/>
            <a:ext cx="8686799" cy="5105400"/>
          </a:xfrm>
        </p:spPr>
        <p:txBody>
          <a:bodyPr/>
          <a:lstStyle/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Enhanced Mobile Broadband: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US" altLang="ko-KR" dirty="0" smtClean="0"/>
              <a:t>New </a:t>
            </a:r>
            <a:r>
              <a:rPr lang="en-US" altLang="ko-KR" dirty="0"/>
              <a:t>application areas and requirements </a:t>
            </a:r>
            <a:r>
              <a:rPr lang="en-US" altLang="ko-KR" b="1" dirty="0">
                <a:solidFill>
                  <a:srgbClr val="0033CC"/>
                </a:solidFill>
              </a:rPr>
              <a:t>for improved performance and an increasingly seamless user experience.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/>
              <a:t>Wide-area coverage: </a:t>
            </a:r>
            <a:r>
              <a:rPr lang="en-GB" altLang="ko-KR" b="1" dirty="0" smtClean="0">
                <a:solidFill>
                  <a:srgbClr val="0033CC"/>
                </a:solidFill>
              </a:rPr>
              <a:t>seamless coverage/connectivity</a:t>
            </a:r>
            <a:r>
              <a:rPr lang="en-GB" altLang="ko-KR" dirty="0" smtClean="0"/>
              <a:t>, </a:t>
            </a:r>
            <a:r>
              <a:rPr lang="en-GB" altLang="ko-KR" dirty="0"/>
              <a:t>medium to high mobility, improved data rate (lower than Hotspot) </a:t>
            </a: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Ultra-reliable </a:t>
            </a:r>
            <a:r>
              <a:rPr lang="en-GB" altLang="ko-KR" dirty="0"/>
              <a:t>and low latency communications: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/>
              <a:t>Stringent requirements for throughput, latency and </a:t>
            </a:r>
            <a:r>
              <a:rPr lang="en-GB" altLang="ko-KR" dirty="0" smtClean="0"/>
              <a:t>availability</a:t>
            </a:r>
          </a:p>
          <a:p>
            <a:pPr lvl="2" hangingPunct="0">
              <a:buFont typeface="Arial" panose="020B0604020202020204" pitchFamily="34" charset="0"/>
              <a:buChar char="•"/>
            </a:pPr>
            <a:r>
              <a:rPr lang="en-GB" altLang="ko-KR" b="1" dirty="0" smtClean="0">
                <a:solidFill>
                  <a:srgbClr val="0033CC"/>
                </a:solidFill>
              </a:rPr>
              <a:t>Seamless user experience and connectivity for example, in mission critical application and self driving car in heterogeneous environment 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Massive machine type communications:</a:t>
            </a:r>
          </a:p>
          <a:p>
            <a:pPr lvl="1" hangingPunct="0">
              <a:buFont typeface="Arial" panose="020B0604020202020204" pitchFamily="34" charset="0"/>
              <a:buChar char="•"/>
            </a:pPr>
            <a:r>
              <a:rPr lang="en-GB" altLang="ko-KR" dirty="0" smtClean="0"/>
              <a:t>Very </a:t>
            </a:r>
            <a:r>
              <a:rPr lang="en-GB" altLang="ko-KR" dirty="0"/>
              <a:t>large number of devices, low volume of non-delay-sensitive data, low cost devices with a very long battery </a:t>
            </a:r>
            <a:r>
              <a:rPr lang="en-GB" altLang="ko-KR" dirty="0" smtClean="0"/>
              <a:t>life</a:t>
            </a:r>
          </a:p>
          <a:p>
            <a:pPr lvl="2" hangingPunct="0">
              <a:buFont typeface="Arial" panose="020B0604020202020204" pitchFamily="34" charset="0"/>
              <a:buChar char="•"/>
            </a:pPr>
            <a:r>
              <a:rPr lang="en-US" altLang="ko-KR" b="1" dirty="0">
                <a:solidFill>
                  <a:srgbClr val="0033CC"/>
                </a:solidFill>
              </a:rPr>
              <a:t>Seamless user experience and </a:t>
            </a:r>
            <a:r>
              <a:rPr lang="en-US" altLang="ko-KR" b="1" dirty="0" smtClean="0">
                <a:solidFill>
                  <a:srgbClr val="0033CC"/>
                </a:solidFill>
              </a:rPr>
              <a:t>connectivity between home, office, and vehicle  </a:t>
            </a:r>
            <a:endParaRPr lang="en-GB" altLang="ko-KR" b="1" dirty="0">
              <a:solidFill>
                <a:srgbClr val="0033CC"/>
              </a:solidFill>
            </a:endParaRPr>
          </a:p>
          <a:p>
            <a:pPr lvl="2" hangingPunct="0">
              <a:buFont typeface="Arial" panose="020B0604020202020204" pitchFamily="34" charset="0"/>
              <a:buChar char="•"/>
            </a:pPr>
            <a:endParaRPr lang="en-US" altLang="ko-KR" b="1" dirty="0"/>
          </a:p>
          <a:p>
            <a:pPr lvl="2" hangingPunct="0">
              <a:buFont typeface="Arial" panose="020B0604020202020204" pitchFamily="34" charset="0"/>
              <a:buChar char="•"/>
            </a:pPr>
            <a:endParaRPr lang="en-GB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83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GB" altLang="ko-KR" dirty="0" smtClean="0"/>
              <a:t>Key Capabilities </a:t>
            </a:r>
            <a:r>
              <a:rPr lang="en-GB" altLang="ko-KR" dirty="0"/>
              <a:t>of </a:t>
            </a:r>
            <a:r>
              <a:rPr lang="en-GB" altLang="ko-KR" dirty="0" smtClean="0"/>
              <a:t>IMT-2020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Peak data rate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User experienced data rate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Low Latency</a:t>
            </a:r>
            <a:endParaRPr lang="ko-KR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Mobility: </a:t>
            </a:r>
            <a:r>
              <a:rPr lang="en-GB" altLang="ko-KR" dirty="0" smtClean="0">
                <a:solidFill>
                  <a:schemeClr val="tx1"/>
                </a:solidFill>
              </a:rPr>
              <a:t>Maximum </a:t>
            </a:r>
            <a:r>
              <a:rPr lang="en-GB" altLang="ko-KR" dirty="0">
                <a:solidFill>
                  <a:schemeClr val="tx1"/>
                </a:solidFill>
              </a:rPr>
              <a:t>speed at which </a:t>
            </a:r>
            <a:r>
              <a:rPr lang="en-GB" altLang="ko-KR" dirty="0">
                <a:solidFill>
                  <a:srgbClr val="0033CC"/>
                </a:solidFill>
              </a:rPr>
              <a:t>a defined QoS and seamless transfer between radio nodes which may belong to different layers and/or radio access technologies (</a:t>
            </a:r>
            <a:r>
              <a:rPr lang="en-GB" altLang="ko-KR" dirty="0" smtClean="0">
                <a:solidFill>
                  <a:srgbClr val="0033CC"/>
                </a:solidFill>
              </a:rPr>
              <a:t>multi-layer/multi-RAT) </a:t>
            </a:r>
            <a:r>
              <a:rPr lang="en-GB" altLang="ko-KR" dirty="0" smtClean="0">
                <a:solidFill>
                  <a:schemeClr val="tx1"/>
                </a:solidFill>
              </a:rPr>
              <a:t>can </a:t>
            </a:r>
            <a:r>
              <a:rPr lang="en-GB" altLang="ko-KR" dirty="0">
                <a:solidFill>
                  <a:schemeClr val="tx1"/>
                </a:solidFill>
              </a:rPr>
              <a:t>be achieved (in km/h).</a:t>
            </a:r>
            <a:endParaRPr lang="ko-KR" altLang="ko-K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Connection density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Energy </a:t>
            </a:r>
            <a:r>
              <a:rPr lang="en-GB" altLang="ko-KR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Spectrum </a:t>
            </a:r>
            <a:r>
              <a:rPr lang="en-GB" altLang="ko-KR" dirty="0" smtClean="0"/>
              <a:t>efficiency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/>
              <a:t>Area traffic </a:t>
            </a:r>
            <a:r>
              <a:rPr lang="en-GB" altLang="ko-KR" dirty="0" smtClean="0"/>
              <a:t>capacity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H. </a:t>
            </a:r>
            <a:r>
              <a:rPr lang="en-GB" altLang="ko-KR" dirty="0" smtClean="0"/>
              <a:t>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88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153400" cy="1065213"/>
          </a:xfrm>
        </p:spPr>
        <p:txBody>
          <a:bodyPr/>
          <a:lstStyle/>
          <a:p>
            <a:r>
              <a:rPr lang="en-US" altLang="ko-KR" dirty="0" smtClean="0"/>
              <a:t>Future Network Technologies: Multi-RAT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The </a:t>
            </a:r>
            <a:r>
              <a:rPr lang="en-GB" altLang="ko-KR" dirty="0"/>
              <a:t>trend to integrate multiple radio access technologies seamlessly will </a:t>
            </a:r>
            <a:r>
              <a:rPr lang="en-GB" altLang="ko-KR" dirty="0" smtClean="0"/>
              <a:t>accelerate. </a:t>
            </a:r>
            <a:endParaRPr lang="en-GB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it </a:t>
            </a:r>
            <a:r>
              <a:rPr lang="en-GB" altLang="ko-KR" dirty="0"/>
              <a:t>is beneficial to consider </a:t>
            </a:r>
            <a:r>
              <a:rPr lang="en-GB" altLang="ko-KR" dirty="0">
                <a:solidFill>
                  <a:srgbClr val="0033CC"/>
                </a:solidFill>
              </a:rPr>
              <a:t>a general access system with new architecture and solution to optimize the multi-RAT coordination and interworking </a:t>
            </a:r>
            <a:r>
              <a:rPr lang="en-GB" altLang="ko-KR" dirty="0"/>
              <a:t>from RAN perspective to meet the following requirements:</a:t>
            </a:r>
            <a:endParaRPr lang="ko-KR" altLang="ko-KR" dirty="0"/>
          </a:p>
          <a:p>
            <a:pPr marL="542925" indent="-180975" hangingPunct="0"/>
            <a:r>
              <a:rPr lang="en-GB" altLang="ko-KR" sz="1600" dirty="0" smtClean="0"/>
              <a:t>– flexible </a:t>
            </a:r>
            <a:r>
              <a:rPr lang="en-GB" altLang="ko-KR" sz="1600" dirty="0"/>
              <a:t>RRM of multi-RAT </a:t>
            </a:r>
            <a:r>
              <a:rPr lang="en-GB" altLang="ko-KR" sz="1600" dirty="0">
                <a:solidFill>
                  <a:srgbClr val="0033CC"/>
                </a:solidFill>
              </a:rPr>
              <a:t>for the improvement of resource utilization, load balancing and seamless mobility </a:t>
            </a:r>
            <a:r>
              <a:rPr lang="en-GB" altLang="ko-KR" sz="1600" dirty="0" smtClean="0">
                <a:solidFill>
                  <a:srgbClr val="0033CC"/>
                </a:solidFill>
              </a:rPr>
              <a:t>management.</a:t>
            </a:r>
            <a:endParaRPr lang="ko-KR" altLang="ko-KR" sz="1600" dirty="0">
              <a:solidFill>
                <a:srgbClr val="0033CC"/>
              </a:solidFill>
            </a:endParaRPr>
          </a:p>
          <a:p>
            <a:pPr marL="542925" indent="-180975" hangingPunct="0"/>
            <a:r>
              <a:rPr lang="en-GB" altLang="ko-KR" sz="1600" dirty="0"/>
              <a:t>–	service aware traffic steering to different RATs for consistent user experience and user satisfactory, e.g. by simultaneously connecting to </a:t>
            </a:r>
            <a:r>
              <a:rPr lang="en-GB" altLang="ko-KR" sz="1600" dirty="0" smtClean="0"/>
              <a:t>multi-RAT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improve signalling robustness and efficiency with sending the signalling via the most appropriate </a:t>
            </a:r>
            <a:r>
              <a:rPr lang="en-GB" altLang="ko-KR" sz="1600" dirty="0" smtClean="0"/>
              <a:t>way.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scalability of adding new RAT from core network perspective</a:t>
            </a:r>
            <a:endParaRPr lang="ko-KR" altLang="ko-KR" sz="1600" dirty="0"/>
          </a:p>
          <a:p>
            <a:pPr marL="542925" indent="-180975" hangingPunct="0"/>
            <a:r>
              <a:rPr lang="en-GB" altLang="ko-KR" sz="1600" dirty="0"/>
              <a:t>–	reduce the maintenance and optimization complexity</a:t>
            </a:r>
            <a:endParaRPr lang="ko-KR" altLang="ko-KR" sz="1600" dirty="0"/>
          </a:p>
          <a:p>
            <a:pPr marL="447675" indent="-180975" hangingPunct="0"/>
            <a:r>
              <a:rPr lang="en-GB" altLang="ko-KR" sz="2000" dirty="0" smtClean="0"/>
              <a:t> </a:t>
            </a:r>
            <a:endParaRPr lang="ko-KR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0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9787"/>
          </a:xfrm>
        </p:spPr>
        <p:txBody>
          <a:bodyPr/>
          <a:lstStyle/>
          <a:p>
            <a:pPr algn="l"/>
            <a:r>
              <a:rPr lang="en-US" altLang="ko-KR" dirty="0" smtClean="0"/>
              <a:t>Future Terminal</a:t>
            </a:r>
            <a:r>
              <a:rPr lang="en-GB" altLang="ko-KR" dirty="0" smtClean="0"/>
              <a:t> </a:t>
            </a:r>
            <a:r>
              <a:rPr lang="en-GB" altLang="ko-KR" dirty="0"/>
              <a:t>T</a:t>
            </a:r>
            <a:r>
              <a:rPr lang="en-GB" altLang="ko-KR" dirty="0" smtClean="0"/>
              <a:t>echnologies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1534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ko-KR" dirty="0" smtClean="0"/>
              <a:t>Future </a:t>
            </a:r>
            <a:r>
              <a:rPr lang="en-GB" altLang="ko-KR" dirty="0"/>
              <a:t>mobile terminals will be equipped with multiple network interfaces, each for different RAT. </a:t>
            </a:r>
          </a:p>
          <a:p>
            <a:pPr marL="447675" indent="-180975" hangingPunct="0"/>
            <a:r>
              <a:rPr lang="en-GB" altLang="ko-KR" sz="2000" dirty="0" smtClean="0"/>
              <a:t>– deliver </a:t>
            </a:r>
            <a:r>
              <a:rPr lang="en-GB" altLang="ko-KR" sz="2000" dirty="0"/>
              <a:t>different multimedia traffic over the different RAT at the same time, after </a:t>
            </a:r>
            <a:r>
              <a:rPr lang="en-GB" altLang="ko-KR" sz="2000" dirty="0">
                <a:solidFill>
                  <a:srgbClr val="0033CC"/>
                </a:solidFill>
              </a:rPr>
              <a:t>selecting the best </a:t>
            </a:r>
            <a:r>
              <a:rPr lang="en-GB" altLang="ko-KR" sz="2000" dirty="0" smtClean="0">
                <a:solidFill>
                  <a:srgbClr val="0033CC"/>
                </a:solidFill>
              </a:rPr>
              <a:t>RAT</a:t>
            </a:r>
            <a:r>
              <a:rPr lang="en-GB" altLang="ko-KR" sz="2000" dirty="0">
                <a:solidFill>
                  <a:srgbClr val="0033CC"/>
                </a:solidFill>
              </a:rPr>
              <a:t> that is optimized to network conditions and accessibility, QoS/QoE requirements, mobile terminal conditions such as battery life-time, user preferences, and service cost over the RAT</a:t>
            </a:r>
            <a:r>
              <a:rPr lang="en-GB" altLang="ko-KR" sz="2000" dirty="0" smtClean="0">
                <a:solidFill>
                  <a:srgbClr val="0033CC"/>
                </a:solidFill>
              </a:rPr>
              <a:t>.</a:t>
            </a:r>
          </a:p>
          <a:p>
            <a:pPr marL="447675" indent="-180975" hangingPunct="0">
              <a:tabLst>
                <a:tab pos="361950" algn="l"/>
              </a:tabLst>
            </a:pPr>
            <a:r>
              <a:rPr lang="en-GB" altLang="ko-KR" sz="2000" dirty="0" smtClean="0"/>
              <a:t>– combine </a:t>
            </a:r>
            <a:r>
              <a:rPr lang="en-GB" altLang="ko-KR" sz="2000" dirty="0"/>
              <a:t>simultaneously several different traffic flows transmitted over channels of the same or different RAT, achieving higher throughput and </a:t>
            </a:r>
            <a:r>
              <a:rPr lang="en-GB" altLang="ko-KR" sz="2000" dirty="0">
                <a:solidFill>
                  <a:srgbClr val="0033CC"/>
                </a:solidFill>
              </a:rPr>
              <a:t>optimally using the heterogeneous radio </a:t>
            </a:r>
            <a:r>
              <a:rPr lang="en-GB" altLang="ko-KR" sz="2000" dirty="0" smtClean="0">
                <a:solidFill>
                  <a:srgbClr val="0033CC"/>
                </a:solidFill>
              </a:rPr>
              <a:t>resource.</a:t>
            </a:r>
          </a:p>
          <a:p>
            <a:pPr marL="447675" indent="-180975" hangingPunct="0"/>
            <a:r>
              <a:rPr lang="en-GB" altLang="ko-KR" sz="2000" dirty="0"/>
              <a:t>– have key functional modules such as RAT connection control, quality policy-based routing, security and policy management, </a:t>
            </a:r>
            <a:r>
              <a:rPr lang="en-GB" altLang="ko-KR" sz="2000" dirty="0">
                <a:solidFill>
                  <a:srgbClr val="0033CC"/>
                </a:solidFill>
              </a:rPr>
              <a:t>intra/inter-RAT handover control for seamless service continuity,</a:t>
            </a:r>
            <a:r>
              <a:rPr lang="en-GB" altLang="ko-KR" sz="2000" dirty="0">
                <a:solidFill>
                  <a:srgbClr val="00B0F0"/>
                </a:solidFill>
              </a:rPr>
              <a:t> </a:t>
            </a:r>
            <a:r>
              <a:rPr lang="en-GB" altLang="ko-KR" sz="2000" dirty="0"/>
              <a:t>and QoS/QoE control management. </a:t>
            </a:r>
            <a:endParaRPr lang="ko-KR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H. </a:t>
            </a:r>
            <a:r>
              <a:rPr lang="en-GB" altLang="ko-KR" dirty="0" smtClean="0"/>
              <a:t>H. LEE</a:t>
            </a:r>
            <a:endParaRPr lang="en-GB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36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825ED74-F925-402A-85E8-00C8547534D0}" type="slidenum">
              <a:rPr kumimoji="0" lang="ko-KR" alt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332805" name="Rectangle 5"/>
          <p:cNvSpPr>
            <a:spLocks noChangeArrowheads="1"/>
          </p:cNvSpPr>
          <p:nvPr/>
        </p:nvSpPr>
        <p:spPr bwMode="auto">
          <a:xfrm>
            <a:off x="0" y="219075"/>
            <a:ext cx="901303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3" tIns="46032" rIns="92063" bIns="46032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IEEE 802.21</a:t>
            </a:r>
            <a:r>
              <a:rPr kumimoji="0" lang="en-US" altLang="ko-K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: Key </a:t>
            </a:r>
            <a:r>
              <a:rPr lang="en-US" altLang="ko-KR" sz="3200" b="1" dirty="0" smtClean="0">
                <a:solidFill>
                  <a:srgbClr val="000000"/>
                </a:solidFill>
                <a:latin typeface="Tahoma" pitchFamily="34" charset="0"/>
                <a:ea typeface="굴림" pitchFamily="50" charset="-127"/>
              </a:rPr>
              <a:t>Services and </a:t>
            </a:r>
            <a:r>
              <a:rPr kumimoji="0" lang="en-US" altLang="ko-KR" sz="32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굴림" pitchFamily="50" charset="-127"/>
                <a:cs typeface="+mn-cs"/>
              </a:rPr>
              <a:t>Capabilities </a:t>
            </a:r>
            <a:endParaRPr kumimoji="0" lang="en-US" altLang="ko-KR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3" name="AutoShape 33"/>
          <p:cNvSpPr>
            <a:spLocks noChangeArrowheads="1"/>
          </p:cNvSpPr>
          <p:nvPr/>
        </p:nvSpPr>
        <p:spPr bwMode="auto">
          <a:xfrm>
            <a:off x="3284537" y="1194197"/>
            <a:ext cx="3303588" cy="2090738"/>
          </a:xfrm>
          <a:prstGeom prst="hexagon">
            <a:avLst>
              <a:gd name="adj" fmla="val 39503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Link Layer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Triggers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State Change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Predictive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4" name="AutoShape 34"/>
          <p:cNvSpPr>
            <a:spLocks noChangeArrowheads="1"/>
          </p:cNvSpPr>
          <p:nvPr/>
        </p:nvSpPr>
        <p:spPr bwMode="auto">
          <a:xfrm>
            <a:off x="5799137" y="2345135"/>
            <a:ext cx="3344863" cy="2130425"/>
          </a:xfrm>
          <a:prstGeom prst="hexagon">
            <a:avLst>
              <a:gd name="adj" fmla="val 39251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</a:t>
            </a:r>
            <a:endParaRPr kumimoji="0" lang="en-US" altLang="ko-KR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Information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Available Networks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Neighbor Maps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Services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5" name="AutoShape 35"/>
          <p:cNvSpPr>
            <a:spLocks noChangeArrowheads="1"/>
          </p:cNvSpPr>
          <p:nvPr/>
        </p:nvSpPr>
        <p:spPr bwMode="auto">
          <a:xfrm>
            <a:off x="3124199" y="3423047"/>
            <a:ext cx="3408363" cy="2047875"/>
          </a:xfrm>
          <a:prstGeom prst="hexagon">
            <a:avLst>
              <a:gd name="adj" fmla="val 41822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Service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specific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Commands</a:t>
            </a:r>
            <a:endParaRPr kumimoji="0" lang="en-US" altLang="ko-KR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Client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itchFamily="34" charset="0"/>
                <a:ea typeface="굴림" pitchFamily="50" charset="-127"/>
                <a:cs typeface="+mn-cs"/>
              </a:rPr>
              <a:t>Network Initiated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  <a:cs typeface="+mn-cs"/>
            </a:endParaRPr>
          </a:p>
        </p:txBody>
      </p:sp>
      <p:sp>
        <p:nvSpPr>
          <p:cNvPr id="332836" name="AutoShape 36"/>
          <p:cNvSpPr>
            <a:spLocks noChangeArrowheads="1"/>
          </p:cNvSpPr>
          <p:nvPr/>
        </p:nvSpPr>
        <p:spPr bwMode="auto">
          <a:xfrm>
            <a:off x="457200" y="5783263"/>
            <a:ext cx="8534400" cy="849312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2700">
            <a:noFill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IEEE 802.21 uses</a:t>
            </a:r>
            <a:r>
              <a:rPr kumimoji="0" lang="en-US" altLang="ko-KR" sz="24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these</a:t>
            </a:r>
            <a:r>
              <a:rPr kumimoji="0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 </a:t>
            </a:r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굴림" pitchFamily="50" charset="-127"/>
                <a:cs typeface="+mn-cs"/>
              </a:rPr>
              <a:t>services to </a:t>
            </a:r>
            <a:r>
              <a:rPr lang="en-US" altLang="ko-KR" b="1" dirty="0" smtClean="0">
                <a:solidFill>
                  <a:srgbClr val="000000"/>
                </a:solidFill>
                <a:latin typeface="Arial" charset="0"/>
                <a:ea typeface="굴림" pitchFamily="50" charset="-127"/>
              </a:rPr>
              <a:t>support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dirty="0" smtClean="0">
                <a:solidFill>
                  <a:srgbClr val="000000"/>
                </a:solidFill>
                <a:latin typeface="Arial" charset="0"/>
                <a:ea typeface="굴림" pitchFamily="50" charset="-127"/>
                <a:sym typeface="Wingdings" pitchFamily="2" charset="2"/>
              </a:rPr>
              <a:t>several use cases in IEEE 802.21.1</a:t>
            </a:r>
            <a:endParaRPr kumimoji="0" lang="en-US" altLang="ko-KR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굴림" pitchFamily="50" charset="-127"/>
              <a:cs typeface="+mn-cs"/>
              <a:sym typeface="Wingdings" pitchFamily="2" charset="2"/>
            </a:endParaRPr>
          </a:p>
        </p:txBody>
      </p:sp>
      <p:sp>
        <p:nvSpPr>
          <p:cNvPr id="38" name="AutoShape 34"/>
          <p:cNvSpPr>
            <a:spLocks noChangeArrowheads="1"/>
          </p:cNvSpPr>
          <p:nvPr/>
        </p:nvSpPr>
        <p:spPr bwMode="auto">
          <a:xfrm>
            <a:off x="550862" y="2201664"/>
            <a:ext cx="3344863" cy="2130425"/>
          </a:xfrm>
          <a:prstGeom prst="hexagon">
            <a:avLst>
              <a:gd name="adj" fmla="val 39251"/>
              <a:gd name="vf" fmla="val 115470"/>
            </a:avLst>
          </a:prstGeom>
          <a:solidFill>
            <a:srgbClr val="99CC00"/>
          </a:solidFill>
          <a:ln w="508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Signaling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Protocol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800" b="1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Security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Unicast and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>
                <a:solidFill>
                  <a:prstClr val="black"/>
                </a:solidFill>
                <a:latin typeface="Verdana" pitchFamily="34" charset="0"/>
                <a:ea typeface="굴림" pitchFamily="50" charset="-127"/>
              </a:rPr>
              <a:t>multicast</a:t>
            </a:r>
            <a:endParaRPr kumimoji="0" lang="en-US" altLang="ko-K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itchFamily="34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0877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2833" grpId="0" animBg="1"/>
      <p:bldP spid="332834" grpId="0" animBg="1"/>
      <p:bldP spid="332835" grpId="0" animBg="1"/>
      <p:bldP spid="332836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534400" cy="1065213"/>
          </a:xfrm>
        </p:spPr>
        <p:txBody>
          <a:bodyPr/>
          <a:lstStyle/>
          <a:p>
            <a:r>
              <a:rPr lang="en-US" dirty="0" smtClean="0"/>
              <a:t>IEEE 802.21.1: Defined Use cases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1"/>
            <a:ext cx="8229600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Media Independent Services for Handover between 802 and non-802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Media Independent Services for Software Defined Radio Access Networks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home energy management system (HEMS)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radio resource management (RRM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Media independent service for D2D communication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Hyeong Ho LEE (</a:t>
            </a:r>
            <a:r>
              <a:rPr lang="en-US" dirty="0" smtClean="0"/>
              <a:t>ETRI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92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606425"/>
            <a:ext cx="8153400" cy="838200"/>
          </a:xfrm>
        </p:spPr>
        <p:txBody>
          <a:bodyPr/>
          <a:lstStyle/>
          <a:p>
            <a:r>
              <a:rPr lang="en-US" dirty="0" smtClean="0"/>
              <a:t>IEEE 802.21 for </a:t>
            </a:r>
            <a:r>
              <a:rPr lang="en-US" dirty="0"/>
              <a:t>b</a:t>
            </a:r>
            <a:r>
              <a:rPr lang="en-US" dirty="0" smtClean="0"/>
              <a:t>etter Network Selection and  Seamless User Experience (IMT Vision)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906" y="1603149"/>
            <a:ext cx="8686800" cy="487997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An </a:t>
            </a:r>
            <a:r>
              <a:rPr lang="en-US" altLang="ko-KR" dirty="0"/>
              <a:t>extensible </a:t>
            </a:r>
            <a:r>
              <a:rPr lang="en-US" altLang="ko-KR" dirty="0" smtClean="0"/>
              <a:t>media </a:t>
            </a:r>
            <a:r>
              <a:rPr lang="en-US" altLang="ko-KR" dirty="0"/>
              <a:t>access independent </a:t>
            </a:r>
            <a:r>
              <a:rPr lang="en-US" altLang="ko-KR" dirty="0" smtClean="0"/>
              <a:t>services (MIS) </a:t>
            </a:r>
            <a:r>
              <a:rPr lang="en-US" altLang="ko-KR" dirty="0"/>
              <a:t>framework </a:t>
            </a:r>
            <a:r>
              <a:rPr lang="en-US" altLang="ko-KR" dirty="0" smtClean="0"/>
              <a:t>(function </a:t>
            </a:r>
            <a:r>
              <a:rPr lang="en-US" altLang="ko-KR" dirty="0"/>
              <a:t>and protocol</a:t>
            </a:r>
            <a:r>
              <a:rPr lang="en-US" altLang="ko-KR" dirty="0" smtClean="0"/>
              <a:t>) that can help better discover and select the best network based on application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Information about all </a:t>
            </a:r>
            <a:r>
              <a:rPr lang="en-US" altLang="ko-KR" sz="1800" dirty="0" smtClean="0"/>
              <a:t>networks can be obtained even when a single radio is active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Common </a:t>
            </a:r>
            <a:r>
              <a:rPr lang="en-US" altLang="ko-KR" sz="1800" dirty="0" smtClean="0"/>
              <a:t>information representation </a:t>
            </a:r>
            <a:r>
              <a:rPr lang="en-US" altLang="ko-KR" sz="1800" dirty="0"/>
              <a:t>across different </a:t>
            </a:r>
            <a:r>
              <a:rPr lang="en-US" altLang="ko-KR" sz="1800" dirty="0" smtClean="0"/>
              <a:t>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Media Independent signaling protocol  to report observed network events  and obtain network assistance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Can be transported over L2 and L3 and secured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L3 transport is standardized in  IETF with IANA ports assigned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Media independent QoS parameter mapping to provide better user experience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Techniques to derive generic QoS parameters from access link parameters </a:t>
            </a:r>
          </a:p>
          <a:p>
            <a:pPr marL="0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Hyeong Ho LEE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5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2778</TotalTime>
  <Words>1009</Words>
  <Application>Microsoft Office PowerPoint</Application>
  <PresentationFormat>화면 슬라이드 쇼(4:3)</PresentationFormat>
  <Paragraphs>162</Paragraphs>
  <Slides>15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2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Office Theme</vt:lpstr>
      <vt:lpstr>Concourse</vt:lpstr>
      <vt:lpstr>Document</vt:lpstr>
      <vt:lpstr>CorelDRAW.Graphic.14</vt:lpstr>
      <vt:lpstr>IEEE 802.21 Framework and Its Applicability to IMT-2020</vt:lpstr>
      <vt:lpstr>   Outline </vt:lpstr>
      <vt:lpstr>IMT-2020 Usage Scenarios and Requirements  </vt:lpstr>
      <vt:lpstr>Key Capabilities of IMT-2020 </vt:lpstr>
      <vt:lpstr>Future Network Technologies: Multi-RAT</vt:lpstr>
      <vt:lpstr>Future Terminal Technologies </vt:lpstr>
      <vt:lpstr>PowerPoint 프레젠테이션</vt:lpstr>
      <vt:lpstr>IEEE 802.21.1: Defined Use cases </vt:lpstr>
      <vt:lpstr>IEEE 802.21 for better Network Selection and  Seamless User Experience (IMT Vision) </vt:lpstr>
      <vt:lpstr>Relevance of 802.21 to selected Technology Trends and Enablers (ITU-R  M.2320)</vt:lpstr>
      <vt:lpstr>References</vt:lpstr>
      <vt:lpstr>Appendix (additional material)</vt:lpstr>
      <vt:lpstr>IMT-2020 Usage Scenarios Triangle [1]</vt:lpstr>
      <vt:lpstr>Enhancement of key capabilities from IMT-Advanced to IMT-2020 [1]</vt:lpstr>
      <vt:lpstr>IMT-2020 importance of key capabilities in different usage scenarios [1]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Technologies Possible Applicable for IMT-2020 Use Cases</dc:title>
  <dc:creator>Joseph Levy</dc:creator>
  <cp:lastModifiedBy>USER</cp:lastModifiedBy>
  <cp:revision>143</cp:revision>
  <cp:lastPrinted>1601-01-01T00:00:00Z</cp:lastPrinted>
  <dcterms:created xsi:type="dcterms:W3CDTF">2016-03-14T00:39:45Z</dcterms:created>
  <dcterms:modified xsi:type="dcterms:W3CDTF">2016-05-20T18:48:36Z</dcterms:modified>
</cp:coreProperties>
</file>