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305" r:id="rId3"/>
    <p:sldId id="303" r:id="rId4"/>
    <p:sldId id="270" r:id="rId5"/>
    <p:sldId id="282" r:id="rId6"/>
    <p:sldId id="30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8" autoAdjust="0"/>
    <p:restoredTop sz="95673" autoAdjust="0"/>
  </p:normalViewPr>
  <p:slideViewPr>
    <p:cSldViewPr>
      <p:cViewPr varScale="1">
        <p:scale>
          <a:sx n="98" d="100"/>
          <a:sy n="98" d="100"/>
        </p:scale>
        <p:origin x="18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1093" y="76200"/>
            <a:ext cx="1914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ec-16-0083-00-5GSG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perspective </a:t>
            </a:r>
            <a:r>
              <a:rPr lang="en-US" dirty="0" smtClean="0"/>
              <a:t>on cost and benefits of 5G SC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802.1 </a:t>
            </a:r>
            <a:r>
              <a:rPr lang="en-US" dirty="0" err="1" smtClean="0"/>
              <a:t>OmniRAN</a:t>
            </a:r>
            <a:r>
              <a:rPr lang="en-US" dirty="0" smtClean="0"/>
              <a:t> TG chair</a:t>
            </a:r>
          </a:p>
          <a:p>
            <a:r>
              <a:rPr lang="en-US" dirty="0" smtClean="0"/>
              <a:t>2016-03-15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097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481239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topic of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smtClean="0"/>
              <a:t>TG:</a:t>
            </a:r>
          </a:p>
          <a:p>
            <a:pPr lvl="1"/>
            <a:r>
              <a:rPr lang="en-US" dirty="0" smtClean="0"/>
              <a:t>P802.1CF</a:t>
            </a:r>
            <a:r>
              <a:rPr lang="en-US" dirty="0" smtClean="0"/>
              <a:t>: Network Reference Model and Functional Description of IEEE 802 Access Network</a:t>
            </a:r>
          </a:p>
          <a:p>
            <a:pPr lvl="2"/>
            <a:r>
              <a:rPr lang="en-US" dirty="0" smtClean="0"/>
              <a:t>More details on content on next slide</a:t>
            </a:r>
          </a:p>
          <a:p>
            <a:pPr lvl="1"/>
            <a:r>
              <a:rPr lang="en-US" dirty="0" smtClean="0"/>
              <a:t>Generic functional model of IEEE 802 access network based on Ethernet link</a:t>
            </a:r>
          </a:p>
          <a:p>
            <a:pPr lvl="2"/>
            <a:r>
              <a:rPr lang="en-US" dirty="0" smtClean="0"/>
              <a:t>Applicable to all IEEE 802 technologies supporting Ethernet</a:t>
            </a:r>
          </a:p>
          <a:p>
            <a:pPr lvl="2"/>
            <a:r>
              <a:rPr lang="en-US" dirty="0" smtClean="0"/>
              <a:t>Kind of ‘Stage 2’ specification </a:t>
            </a:r>
            <a:r>
              <a:rPr lang="en-US" dirty="0" smtClean="0"/>
              <a:t>according to</a:t>
            </a:r>
            <a:r>
              <a:rPr lang="en-US" dirty="0" smtClean="0"/>
              <a:t> </a:t>
            </a:r>
            <a:r>
              <a:rPr lang="en-US" dirty="0" smtClean="0"/>
              <a:t>ITU-T terminology</a:t>
            </a:r>
          </a:p>
          <a:p>
            <a:pPr lvl="2"/>
            <a:r>
              <a:rPr lang="en-US" dirty="0" smtClean="0"/>
              <a:t>Purely based on existing IEEE 802 standards</a:t>
            </a:r>
          </a:p>
          <a:p>
            <a:pPr lvl="2"/>
            <a:r>
              <a:rPr lang="en-US" dirty="0" smtClean="0"/>
              <a:t>Recommended practice (only ‘should’ statements)</a:t>
            </a:r>
          </a:p>
          <a:p>
            <a:r>
              <a:rPr lang="en-US" dirty="0" smtClean="0"/>
              <a:t>Intention to support broader </a:t>
            </a:r>
            <a:r>
              <a:rPr lang="en-US" dirty="0" smtClean="0"/>
              <a:t>managed deployment </a:t>
            </a:r>
            <a:r>
              <a:rPr lang="en-US" dirty="0" smtClean="0"/>
              <a:t>of </a:t>
            </a:r>
            <a:r>
              <a:rPr lang="en-US" dirty="0" smtClean="0"/>
              <a:t>IEEE </a:t>
            </a:r>
            <a:r>
              <a:rPr lang="en-US" dirty="0" smtClean="0"/>
              <a:t>802 technologies throughout </a:t>
            </a:r>
            <a:r>
              <a:rPr lang="en-US" dirty="0" smtClean="0"/>
              <a:t>various industries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intention </a:t>
            </a:r>
            <a:r>
              <a:rPr lang="en-US" dirty="0" smtClean="0"/>
              <a:t>to define future mobile network </a:t>
            </a:r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However P802.1CF applicable to part of 5G scenarios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4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30" y="233645"/>
            <a:ext cx="8461158" cy="11212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P802.1CF: Network </a:t>
            </a:r>
            <a:r>
              <a:rPr lang="en-US" sz="2800" dirty="0"/>
              <a:t>Reference Model and Functional Description of IEEE 802 </a:t>
            </a:r>
            <a:r>
              <a:rPr lang="en-US" sz="2800"/>
              <a:t>Access </a:t>
            </a:r>
            <a:r>
              <a:rPr lang="en-US" sz="2800" smtClean="0"/>
              <a:t>Network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8520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881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63525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23755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maintenance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6526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about network integration of the various </a:t>
            </a:r>
            <a:r>
              <a:rPr lang="en-US" dirty="0" smtClean="0"/>
              <a:t>5G Radio </a:t>
            </a:r>
            <a:r>
              <a:rPr lang="en-US" dirty="0" smtClean="0"/>
              <a:t>Access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2171"/>
            <a:ext cx="8229600" cy="9221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ully leveraging </a:t>
            </a:r>
            <a:r>
              <a:rPr lang="en-US" dirty="0" smtClean="0"/>
              <a:t>the capabilities </a:t>
            </a:r>
            <a:r>
              <a:rPr lang="en-US" dirty="0" smtClean="0"/>
              <a:t>of </a:t>
            </a:r>
            <a:r>
              <a:rPr lang="en-US" dirty="0"/>
              <a:t>IEEE 802 technologies </a:t>
            </a:r>
            <a:r>
              <a:rPr lang="en-US" dirty="0" smtClean="0"/>
              <a:t>would require </a:t>
            </a:r>
            <a:r>
              <a:rPr lang="en-US" dirty="0"/>
              <a:t>an appropriate </a:t>
            </a:r>
            <a:r>
              <a:rPr lang="en-US" dirty="0" smtClean="0"/>
              <a:t>IEEE 802 network </a:t>
            </a:r>
            <a:r>
              <a:rPr lang="en-US" dirty="0"/>
              <a:t>interface </a:t>
            </a:r>
            <a:r>
              <a:rPr lang="en-US" dirty="0" smtClean="0"/>
              <a:t>towards</a:t>
            </a:r>
            <a:r>
              <a:rPr lang="en-US" dirty="0" smtClean="0"/>
              <a:t> </a:t>
            </a:r>
            <a:r>
              <a:rPr lang="en-US" dirty="0"/>
              <a:t>the 5G </a:t>
            </a:r>
            <a:r>
              <a:rPr lang="en-US" dirty="0" smtClean="0"/>
              <a:t>NW functions (core)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11055"/>
            <a:ext cx="8162441" cy="401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2700" y="1380855"/>
            <a:ext cx="387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From the NGMN Alliance 5G whitepaper:</a:t>
            </a:r>
          </a:p>
        </p:txBody>
      </p:sp>
    </p:spTree>
    <p:extLst>
      <p:ext uri="{BB962C8B-B14F-4D97-AF65-F5344CB8AC3E}">
        <p14:creationId xmlns:p14="http://schemas.microsoft.com/office/powerpoint/2010/main" val="10269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6181866" y="1493785"/>
            <a:ext cx="0" cy="43654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P802.1CF Interface option to 5G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911836" y="1773107"/>
            <a:ext cx="5400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24726" y="1583795"/>
            <a:ext cx="299742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4"/>
                </a:solidFill>
                <a:latin typeface="+mn-lt"/>
              </a:rPr>
              <a:t>IEEE 802 Access Network</a:t>
            </a:r>
            <a:endParaRPr lang="en-US" sz="18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1730" y="61673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1"/>
                </a:solidFill>
                <a:latin typeface="+mn-lt"/>
              </a:rPr>
              <a:t>5G Radio</a:t>
            </a:r>
            <a:endParaRPr lang="en-US" sz="1800" b="1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141730" y="5617471"/>
            <a:ext cx="315803" cy="5498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H="1">
            <a:off x="3062228" y="5608399"/>
            <a:ext cx="280424" cy="579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3" name="Rounded Rectangle 92"/>
          <p:cNvSpPr/>
          <p:nvPr/>
        </p:nvSpPr>
        <p:spPr bwMode="auto">
          <a:xfrm>
            <a:off x="1106615" y="4020165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3028895" y="3821349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300270" y="584997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Access Router</a:t>
            </a:r>
            <a:endParaRPr lang="en-US" sz="1800" dirty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495043" y="584287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Access Network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219808" y="5843949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Terminal</a:t>
            </a:r>
          </a:p>
        </p:txBody>
      </p:sp>
      <p:sp>
        <p:nvSpPr>
          <p:cNvPr id="98" name="Rounded Rectangle 97"/>
          <p:cNvSpPr/>
          <p:nvPr/>
        </p:nvSpPr>
        <p:spPr bwMode="auto">
          <a:xfrm>
            <a:off x="6530661" y="4020165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 flipV="1">
            <a:off x="2269076" y="5392778"/>
            <a:ext cx="938965" cy="6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0" name="Rounded Rectangle 99"/>
          <p:cNvSpPr/>
          <p:nvPr/>
        </p:nvSpPr>
        <p:spPr bwMode="auto">
          <a:xfrm>
            <a:off x="1453785" y="4689178"/>
            <a:ext cx="822960" cy="1005840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101" name="Group 6"/>
          <p:cNvGrpSpPr/>
          <p:nvPr/>
        </p:nvGrpSpPr>
        <p:grpSpPr>
          <a:xfrm>
            <a:off x="2467630" y="5316486"/>
            <a:ext cx="479618" cy="461425"/>
            <a:chOff x="2729564" y="5063075"/>
            <a:chExt cx="479618" cy="461425"/>
          </a:xfrm>
        </p:grpSpPr>
        <p:sp>
          <p:nvSpPr>
            <p:cNvPr id="102" name="TextBox 101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104" name="Rounded Rectangle 103"/>
          <p:cNvSpPr/>
          <p:nvPr/>
        </p:nvSpPr>
        <p:spPr bwMode="auto">
          <a:xfrm>
            <a:off x="3131840" y="2315168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</a:t>
            </a:r>
            <a:r>
              <a:rPr lang="en-US" sz="1600" dirty="0">
                <a:solidFill>
                  <a:srgbClr val="000000"/>
                </a:solidFill>
                <a:latin typeface="+mn-lt"/>
              </a:rPr>
              <a:t>Information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05" name="Elbow Connector 104"/>
          <p:cNvCxnSpPr/>
          <p:nvPr/>
        </p:nvCxnSpPr>
        <p:spPr bwMode="auto">
          <a:xfrm flipV="1">
            <a:off x="2269076" y="2213113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06" name="Group 62"/>
          <p:cNvGrpSpPr/>
          <p:nvPr/>
        </p:nvGrpSpPr>
        <p:grpSpPr>
          <a:xfrm>
            <a:off x="5991259" y="2115497"/>
            <a:ext cx="479618" cy="472300"/>
            <a:chOff x="2713931" y="5063075"/>
            <a:chExt cx="479618" cy="472300"/>
          </a:xfrm>
        </p:grpSpPr>
        <p:sp>
          <p:nvSpPr>
            <p:cNvPr id="107" name="TextBox 106"/>
            <p:cNvSpPr txBox="1"/>
            <p:nvPr/>
          </p:nvSpPr>
          <p:spPr>
            <a:xfrm>
              <a:off x="2713931" y="5166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109" name="Group 65"/>
          <p:cNvGrpSpPr/>
          <p:nvPr/>
        </p:nvGrpSpPr>
        <p:grpSpPr>
          <a:xfrm>
            <a:off x="3692432" y="3373083"/>
            <a:ext cx="703828" cy="369332"/>
            <a:chOff x="2837267" y="4952817"/>
            <a:chExt cx="703828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R10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12" name="Straight Connector 111"/>
          <p:cNvCxnSpPr/>
          <p:nvPr/>
        </p:nvCxnSpPr>
        <p:spPr bwMode="auto">
          <a:xfrm>
            <a:off x="2269076" y="4467504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13" name="Group 71"/>
          <p:cNvGrpSpPr/>
          <p:nvPr/>
        </p:nvGrpSpPr>
        <p:grpSpPr>
          <a:xfrm>
            <a:off x="2482428" y="4381824"/>
            <a:ext cx="479618" cy="478678"/>
            <a:chOff x="2731663" y="5063075"/>
            <a:chExt cx="479618" cy="478678"/>
          </a:xfrm>
        </p:grpSpPr>
        <p:sp>
          <p:nvSpPr>
            <p:cNvPr id="114" name="TextBox 113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116" name="Rounded Rectangle 115"/>
          <p:cNvSpPr/>
          <p:nvPr/>
        </p:nvSpPr>
        <p:spPr bwMode="auto">
          <a:xfrm>
            <a:off x="3208041" y="3976779"/>
            <a:ext cx="2563364" cy="610089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1453785" y="4134488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8" name="Straight Connector 117"/>
          <p:cNvCxnSpPr/>
          <p:nvPr/>
        </p:nvCxnSpPr>
        <p:spPr bwMode="auto">
          <a:xfrm flipH="1">
            <a:off x="5739691" y="3034819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9" name="Rounded Rectangle 118"/>
          <p:cNvSpPr/>
          <p:nvPr/>
        </p:nvSpPr>
        <p:spPr bwMode="auto">
          <a:xfrm>
            <a:off x="6530903" y="2078994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120" name="Rounded Rectangle 119"/>
          <p:cNvSpPr/>
          <p:nvPr/>
        </p:nvSpPr>
        <p:spPr bwMode="auto">
          <a:xfrm>
            <a:off x="6635635" y="4693738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Access Router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V="1">
            <a:off x="5742130" y="5389609"/>
            <a:ext cx="893505" cy="3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22" name="Group 52"/>
          <p:cNvGrpSpPr/>
          <p:nvPr/>
        </p:nvGrpSpPr>
        <p:grpSpPr>
          <a:xfrm>
            <a:off x="5967155" y="5307508"/>
            <a:ext cx="479618" cy="461425"/>
            <a:chOff x="2707957" y="5063075"/>
            <a:chExt cx="479618" cy="461425"/>
          </a:xfrm>
        </p:grpSpPr>
        <p:sp>
          <p:nvSpPr>
            <p:cNvPr id="123" name="TextBox 122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125" name="Group 55"/>
          <p:cNvGrpSpPr/>
          <p:nvPr/>
        </p:nvGrpSpPr>
        <p:grpSpPr>
          <a:xfrm>
            <a:off x="5991259" y="3480475"/>
            <a:ext cx="479618" cy="476685"/>
            <a:chOff x="2736886" y="5063075"/>
            <a:chExt cx="479618" cy="476685"/>
          </a:xfrm>
        </p:grpSpPr>
        <p:sp>
          <p:nvSpPr>
            <p:cNvPr id="126" name="TextBox 125"/>
            <p:cNvSpPr txBox="1"/>
            <p:nvPr/>
          </p:nvSpPr>
          <p:spPr>
            <a:xfrm>
              <a:off x="2736886" y="517042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Oval 12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128" name="Rounded Rectangle 127"/>
          <p:cNvSpPr/>
          <p:nvPr/>
        </p:nvSpPr>
        <p:spPr bwMode="auto">
          <a:xfrm>
            <a:off x="6628129" y="4136195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AR </a:t>
            </a:r>
            <a:r>
              <a:rPr lang="en-US" sz="1600" dirty="0">
                <a:latin typeface="+mn-lt"/>
              </a:rPr>
              <a:t>Ctrl</a:t>
            </a:r>
          </a:p>
        </p:txBody>
      </p:sp>
      <p:grpSp>
        <p:nvGrpSpPr>
          <p:cNvPr id="129" name="Group 74"/>
          <p:cNvGrpSpPr/>
          <p:nvPr/>
        </p:nvGrpSpPr>
        <p:grpSpPr>
          <a:xfrm>
            <a:off x="5967155" y="4334723"/>
            <a:ext cx="479618" cy="468622"/>
            <a:chOff x="2860357" y="5063075"/>
            <a:chExt cx="479618" cy="468622"/>
          </a:xfrm>
        </p:grpSpPr>
        <p:sp>
          <p:nvSpPr>
            <p:cNvPr id="130" name="TextBox 129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32" name="Straight Connector 131"/>
          <p:cNvCxnSpPr/>
          <p:nvPr/>
        </p:nvCxnSpPr>
        <p:spPr bwMode="auto">
          <a:xfrm flipV="1">
            <a:off x="5755811" y="4414264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33" name="Group 159"/>
          <p:cNvGrpSpPr/>
          <p:nvPr/>
        </p:nvGrpSpPr>
        <p:grpSpPr>
          <a:xfrm>
            <a:off x="6969318" y="3368320"/>
            <a:ext cx="700746" cy="369332"/>
            <a:chOff x="2860357" y="4955683"/>
            <a:chExt cx="700746" cy="369332"/>
          </a:xfrm>
        </p:grpSpPr>
        <p:sp>
          <p:nvSpPr>
            <p:cNvPr id="134" name="TextBox 133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Oval 13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136" name="Rounded Rectangle 135"/>
          <p:cNvSpPr/>
          <p:nvPr/>
        </p:nvSpPr>
        <p:spPr bwMode="auto">
          <a:xfrm>
            <a:off x="4522343" y="2315086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Network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Management</a:t>
            </a:r>
            <a:r>
              <a:rPr lang="en-US" sz="1600" dirty="0">
                <a:latin typeface="+mn-lt"/>
              </a:rPr>
              <a:t/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37" name="Straight Connector 136"/>
          <p:cNvCxnSpPr>
            <a:stCxn id="144" idx="2"/>
          </p:cNvCxnSpPr>
          <p:nvPr/>
        </p:nvCxnSpPr>
        <p:spPr bwMode="auto">
          <a:xfrm flipH="1">
            <a:off x="5151691" y="3320926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38" name="Group 65"/>
          <p:cNvGrpSpPr/>
          <p:nvPr/>
        </p:nvGrpSpPr>
        <p:grpSpPr>
          <a:xfrm>
            <a:off x="5081723" y="3361286"/>
            <a:ext cx="691068" cy="369332"/>
            <a:chOff x="2837267" y="4952817"/>
            <a:chExt cx="691068" cy="369332"/>
          </a:xfrm>
        </p:grpSpPr>
        <p:sp>
          <p:nvSpPr>
            <p:cNvPr id="139" name="TextBox 138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1" name="Straight Connector 140"/>
          <p:cNvCxnSpPr>
            <a:stCxn id="135" idx="2"/>
          </p:cNvCxnSpPr>
          <p:nvPr/>
        </p:nvCxnSpPr>
        <p:spPr bwMode="auto">
          <a:xfrm flipH="1">
            <a:off x="3766574" y="3321008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7032051" y="3084834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3" name="Rounded Rectangle 142"/>
          <p:cNvSpPr/>
          <p:nvPr/>
        </p:nvSpPr>
        <p:spPr bwMode="auto">
          <a:xfrm>
            <a:off x="3211125" y="5087978"/>
            <a:ext cx="685800" cy="609600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4704230" y="5087978"/>
            <a:ext cx="10379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145" name="Straight Connector 144"/>
          <p:cNvCxnSpPr>
            <a:stCxn id="147" idx="3"/>
          </p:cNvCxnSpPr>
          <p:nvPr/>
        </p:nvCxnSpPr>
        <p:spPr bwMode="auto">
          <a:xfrm>
            <a:off x="3896925" y="5392778"/>
            <a:ext cx="807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6" name="Group 91"/>
          <p:cNvGrpSpPr/>
          <p:nvPr/>
        </p:nvGrpSpPr>
        <p:grpSpPr>
          <a:xfrm>
            <a:off x="4047377" y="5312353"/>
            <a:ext cx="479618" cy="461425"/>
            <a:chOff x="2691882" y="5063075"/>
            <a:chExt cx="479618" cy="461425"/>
          </a:xfrm>
        </p:grpSpPr>
        <p:sp>
          <p:nvSpPr>
            <p:cNvPr id="147" name="TextBox 146"/>
            <p:cNvSpPr txBox="1"/>
            <p:nvPr/>
          </p:nvSpPr>
          <p:spPr>
            <a:xfrm>
              <a:off x="2691882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9" name="Straight Connector 148"/>
          <p:cNvCxnSpPr>
            <a:stCxn id="147" idx="0"/>
          </p:cNvCxnSpPr>
          <p:nvPr/>
        </p:nvCxnSpPr>
        <p:spPr bwMode="auto">
          <a:xfrm flipH="1" flipV="1">
            <a:off x="3544583" y="4586868"/>
            <a:ext cx="9442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0" name="Group 103"/>
          <p:cNvGrpSpPr/>
          <p:nvPr/>
        </p:nvGrpSpPr>
        <p:grpSpPr>
          <a:xfrm>
            <a:off x="3477581" y="4660043"/>
            <a:ext cx="608928" cy="369332"/>
            <a:chOff x="2837267" y="4956915"/>
            <a:chExt cx="608928" cy="369332"/>
          </a:xfrm>
        </p:grpSpPr>
        <p:sp>
          <p:nvSpPr>
            <p:cNvPr id="151" name="TextBox 150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53" name="Straight Connector 152"/>
          <p:cNvCxnSpPr/>
          <p:nvPr/>
        </p:nvCxnSpPr>
        <p:spPr bwMode="auto">
          <a:xfrm flipV="1">
            <a:off x="5223180" y="4586868"/>
            <a:ext cx="0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4" name="Group 108"/>
          <p:cNvGrpSpPr/>
          <p:nvPr/>
        </p:nvGrpSpPr>
        <p:grpSpPr>
          <a:xfrm>
            <a:off x="5157065" y="4651854"/>
            <a:ext cx="608928" cy="369332"/>
            <a:chOff x="2837267" y="4956915"/>
            <a:chExt cx="608928" cy="369332"/>
          </a:xfrm>
        </p:grpSpPr>
        <p:sp>
          <p:nvSpPr>
            <p:cNvPr id="155" name="TextBox 154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81244" y="1583795"/>
            <a:ext cx="2108269" cy="4725525"/>
            <a:chOff x="6481244" y="1583795"/>
            <a:chExt cx="2108269" cy="4725525"/>
          </a:xfrm>
        </p:grpSpPr>
        <p:sp>
          <p:nvSpPr>
            <p:cNvPr id="91" name="TextBox 90"/>
            <p:cNvSpPr txBox="1"/>
            <p:nvPr/>
          </p:nvSpPr>
          <p:spPr>
            <a:xfrm>
              <a:off x="6481244" y="1583795"/>
              <a:ext cx="2108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5G NW Functions</a:t>
              </a:r>
              <a:endParaRPr lang="en-US" sz="1800" b="1" dirty="0">
                <a:solidFill>
                  <a:schemeClr val="accent3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" name="Cloud 3"/>
            <p:cNvSpPr/>
            <p:nvPr/>
          </p:nvSpPr>
          <p:spPr bwMode="auto">
            <a:xfrm>
              <a:off x="6530661" y="1874838"/>
              <a:ext cx="1956562" cy="4434482"/>
            </a:xfrm>
            <a:prstGeom prst="cloud">
              <a:avLst/>
            </a:prstGeom>
            <a:solidFill>
              <a:schemeClr val="accent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???</a:t>
              </a:r>
              <a:endParaRPr kumimoji="0" 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04111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P802.1CF evaluation of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749"/>
            <a:ext cx="8390275" cy="513057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IEEE 5G </a:t>
            </a:r>
            <a:endParaRPr lang="en-US" dirty="0" smtClean="0">
              <a:solidFill>
                <a:schemeClr val="accent1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97075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Benefits:	</a:t>
            </a:r>
            <a:r>
              <a:rPr lang="en-US" dirty="0" smtClean="0"/>
              <a:t>full deployment support of </a:t>
            </a:r>
            <a:r>
              <a:rPr lang="en-US" dirty="0" smtClean="0"/>
              <a:t>IEEE 802 technologies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future mobile </a:t>
            </a:r>
            <a:r>
              <a:rPr lang="en-US" dirty="0" smtClean="0"/>
              <a:t>networks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97075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full </a:t>
            </a:r>
            <a:r>
              <a:rPr lang="en-US" dirty="0" smtClean="0"/>
              <a:t>set of network standards to address all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	various </a:t>
            </a:r>
            <a:r>
              <a:rPr lang="en-US" dirty="0" smtClean="0"/>
              <a:t>5G requirements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single technology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47863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(</a:t>
            </a:r>
            <a:r>
              <a:rPr lang="en-US" dirty="0" smtClean="0"/>
              <a:t>single radio technology gets IMT-2020 stamp)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47863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potentially </a:t>
            </a:r>
            <a:r>
              <a:rPr lang="en-US" dirty="0" smtClean="0"/>
              <a:t>an </a:t>
            </a:r>
            <a:r>
              <a:rPr lang="en-US" dirty="0" smtClean="0"/>
              <a:t>amendment to P802.1CF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	addressing </a:t>
            </a:r>
            <a:r>
              <a:rPr lang="en-US" dirty="0" smtClean="0"/>
              <a:t>generic 5G architecture (</a:t>
            </a:r>
            <a:r>
              <a:rPr lang="en-US" dirty="0" err="1" smtClean="0"/>
              <a:t>t.b.d</a:t>
            </a:r>
            <a:r>
              <a:rPr lang="en-US" dirty="0" smtClean="0"/>
              <a:t>.)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set of technologies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47863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(</a:t>
            </a:r>
            <a:r>
              <a:rPr lang="en-US" dirty="0" smtClean="0"/>
              <a:t>a few radio technologies get IMT-2020 stamp)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47863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potentially a bigger amendment </a:t>
            </a:r>
            <a:r>
              <a:rPr lang="en-US" dirty="0" smtClean="0"/>
              <a:t>to P802.1CF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	addressing </a:t>
            </a:r>
            <a:r>
              <a:rPr lang="en-US" dirty="0" smtClean="0"/>
              <a:t>generic 5G architecture (</a:t>
            </a:r>
            <a:r>
              <a:rPr lang="en-US" dirty="0" err="1" smtClean="0"/>
              <a:t>t.b.d</a:t>
            </a:r>
            <a:r>
              <a:rPr lang="en-US" dirty="0" smtClean="0"/>
              <a:t>.)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external proposal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97075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(</a:t>
            </a:r>
            <a:r>
              <a:rPr lang="en-US" dirty="0" smtClean="0"/>
              <a:t>IMT-2020 stamp for IEEE 802.11)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1997075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smtClean="0"/>
              <a:t>likely </a:t>
            </a:r>
            <a:r>
              <a:rPr lang="en-US" dirty="0" smtClean="0"/>
              <a:t>none, as no IEEE 802 network has to </a:t>
            </a:r>
            <a:r>
              <a:rPr lang="en-US" dirty="0" smtClean="0"/>
              <a:t>be</a:t>
            </a:r>
            <a:br>
              <a:rPr lang="en-US" dirty="0" smtClean="0"/>
            </a:br>
            <a:r>
              <a:rPr lang="en-US" dirty="0" smtClean="0"/>
              <a:t>	exposed in IMT-2020 application</a:t>
            </a:r>
            <a:endParaRPr lang="en-US" dirty="0" smtClean="0"/>
          </a:p>
          <a:p>
            <a:pPr marL="742950" indent="-285750">
              <a:tabLst>
                <a:tab pos="199707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omniran-template.potx</Template>
  <TotalTime>784</TotalTime>
  <Words>270</Words>
  <Application>Microsoft Macintosh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Times</vt:lpstr>
      <vt:lpstr>Times New Roman</vt:lpstr>
      <vt:lpstr>Arial</vt:lpstr>
      <vt:lpstr>omniran-template</vt:lpstr>
      <vt:lpstr>OmniRAN TG perspective on cost and benefits of 5G SC options</vt:lpstr>
      <vt:lpstr>Introduction</vt:lpstr>
      <vt:lpstr> P802.1CF: Network Reference Model and Functional Description of IEEE 802 Access Network </vt:lpstr>
      <vt:lpstr>Assumptions about network integration of the various 5G Radio Access Technologies</vt:lpstr>
      <vt:lpstr>P802.1CF Interface option to 5G</vt:lpstr>
      <vt:lpstr>OmniRAN P802.1CF evaluation of options</vt:lpstr>
    </vt:vector>
  </TitlesOfParts>
  <Company>Nokia Siemens Networks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84</cp:revision>
  <cp:lastPrinted>1998-02-10T13:28:06Z</cp:lastPrinted>
  <dcterms:created xsi:type="dcterms:W3CDTF">2013-03-11T14:14:17Z</dcterms:created>
  <dcterms:modified xsi:type="dcterms:W3CDTF">2016-05-24T21:21:24Z</dcterms:modified>
</cp:coreProperties>
</file>