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0"/>
  </p:notesMasterIdLst>
  <p:handoutMasterIdLst>
    <p:handoutMasterId r:id="rId11"/>
  </p:handoutMasterIdLst>
  <p:sldIdLst>
    <p:sldId id="529" r:id="rId2"/>
    <p:sldId id="593" r:id="rId3"/>
    <p:sldId id="594" r:id="rId4"/>
    <p:sldId id="599" r:id="rId5"/>
    <p:sldId id="600" r:id="rId6"/>
    <p:sldId id="601" r:id="rId7"/>
    <p:sldId id="595" r:id="rId8"/>
    <p:sldId id="59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adcom Limited" initials="BRCM 1: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9FF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3" autoAdjust="0"/>
    <p:restoredTop sz="97994" autoAdjust="0"/>
  </p:normalViewPr>
  <p:slideViewPr>
    <p:cSldViewPr>
      <p:cViewPr>
        <p:scale>
          <a:sx n="94" d="100"/>
          <a:sy n="94" d="100"/>
        </p:scale>
        <p:origin x="-2148" y="-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30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576129" y="240268"/>
            <a:ext cx="3244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 </a:t>
            </a:r>
            <a:r>
              <a:rPr lang="en-US" altLang="ko-KR" sz="1600" b="1" dirty="0" smtClean="0">
                <a:ea typeface="굴림" pitchFamily="34" charset="-127"/>
              </a:rPr>
              <a:t>EC-16/0096r0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2330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24 Jun 2016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934200" y="6477000"/>
            <a:ext cx="1743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Stephen PALM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Collaborating with 3GPP for 5G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2016-06-24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753788"/>
              </p:ext>
            </p:extLst>
          </p:nvPr>
        </p:nvGraphicFramePr>
        <p:xfrm>
          <a:off x="685800" y="2667000"/>
          <a:ext cx="784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104"/>
                <a:gridCol w="2157996"/>
                <a:gridCol w="3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Stephen PALM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Broadcom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ieee</a:t>
                      </a:r>
                      <a:r>
                        <a:rPr lang="en-US" sz="1600" dirty="0" smtClean="0"/>
                        <a:t> _AT_ kiwin</a:t>
                      </a:r>
                      <a:r>
                        <a:rPr lang="en-US" sz="1600" baseline="0" dirty="0" smtClean="0"/>
                        <a:t> _DOT_ </a:t>
                      </a:r>
                      <a:r>
                        <a:rPr lang="en-US" sz="1600" dirty="0" smtClean="0"/>
                        <a:t>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Florin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Baboescu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Broadcom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Thomas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Derham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Broadcom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Vinko Erceg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Broadcom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Observations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5029200"/>
          </a:xfrm>
        </p:spPr>
        <p:txBody>
          <a:bodyPr lIns="91440" tIns="0" bIns="0">
            <a:normAutofit lnSpcReduction="10000"/>
          </a:bodyPr>
          <a:lstStyle/>
          <a:p>
            <a:pPr marL="342900" lvl="2" indent="-342900"/>
            <a:r>
              <a:rPr lang="en-US" sz="2400" b="1" dirty="0" smtClean="0">
                <a:ea typeface="+mn-ea"/>
              </a:rPr>
              <a:t>802.11 PHY/MAC is the world wide undisputed technology for unlicensed spectrum (2.4 GHz, 5.0 GHz)</a:t>
            </a:r>
          </a:p>
          <a:p>
            <a:pPr marL="685800" lvl="3" indent="-342900"/>
            <a:r>
              <a:rPr lang="en-US" sz="2200" b="1" dirty="0"/>
              <a:t>80 to 90% of mobile data traffic today uses Wi-Fi</a:t>
            </a:r>
          </a:p>
          <a:p>
            <a:pPr marL="685800" lvl="3" indent="-342900"/>
            <a:r>
              <a:rPr lang="en-US" sz="2200" b="1" dirty="0" smtClean="0">
                <a:ea typeface="+mn-ea"/>
              </a:rPr>
              <a:t>60 GHz to follow with 802.11ad and 802.11ay</a:t>
            </a:r>
          </a:p>
          <a:p>
            <a:pPr marL="342900" lvl="2" indent="-342900"/>
            <a:r>
              <a:rPr lang="en-US" sz="2400" b="1" dirty="0" smtClean="0">
                <a:ea typeface="+mn-ea"/>
              </a:rPr>
              <a:t>IEEE, WFA and 3GPP have developed various technologies used for interworking/integration between 802.11 and existing (3G/4G) 3GPP cellular networks</a:t>
            </a:r>
          </a:p>
          <a:p>
            <a:pPr marL="685800" lvl="3" indent="-342900"/>
            <a:r>
              <a:rPr lang="en-US" sz="2200" b="1" dirty="0" smtClean="0">
                <a:ea typeface="+mn-ea"/>
              </a:rPr>
              <a:t>S2a/S2b, IFOM, LWA/LWIP, EAP auth., ANQP, </a:t>
            </a:r>
            <a:r>
              <a:rPr lang="en-US" sz="2200" b="1" dirty="0" err="1" smtClean="0">
                <a:ea typeface="+mn-ea"/>
              </a:rPr>
              <a:t>Passpoint</a:t>
            </a:r>
            <a:r>
              <a:rPr lang="en-US" sz="2200" b="1" dirty="0" smtClean="0">
                <a:ea typeface="+mn-ea"/>
              </a:rPr>
              <a:t>, …</a:t>
            </a:r>
          </a:p>
          <a:p>
            <a:pPr marL="685800" lvl="3" indent="-342900"/>
            <a:r>
              <a:rPr lang="en-US" sz="2200" b="1" dirty="0" smtClean="0">
                <a:ea typeface="+mn-ea"/>
              </a:rPr>
              <a:t>Many technologies are complementary, some are competitive</a:t>
            </a:r>
          </a:p>
          <a:p>
            <a:pPr marL="342900" lvl="2" indent="-342900"/>
            <a:r>
              <a:rPr lang="en-US" sz="2400" b="1" dirty="0" smtClean="0">
                <a:ea typeface="+mn-ea"/>
              </a:rPr>
              <a:t>Significant </a:t>
            </a:r>
            <a:r>
              <a:rPr lang="en-US" sz="2400" b="1" dirty="0">
                <a:ea typeface="+mn-ea"/>
              </a:rPr>
              <a:t>evolutions are expected in 3GPP 5G network </a:t>
            </a:r>
            <a:r>
              <a:rPr lang="en-US" sz="2400" b="1" dirty="0" smtClean="0">
                <a:ea typeface="+mn-ea"/>
              </a:rPr>
              <a:t>architecture from 4G</a:t>
            </a:r>
          </a:p>
          <a:p>
            <a:pPr marL="342900" lvl="2" indent="-342900"/>
            <a:r>
              <a:rPr lang="en-US" sz="2400" b="1" dirty="0" smtClean="0">
                <a:ea typeface="+mn-ea"/>
              </a:rPr>
              <a:t>There is a new opportunity for a constructive collaboration with 3GPP in which 802.11 plays an important role </a:t>
            </a:r>
          </a:p>
          <a:p>
            <a:pPr marL="342900" lvl="2" indent="-342900"/>
            <a:endParaRPr lang="en-US" sz="2400" b="1" dirty="0" smtClean="0">
              <a:ea typeface="+mn-ea"/>
            </a:endParaRPr>
          </a:p>
          <a:p>
            <a:pPr marL="342900" lvl="2" indent="-342900"/>
            <a:endParaRPr lang="en-US" sz="2400" b="1" dirty="0" smtClean="0">
              <a:ea typeface="+mn-ea"/>
            </a:endParaRPr>
          </a:p>
          <a:p>
            <a:pPr marL="342900" lvl="2" indent="-342900"/>
            <a:endParaRPr lang="en-US" sz="2400" b="1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Complementary - Propose </a:t>
            </a:r>
            <a:r>
              <a:rPr lang="en-US" dirty="0"/>
              <a:t>we only recommend world class winning technologies that already have a foothold in 3GPP to </a:t>
            </a:r>
            <a:r>
              <a:rPr lang="en-US" dirty="0" smtClean="0"/>
              <a:t>ensure credibility with ITU-R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Focus on some specific use cases/environment. E.g. In-home entertainment, Indoor Hotspot, Outdoor Hotspot, Community</a:t>
            </a:r>
          </a:p>
          <a:p>
            <a:r>
              <a:rPr lang="en-US" dirty="0" smtClean="0"/>
              <a:t>Liaise with 3GPP as the Release 13/14 features and specifications evolve into Release 15/16/NR/…</a:t>
            </a:r>
          </a:p>
          <a:p>
            <a:pPr lvl="1"/>
            <a:r>
              <a:rPr lang="en-US" dirty="0" smtClean="0"/>
              <a:t>IMT-2020 requirements will evolve in ITU-R and need to be tracked </a:t>
            </a:r>
          </a:p>
          <a:p>
            <a:pPr lvl="1"/>
            <a:r>
              <a:rPr lang="en-US" dirty="0" smtClean="0"/>
              <a:t>IEEE deliverables must ensure that a 5G network including 3GPP and IEEE/WFA technologies meets the appropriate IMT-2020 requirements</a:t>
            </a:r>
          </a:p>
          <a:p>
            <a:endParaRPr lang="en-US" dirty="0" smtClean="0"/>
          </a:p>
          <a:p>
            <a:r>
              <a:rPr lang="en-US" dirty="0" smtClean="0"/>
              <a:t>Specific strawman would specifically include and not include some existing and in-development IEEE technologies.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1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“</a:t>
            </a:r>
            <a:r>
              <a:rPr lang="en-US" dirty="0" err="1" smtClean="0"/>
              <a:t>NextGen</a:t>
            </a:r>
            <a:r>
              <a:rPr lang="en-US" dirty="0" smtClean="0"/>
              <a:t> </a:t>
            </a:r>
            <a:r>
              <a:rPr lang="en-US" dirty="0"/>
              <a:t>Core” and </a:t>
            </a:r>
            <a:r>
              <a:rPr lang="en-US" dirty="0" smtClean="0"/>
              <a:t>New RAT (NR)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1905000"/>
          </a:xfrm>
        </p:spPr>
        <p:txBody>
          <a:bodyPr/>
          <a:lstStyle/>
          <a:p>
            <a:r>
              <a:rPr lang="en-US" dirty="0"/>
              <a:t>3GPP is </a:t>
            </a:r>
            <a:r>
              <a:rPr lang="en-US" dirty="0" smtClean="0"/>
              <a:t>developing a 5G </a:t>
            </a:r>
            <a:r>
              <a:rPr lang="en-US" dirty="0"/>
              <a:t>Core Network named as “</a:t>
            </a:r>
            <a:r>
              <a:rPr lang="en-US" dirty="0" err="1"/>
              <a:t>NextGen</a:t>
            </a:r>
            <a:r>
              <a:rPr lang="en-US" dirty="0"/>
              <a:t> Core” and a n</a:t>
            </a:r>
            <a:r>
              <a:rPr lang="en-US" dirty="0" smtClean="0"/>
              <a:t>ew 5G “New RAT” (NR)</a:t>
            </a:r>
          </a:p>
          <a:p>
            <a:r>
              <a:rPr lang="en-US" dirty="0" smtClean="0"/>
              <a:t>There may be several candidate architectures by which 802.11 can be integrated into 3GPP 5G network, e.g.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52" y="3500119"/>
            <a:ext cx="2561905" cy="13716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505199"/>
            <a:ext cx="2286000" cy="155236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694" y="3547636"/>
            <a:ext cx="1647506" cy="15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52252" y="5091499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802.11 WLAN interfaces directly to “</a:t>
            </a:r>
            <a:r>
              <a:rPr lang="en-US" dirty="0" err="1" smtClean="0"/>
              <a:t>NextGen</a:t>
            </a:r>
            <a:r>
              <a:rPr lang="en-US" dirty="0" smtClean="0"/>
              <a:t> Core”</a:t>
            </a:r>
            <a:endParaRPr lang="en-US" dirty="0"/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352800" y="5091498"/>
            <a:ext cx="281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(2) 802.11 WLAN  interfaces with “New RAT” base station</a:t>
            </a:r>
            <a:r>
              <a:rPr lang="en-US" dirty="0"/>
              <a:t> </a:t>
            </a:r>
            <a:r>
              <a:rPr lang="en-US" dirty="0" smtClean="0"/>
              <a:t>e.g. similar to “dual connectivity” architecture used by LWA/LWIP</a:t>
            </a:r>
          </a:p>
          <a:p>
            <a:r>
              <a:rPr lang="en-US" dirty="0" smtClean="0"/>
              <a:t>[see R2-163969]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324600" y="5112603"/>
            <a:ext cx="281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(3) 802.11 WLAN data plane interfaces with “New RAT” base station, while control plane interfaces with “Next Gen Core”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7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of 802.11 in 3GPP 5G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Different architectures may suit different operator deployments and use cases, e.g.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architectures imply increased load on backhaul</a:t>
            </a:r>
          </a:p>
          <a:p>
            <a:pPr lvl="1"/>
            <a:r>
              <a:rPr lang="en-US" dirty="0" smtClean="0"/>
              <a:t>“Dual connectivity” architectures may not allow for macro coverage if NR base station operates at higher frequency than WLAN</a:t>
            </a:r>
          </a:p>
          <a:p>
            <a:r>
              <a:rPr lang="en-US" dirty="0" smtClean="0"/>
              <a:t>Availability of specifications for the different architectures depends on future </a:t>
            </a:r>
            <a:r>
              <a:rPr lang="en-US" dirty="0"/>
              <a:t>3GPP progress, decisions and specification </a:t>
            </a:r>
            <a:r>
              <a:rPr lang="en-US" dirty="0" smtClean="0"/>
              <a:t>timeline</a:t>
            </a:r>
          </a:p>
          <a:p>
            <a:pPr lvl="1"/>
            <a:r>
              <a:rPr lang="en-US" dirty="0"/>
              <a:t>Out of the control of </a:t>
            </a:r>
            <a:r>
              <a:rPr lang="en-US" dirty="0" smtClean="0"/>
              <a:t>IEEE</a:t>
            </a:r>
          </a:p>
          <a:p>
            <a:r>
              <a:rPr lang="en-US" dirty="0" smtClean="0"/>
              <a:t>Commercial deployment of the different architectures depends on </a:t>
            </a:r>
            <a:r>
              <a:rPr lang="en-US" dirty="0"/>
              <a:t>handset vendor roadmaps, cellular </a:t>
            </a:r>
            <a:r>
              <a:rPr lang="en-US" dirty="0" smtClean="0"/>
              <a:t>infrastructure vendor roadmaps and network operator decisions</a:t>
            </a:r>
          </a:p>
          <a:p>
            <a:pPr lvl="1"/>
            <a:r>
              <a:rPr lang="en-US" dirty="0" smtClean="0"/>
              <a:t>Out of the control of IEEE</a:t>
            </a:r>
          </a:p>
          <a:p>
            <a:pPr lvl="1"/>
            <a:endParaRPr lang="en-US" dirty="0"/>
          </a:p>
          <a:p>
            <a:pPr>
              <a:buFont typeface="Wingdings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Any technical activities for 5G undertaken by IEEE 802.11 should focus on enablers / building blocks / interfaces that are as generic as possible and can be utilized by any architecture.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ym typeface="Wingdings" panose="05000000000000000000" pitchFamily="2" charset="2"/>
              </a:rPr>
              <a:t>Consider gap analysis for any necessary specification work (</a:t>
            </a:r>
            <a:r>
              <a:rPr lang="en-US" dirty="0" err="1" smtClean="0">
                <a:sym typeface="Wingdings" panose="05000000000000000000" pitchFamily="2" charset="2"/>
              </a:rPr>
              <a:t>eg</a:t>
            </a:r>
            <a:r>
              <a:rPr lang="en-US" dirty="0" smtClean="0">
                <a:sym typeface="Wingdings" panose="05000000000000000000" pitchFamily="2" charset="2"/>
              </a:rPr>
              <a:t>: “802.11 as a component”)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Relationship Approach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Builds on existing </a:t>
            </a:r>
            <a:r>
              <a:rPr lang="en-US" dirty="0"/>
              <a:t>credibility</a:t>
            </a:r>
          </a:p>
          <a:p>
            <a:r>
              <a:rPr lang="en-US" dirty="0"/>
              <a:t>Higher chance of success</a:t>
            </a:r>
          </a:p>
          <a:p>
            <a:r>
              <a:rPr lang="en-US" dirty="0"/>
              <a:t>Lower “cost”</a:t>
            </a:r>
          </a:p>
          <a:p>
            <a:pPr lvl="1"/>
            <a:r>
              <a:rPr lang="en-US" dirty="0"/>
              <a:t>Less “marketing”/lobbying effort to convince </a:t>
            </a:r>
            <a:r>
              <a:rPr lang="en-US" dirty="0" smtClean="0"/>
              <a:t>3GPP/ITU-R</a:t>
            </a:r>
          </a:p>
          <a:p>
            <a:pPr lvl="1"/>
            <a:r>
              <a:rPr lang="en-US" dirty="0" smtClean="0"/>
              <a:t>Fewer venues to track/convince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28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Strawman to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Enhanced </a:t>
            </a:r>
            <a:r>
              <a:rPr lang="en-US" dirty="0"/>
              <a:t>Mobile Broadband (</a:t>
            </a:r>
            <a:r>
              <a:rPr lang="en-US" dirty="0" err="1"/>
              <a:t>eMBB</a:t>
            </a:r>
            <a:r>
              <a:rPr lang="en-US" dirty="0"/>
              <a:t>) </a:t>
            </a:r>
            <a:r>
              <a:rPr lang="en-US" dirty="0" smtClean="0"/>
              <a:t>(2.4GHz, 5GHz) </a:t>
            </a:r>
            <a:br>
              <a:rPr lang="en-US" dirty="0" smtClean="0"/>
            </a:br>
            <a:r>
              <a:rPr lang="en-US" dirty="0" smtClean="0"/>
              <a:t>802.11ax</a:t>
            </a:r>
            <a:r>
              <a:rPr lang="en-US" dirty="0"/>
              <a:t>, 802.11ac, 802.11n </a:t>
            </a:r>
            <a:endParaRPr lang="en-US" dirty="0" smtClean="0"/>
          </a:p>
          <a:p>
            <a:pPr lvl="1"/>
            <a:r>
              <a:rPr lang="en-US" dirty="0" smtClean="0"/>
              <a:t>802.11ax </a:t>
            </a:r>
            <a:r>
              <a:rPr lang="en-US" dirty="0"/>
              <a:t>continues the tradition of 802.11ac and 802.11n for providing service in unlicensed </a:t>
            </a:r>
            <a:r>
              <a:rPr lang="en-US" dirty="0" smtClean="0"/>
              <a:t>spectrum</a:t>
            </a:r>
          </a:p>
          <a:p>
            <a:r>
              <a:rPr lang="en-US" dirty="0" smtClean="0"/>
              <a:t>Enhanced </a:t>
            </a:r>
            <a:r>
              <a:rPr lang="en-US" dirty="0"/>
              <a:t>Mobile Broadband (</a:t>
            </a:r>
            <a:r>
              <a:rPr lang="en-US" dirty="0" err="1"/>
              <a:t>eMBB</a:t>
            </a:r>
            <a:r>
              <a:rPr lang="en-US" dirty="0"/>
              <a:t>) </a:t>
            </a:r>
            <a:r>
              <a:rPr lang="en-US" dirty="0" smtClean="0"/>
              <a:t>(60 </a:t>
            </a:r>
            <a:r>
              <a:rPr lang="en-US" dirty="0"/>
              <a:t>GHz)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802.11ay</a:t>
            </a:r>
            <a:r>
              <a:rPr lang="en-US" dirty="0"/>
              <a:t>, 802.11ad, 802.11aj </a:t>
            </a:r>
            <a:endParaRPr lang="en-US" dirty="0" smtClean="0"/>
          </a:p>
          <a:p>
            <a:pPr lvl="1"/>
            <a:r>
              <a:rPr lang="en-US" dirty="0" smtClean="0"/>
              <a:t>802.11ay </a:t>
            </a:r>
            <a:r>
              <a:rPr lang="en-US" dirty="0"/>
              <a:t>continues the tradition of 802.11ad for providing service in </a:t>
            </a:r>
            <a:r>
              <a:rPr lang="en-US" dirty="0" smtClean="0"/>
              <a:t>unlicensed spectrum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More Strawman to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Massive machine type communications (</a:t>
            </a:r>
            <a:r>
              <a:rPr lang="en-US" dirty="0" err="1" smtClean="0"/>
              <a:t>mMTC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With several 802.15 technologies already deployed, is it confusing to recommend 802.11ah? </a:t>
            </a:r>
          </a:p>
          <a:p>
            <a:pPr lvl="1"/>
            <a:r>
              <a:rPr lang="en-US" dirty="0" smtClean="0"/>
              <a:t>Should IEEE or 802 have a "bake off" of which single winning technology is recommended to 3GPP?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727724"/>
      </p:ext>
    </p:extLst>
  </p:cSld>
  <p:clrMapOvr>
    <a:masterClrMapping/>
  </p:clrMapOvr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80027</TotalTime>
  <Words>632</Words>
  <Application>Microsoft Office PowerPoint</Application>
  <PresentationFormat>On-screen Show (4:3)</PresentationFormat>
  <Paragraphs>78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1_Extend Submission Template</vt:lpstr>
      <vt:lpstr>Collaborating with 3GPP for 5G</vt:lpstr>
      <vt:lpstr>Observations </vt:lpstr>
      <vt:lpstr>Proposed Approach</vt:lpstr>
      <vt:lpstr>3GPP “NextGen Core” and New RAT (NR)</vt:lpstr>
      <vt:lpstr>Integration of 802.11 in 3GPP 5G networks</vt:lpstr>
      <vt:lpstr>Proposed Relationship Approach Benefits</vt:lpstr>
      <vt:lpstr>Strawman to include</vt:lpstr>
      <vt:lpstr>Study More Strawman to include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evaluation metrics</dc:title>
  <dc:creator>yfang@ztetx.com</dc:creator>
  <cp:lastModifiedBy>.</cp:lastModifiedBy>
  <cp:revision>3159</cp:revision>
  <cp:lastPrinted>1998-02-10T13:28:06Z</cp:lastPrinted>
  <dcterms:created xsi:type="dcterms:W3CDTF">2009-12-02T19:05:24Z</dcterms:created>
  <dcterms:modified xsi:type="dcterms:W3CDTF">2016-06-24T13:04:21Z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1225792270</vt:i4>
  </property>
  <property fmtid="{D5CDD505-2E9C-101B-9397-08002B2CF9AE}" pid="4" name="_EmailSubject">
    <vt:lpwstr>IEEE 802 and 5G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</Properties>
</file>