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7"/>
  </p:notesMasterIdLst>
  <p:handoutMasterIdLst>
    <p:handoutMasterId r:id="rId38"/>
  </p:handoutMasterIdLst>
  <p:sldIdLst>
    <p:sldId id="256" r:id="rId2"/>
    <p:sldId id="382" r:id="rId3"/>
    <p:sldId id="383" r:id="rId4"/>
    <p:sldId id="384" r:id="rId5"/>
    <p:sldId id="385" r:id="rId6"/>
    <p:sldId id="386"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399" r:id="rId20"/>
    <p:sldId id="400" r:id="rId21"/>
    <p:sldId id="401" r:id="rId22"/>
    <p:sldId id="402" r:id="rId23"/>
    <p:sldId id="403" r:id="rId24"/>
    <p:sldId id="415" r:id="rId25"/>
    <p:sldId id="404" r:id="rId26"/>
    <p:sldId id="405" r:id="rId27"/>
    <p:sldId id="406" r:id="rId28"/>
    <p:sldId id="407" r:id="rId29"/>
    <p:sldId id="408" r:id="rId30"/>
    <p:sldId id="416" r:id="rId31"/>
    <p:sldId id="409" r:id="rId32"/>
    <p:sldId id="410" r:id="rId33"/>
    <p:sldId id="411" r:id="rId34"/>
    <p:sldId id="412" r:id="rId35"/>
    <p:sldId id="413"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32" autoAdjust="0"/>
  </p:normalViewPr>
  <p:slideViewPr>
    <p:cSldViewPr>
      <p:cViewPr varScale="1">
        <p:scale>
          <a:sx n="62" d="100"/>
          <a:sy n="62" d="100"/>
        </p:scale>
        <p:origin x="-690" y="-78"/>
      </p:cViewPr>
      <p:guideLst>
        <p:guide orient="horz" pos="2160"/>
        <p:guide pos="2880"/>
      </p:guideLst>
    </p:cSldViewPr>
  </p:slideViewPr>
  <p:outlineViewPr>
    <p:cViewPr>
      <p:scale>
        <a:sx n="33" d="100"/>
        <a:sy n="33" d="100"/>
      </p:scale>
      <p:origin x="0" y="170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7A41567-400D-4F3C-9C65-2496829D5AA7}" type="datetimeFigureOut">
              <a:rPr lang="en-US"/>
              <a:pPr>
                <a:defRPr/>
              </a:pPr>
              <a:t>7/27/2016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0635807-30DC-4975-BFB5-FA92BA298C14}" type="slidenum">
              <a:rPr lang="en-US"/>
              <a:pPr>
                <a:defRPr/>
              </a:pPr>
              <a:t>‹#›</a:t>
            </a:fld>
            <a:endParaRPr lang="en-US"/>
          </a:p>
        </p:txBody>
      </p:sp>
    </p:spTree>
    <p:extLst>
      <p:ext uri="{BB962C8B-B14F-4D97-AF65-F5344CB8AC3E}">
        <p14:creationId xmlns:p14="http://schemas.microsoft.com/office/powerpoint/2010/main" val="2628906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9EC287E-26BD-44A7-9D15-472DB58819FC}" type="datetimeFigureOut">
              <a:rPr lang="en-CA"/>
              <a:pPr>
                <a:defRPr/>
              </a:pPr>
              <a:t>27/07/2016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5401E41-046E-45DB-9DBC-02AD4F610A57}" type="slidenum">
              <a:rPr lang="en-CA"/>
              <a:pPr>
                <a:defRPr/>
              </a:pPr>
              <a:t>‹#›</a:t>
            </a:fld>
            <a:endParaRPr lang="en-CA"/>
          </a:p>
        </p:txBody>
      </p:sp>
    </p:spTree>
    <p:extLst>
      <p:ext uri="{BB962C8B-B14F-4D97-AF65-F5344CB8AC3E}">
        <p14:creationId xmlns:p14="http://schemas.microsoft.com/office/powerpoint/2010/main" val="1467833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2DF411A-51A9-4E66-91C7-DE0B6E365CCC}" type="slidenum">
              <a:rPr lang="en-CA" altLang="en-US" smtClean="0">
                <a:latin typeface="Arial" pitchFamily="34" charset="0"/>
              </a:rPr>
              <a:pPr eaLnBrk="1" hangingPunct="1">
                <a:spcBef>
                  <a:spcPct val="0"/>
                </a:spcBef>
              </a:pPr>
              <a:t>1</a:t>
            </a:fld>
            <a:endParaRPr lang="en-CA"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7427913" y="4206875"/>
            <a:ext cx="960437" cy="457200"/>
          </a:xfrm>
        </p:spPr>
        <p:txBody>
          <a:bodyPr/>
          <a:lstStyle>
            <a:lvl1pPr>
              <a:defRPr/>
            </a:lvl1pPr>
          </a:lstStyle>
          <a:p>
            <a:pPr>
              <a:defRPr/>
            </a:pPr>
            <a:fld id="{318E93CF-6064-4356-AB75-C3586406C309}" type="datetime1">
              <a:rPr lang="en-US" smtClean="0"/>
              <a:t>7/27/2016</a:t>
            </a:fld>
            <a:endParaRPr lang="en-US"/>
          </a:p>
        </p:txBody>
      </p:sp>
      <p:sp>
        <p:nvSpPr>
          <p:cNvPr id="18" name="Footer Placeholder 16"/>
          <p:cNvSpPr>
            <a:spLocks noGrp="1"/>
          </p:cNvSpPr>
          <p:nvPr>
            <p:ph type="ftr" sz="quarter" idx="11"/>
          </p:nvPr>
        </p:nvSpPr>
        <p:spPr>
          <a:xfrm>
            <a:off x="5410200" y="4205288"/>
            <a:ext cx="1965325" cy="457200"/>
          </a:xfrm>
        </p:spPr>
        <p:txBody>
          <a:bodyPr/>
          <a:lstStyle>
            <a:lvl1pPr>
              <a:defRPr/>
            </a:lvl1pPr>
          </a:lstStyle>
          <a:p>
            <a:pPr>
              <a:defRPr/>
            </a:pPr>
            <a:r>
              <a:rPr lang="en-US" smtClean="0"/>
              <a:t>Mentor DCN:  EC-16-0119-01-5GSG</a:t>
            </a: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5E6C6BE6-740B-4275-A23E-C8BB50DCF900}" type="slidenum">
              <a:rPr lang="en-US"/>
              <a:pPr>
                <a:defRPr/>
              </a:pPr>
              <a:t>‹#›</a:t>
            </a:fld>
            <a:endParaRPr lang="en-US"/>
          </a:p>
        </p:txBody>
      </p:sp>
    </p:spTree>
    <p:extLst>
      <p:ext uri="{BB962C8B-B14F-4D97-AF65-F5344CB8AC3E}">
        <p14:creationId xmlns:p14="http://schemas.microsoft.com/office/powerpoint/2010/main" val="390915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4470EE0-A4E3-4E16-82A5-7E0F20BCC1E9}" type="datetime1">
              <a:rPr lang="en-US" smtClean="0"/>
              <a:t>7/27/2016</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4289BEC0-CA7B-41DC-B10C-DF76450AA124}" type="slidenum">
              <a:rPr lang="en-US"/>
              <a:pPr>
                <a:defRPr/>
              </a:pPr>
              <a:t>‹#›</a:t>
            </a:fld>
            <a:endParaRPr lang="en-US"/>
          </a:p>
        </p:txBody>
      </p:sp>
    </p:spTree>
    <p:extLst>
      <p:ext uri="{BB962C8B-B14F-4D97-AF65-F5344CB8AC3E}">
        <p14:creationId xmlns:p14="http://schemas.microsoft.com/office/powerpoint/2010/main" val="314305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6FA5EBE-D923-48FC-A49C-7E219BCC8D5F}" type="datetime1">
              <a:rPr lang="en-US" smtClean="0"/>
              <a:t>7/27/2016</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3E653CD5-248E-4D08-9E0D-4A913CE3D849}" type="slidenum">
              <a:rPr lang="en-US"/>
              <a:pPr>
                <a:defRPr/>
              </a:pPr>
              <a:t>‹#›</a:t>
            </a:fld>
            <a:endParaRPr lang="en-US"/>
          </a:p>
        </p:txBody>
      </p:sp>
    </p:spTree>
    <p:extLst>
      <p:ext uri="{BB962C8B-B14F-4D97-AF65-F5344CB8AC3E}">
        <p14:creationId xmlns:p14="http://schemas.microsoft.com/office/powerpoint/2010/main" val="3733802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10"/>
          <p:cNvSpPr>
            <a:spLocks noGrp="1"/>
          </p:cNvSpPr>
          <p:nvPr>
            <p:ph type="sldNum" sz="quarter" idx="10"/>
          </p:nvPr>
        </p:nvSpPr>
        <p:spPr>
          <a:xfrm>
            <a:off x="8331200" y="6134100"/>
            <a:ext cx="685800" cy="365125"/>
          </a:xfrm>
        </p:spPr>
        <p:txBody>
          <a:bodyPr/>
          <a:lstStyle>
            <a:lvl1pPr>
              <a:defRPr/>
            </a:lvl1pPr>
          </a:lstStyle>
          <a:p>
            <a:pPr>
              <a:defRPr/>
            </a:pPr>
            <a:fld id="{E1D283AB-9578-4F94-A381-24784DFE13A6}" type="slidenum">
              <a:rPr lang="en-US"/>
              <a:pPr>
                <a:defRPr/>
              </a:pPr>
              <a:t>‹#›</a:t>
            </a:fld>
            <a:endParaRPr lang="en-US"/>
          </a:p>
        </p:txBody>
      </p:sp>
    </p:spTree>
    <p:extLst>
      <p:ext uri="{BB962C8B-B14F-4D97-AF65-F5344CB8AC3E}">
        <p14:creationId xmlns:p14="http://schemas.microsoft.com/office/powerpoint/2010/main" val="366803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7164388" y="612775"/>
            <a:ext cx="957262" cy="457200"/>
          </a:xfrm>
        </p:spPr>
        <p:txBody>
          <a:bodyPr/>
          <a:lstStyle>
            <a:lvl1pPr>
              <a:defRPr/>
            </a:lvl1pPr>
          </a:lstStyle>
          <a:p>
            <a:pPr>
              <a:defRPr/>
            </a:pPr>
            <a:fld id="{2A89D669-6E2B-4E1C-B4F1-74FB0D3DB30D}" type="datetime1">
              <a:rPr lang="en-US" smtClean="0"/>
              <a:t>7/27/2016</a:t>
            </a:fld>
            <a:endParaRPr lang="en-US"/>
          </a:p>
        </p:txBody>
      </p:sp>
      <p:sp>
        <p:nvSpPr>
          <p:cNvPr id="5" name="Footer Placeholder 4"/>
          <p:cNvSpPr>
            <a:spLocks noGrp="1"/>
          </p:cNvSpPr>
          <p:nvPr>
            <p:ph type="ftr" sz="quarter" idx="11"/>
          </p:nvPr>
        </p:nvSpPr>
        <p:spPr>
          <a:xfrm>
            <a:off x="5257800" y="612775"/>
            <a:ext cx="1906588" cy="457200"/>
          </a:xfrm>
        </p:spPr>
        <p:txBody>
          <a:bodyPr/>
          <a:lstStyle>
            <a:lvl1pPr>
              <a:defRPr/>
            </a:lvl1pPr>
          </a:lstStyle>
          <a:p>
            <a:pPr>
              <a:defRPr/>
            </a:pPr>
            <a:r>
              <a:rPr lang="en-US" smtClean="0"/>
              <a:t>Mentor DCN:  EC-16-0119-01-5GSG</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A2FCB9C-418C-42F5-BB08-70FA1D726021}" type="slidenum">
              <a:rPr lang="en-US"/>
              <a:pPr>
                <a:defRPr/>
              </a:pPr>
              <a:t>‹#›</a:t>
            </a:fld>
            <a:endParaRPr lang="en-US"/>
          </a:p>
        </p:txBody>
      </p:sp>
    </p:spTree>
    <p:extLst>
      <p:ext uri="{BB962C8B-B14F-4D97-AF65-F5344CB8AC3E}">
        <p14:creationId xmlns:p14="http://schemas.microsoft.com/office/powerpoint/2010/main" val="185014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a:xfrm>
            <a:off x="7359650" y="612775"/>
            <a:ext cx="957263" cy="457200"/>
          </a:xfrm>
        </p:spPr>
        <p:txBody>
          <a:bodyPr/>
          <a:lstStyle>
            <a:lvl1pPr>
              <a:defRPr/>
            </a:lvl1pPr>
          </a:lstStyle>
          <a:p>
            <a:pPr>
              <a:defRPr/>
            </a:pPr>
            <a:fld id="{DC5BCC88-4B33-40F8-B7C4-51FE333C5EF0}" type="datetime1">
              <a:rPr lang="en-US" smtClean="0"/>
              <a:t>7/27/2016</a:t>
            </a:fld>
            <a:endParaRPr lang="en-US"/>
          </a:p>
        </p:txBody>
      </p:sp>
      <p:sp>
        <p:nvSpPr>
          <p:cNvPr id="5" name="Footer Placeholder 4"/>
          <p:cNvSpPr>
            <a:spLocks noGrp="1"/>
          </p:cNvSpPr>
          <p:nvPr>
            <p:ph type="ftr" sz="quarter" idx="11"/>
          </p:nvPr>
        </p:nvSpPr>
        <p:spPr>
          <a:xfrm>
            <a:off x="5257800" y="612775"/>
            <a:ext cx="1978025" cy="457200"/>
          </a:xfrm>
        </p:spPr>
        <p:txBody>
          <a:bodyPr/>
          <a:lstStyle>
            <a:lvl1pPr>
              <a:defRPr/>
            </a:lvl1pPr>
          </a:lstStyle>
          <a:p>
            <a:pPr>
              <a:defRPr/>
            </a:pPr>
            <a:r>
              <a:rPr lang="en-US" smtClean="0"/>
              <a:t>Mentor DCN:  EC-16-0119-01-5GSG</a:t>
            </a:r>
            <a:endParaRPr lang="en-US"/>
          </a:p>
        </p:txBody>
      </p:sp>
      <p:sp>
        <p:nvSpPr>
          <p:cNvPr id="6" name="Slide Number Placeholder 5"/>
          <p:cNvSpPr>
            <a:spLocks noGrp="1"/>
          </p:cNvSpPr>
          <p:nvPr>
            <p:ph type="sldNum" sz="quarter" idx="12"/>
          </p:nvPr>
        </p:nvSpPr>
        <p:spPr/>
        <p:txBody>
          <a:bodyPr/>
          <a:lstStyle>
            <a:lvl1pPr>
              <a:defRPr/>
            </a:lvl1pPr>
          </a:lstStyle>
          <a:p>
            <a:pPr>
              <a:defRPr/>
            </a:pPr>
            <a:fld id="{2280224A-253F-45A5-9F70-01B97F215DD3}" type="slidenum">
              <a:rPr lang="en-US"/>
              <a:pPr>
                <a:defRPr/>
              </a:pPr>
              <a:t>‹#›</a:t>
            </a:fld>
            <a:endParaRPr lang="en-US"/>
          </a:p>
        </p:txBody>
      </p:sp>
    </p:spTree>
    <p:extLst>
      <p:ext uri="{BB962C8B-B14F-4D97-AF65-F5344CB8AC3E}">
        <p14:creationId xmlns:p14="http://schemas.microsoft.com/office/powerpoint/2010/main" val="2280877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95F1A13-3969-44E5-8E48-B7FEDECC7488}" type="datetime1">
              <a:rPr lang="en-US" smtClean="0"/>
              <a:t>7/27/2016</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A1B8BE01-A374-4F5C-8F5D-2D695475B3E5}" type="slidenum">
              <a:rPr lang="en-US"/>
              <a:pPr>
                <a:defRPr/>
              </a:pPr>
              <a:t>‹#›</a:t>
            </a:fld>
            <a:endParaRPr lang="en-US"/>
          </a:p>
        </p:txBody>
      </p:sp>
    </p:spTree>
    <p:extLst>
      <p:ext uri="{BB962C8B-B14F-4D97-AF65-F5344CB8AC3E}">
        <p14:creationId xmlns:p14="http://schemas.microsoft.com/office/powerpoint/2010/main" val="67287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a:lstStyle>
            <a:lvl1pPr>
              <a:defRPr/>
            </a:lvl1pPr>
          </a:lstStyle>
          <a:p>
            <a:pPr>
              <a:defRPr/>
            </a:pPr>
            <a:fld id="{F1708F6E-E07C-428E-A6A4-A9B31FC5118B}" type="datetime1">
              <a:rPr lang="en-US" smtClean="0"/>
              <a:t>7/27/2016</a:t>
            </a:fld>
            <a:endParaRPr lang="en-US"/>
          </a:p>
        </p:txBody>
      </p:sp>
      <p:sp>
        <p:nvSpPr>
          <p:cNvPr id="8" name="Slide Number Placeholder 26"/>
          <p:cNvSpPr>
            <a:spLocks noGrp="1"/>
          </p:cNvSpPr>
          <p:nvPr>
            <p:ph type="sldNum" sz="quarter" idx="11"/>
          </p:nvPr>
        </p:nvSpPr>
        <p:spPr/>
        <p:txBody>
          <a:bodyPr/>
          <a:lstStyle>
            <a:lvl1pPr>
              <a:defRPr/>
            </a:lvl1pPr>
          </a:lstStyle>
          <a:p>
            <a:pPr>
              <a:defRPr/>
            </a:pPr>
            <a:fld id="{F673840C-2ABD-4D48-81F8-58C65ADA2CF0}"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r>
              <a:rPr lang="en-US" smtClean="0"/>
              <a:t>Mentor DCN:  EC-16-0119-01-5GSG</a:t>
            </a:r>
            <a:endParaRPr lang="en-US"/>
          </a:p>
        </p:txBody>
      </p:sp>
    </p:spTree>
    <p:extLst>
      <p:ext uri="{BB962C8B-B14F-4D97-AF65-F5344CB8AC3E}">
        <p14:creationId xmlns:p14="http://schemas.microsoft.com/office/powerpoint/2010/main" val="2682507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7359650" y="612775"/>
            <a:ext cx="957263" cy="457200"/>
          </a:xfrm>
        </p:spPr>
        <p:txBody>
          <a:bodyPr/>
          <a:lstStyle>
            <a:lvl1pPr>
              <a:defRPr/>
            </a:lvl1pPr>
          </a:lstStyle>
          <a:p>
            <a:pPr>
              <a:defRPr/>
            </a:pPr>
            <a:fld id="{F18CF817-E6E8-4FA3-92DF-DA3A662CD5EC}" type="datetime1">
              <a:rPr lang="en-US" smtClean="0"/>
              <a:t>7/27/2016</a:t>
            </a:fld>
            <a:endParaRPr lang="en-US"/>
          </a:p>
        </p:txBody>
      </p:sp>
      <p:sp>
        <p:nvSpPr>
          <p:cNvPr id="4" name="Footer Placeholder 3"/>
          <p:cNvSpPr>
            <a:spLocks noGrp="1"/>
          </p:cNvSpPr>
          <p:nvPr>
            <p:ph type="ftr" sz="quarter" idx="11"/>
          </p:nvPr>
        </p:nvSpPr>
        <p:spPr>
          <a:xfrm>
            <a:off x="5257800" y="612775"/>
            <a:ext cx="2051050" cy="457200"/>
          </a:xfrm>
        </p:spPr>
        <p:txBody>
          <a:bodyPr/>
          <a:lstStyle>
            <a:lvl1pPr>
              <a:defRPr/>
            </a:lvl1pPr>
          </a:lstStyle>
          <a:p>
            <a:pPr>
              <a:defRPr/>
            </a:pPr>
            <a:r>
              <a:rPr lang="en-US" smtClean="0"/>
              <a:t>Mentor DCN:  EC-16-0119-01-5GSG</a:t>
            </a:r>
            <a:endParaRPr lang="en-US"/>
          </a:p>
        </p:txBody>
      </p:sp>
      <p:sp>
        <p:nvSpPr>
          <p:cNvPr id="5" name="Slide Number Placeholder 4"/>
          <p:cNvSpPr>
            <a:spLocks noGrp="1"/>
          </p:cNvSpPr>
          <p:nvPr>
            <p:ph type="sldNum" sz="quarter" idx="12"/>
          </p:nvPr>
        </p:nvSpPr>
        <p:spPr/>
        <p:txBody>
          <a:bodyPr/>
          <a:lstStyle>
            <a:lvl1pPr>
              <a:defRPr/>
            </a:lvl1pPr>
          </a:lstStyle>
          <a:p>
            <a:pPr>
              <a:defRPr/>
            </a:pPr>
            <a:fld id="{C3AD0CB7-D931-4CBB-9FB5-CFDB3B2987D7}" type="slidenum">
              <a:rPr lang="en-US"/>
              <a:pPr>
                <a:defRPr/>
              </a:pPr>
              <a:t>‹#›</a:t>
            </a:fld>
            <a:endParaRPr lang="en-US"/>
          </a:p>
        </p:txBody>
      </p:sp>
    </p:spTree>
    <p:extLst>
      <p:ext uri="{BB962C8B-B14F-4D97-AF65-F5344CB8AC3E}">
        <p14:creationId xmlns:p14="http://schemas.microsoft.com/office/powerpoint/2010/main" val="49883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FE11C43-25BF-49B7-B4A1-486290C74A46}" type="datetime1">
              <a:rPr lang="en-US" smtClean="0"/>
              <a:t>7/27/2016</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C77C35F8-E37F-442B-9771-749257B76532}" type="slidenum">
              <a:rPr lang="en-US"/>
              <a:pPr>
                <a:defRPr/>
              </a:pPr>
              <a:t>‹#›</a:t>
            </a:fld>
            <a:endParaRPr lang="en-US"/>
          </a:p>
        </p:txBody>
      </p:sp>
    </p:spTree>
    <p:extLst>
      <p:ext uri="{BB962C8B-B14F-4D97-AF65-F5344CB8AC3E}">
        <p14:creationId xmlns:p14="http://schemas.microsoft.com/office/powerpoint/2010/main" val="3684546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8FAD7FE-4540-40C5-A96E-99A81ACCC93B}" type="datetime1">
              <a:rPr lang="en-US" smtClean="0"/>
              <a:t>7/27/2016</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B35287E8-70AC-447B-9F52-23386E7444A0}" type="slidenum">
              <a:rPr lang="en-US"/>
              <a:pPr>
                <a:defRPr/>
              </a:pPr>
              <a:t>‹#›</a:t>
            </a:fld>
            <a:endParaRPr lang="en-US"/>
          </a:p>
        </p:txBody>
      </p:sp>
    </p:spTree>
    <p:extLst>
      <p:ext uri="{BB962C8B-B14F-4D97-AF65-F5344CB8AC3E}">
        <p14:creationId xmlns:p14="http://schemas.microsoft.com/office/powerpoint/2010/main" val="1619689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BF29D3AA-4F5C-47C9-BBC9-A66C7C26BBCE}" type="datetime1">
              <a:rPr lang="en-US" smtClean="0"/>
              <a:t>7/27/2016</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Mentor DCN:  EC-16-0119-01-5GSG</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E818AE26-6C28-479E-BBB8-DCC77279533A}" type="slidenum">
              <a:rPr lang="en-US"/>
              <a:pPr>
                <a:defRPr/>
              </a:pPr>
              <a:t>‹#›</a:t>
            </a:fld>
            <a:endParaRPr lang="en-US"/>
          </a:p>
        </p:txBody>
      </p:sp>
    </p:spTree>
    <p:extLst>
      <p:ext uri="{BB962C8B-B14F-4D97-AF65-F5344CB8AC3E}">
        <p14:creationId xmlns:p14="http://schemas.microsoft.com/office/powerpoint/2010/main" val="901525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039" name="Title Placeholder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7143750" y="612775"/>
            <a:ext cx="957263" cy="457200"/>
          </a:xfrm>
          <a:prstGeom prst="rect">
            <a:avLst/>
          </a:prstGeom>
        </p:spPr>
        <p:txBody>
          <a:bodyPr vert="horz" wrap="square" lIns="91440" tIns="45720" rIns="91440" bIns="45720" numCol="1" anchor="t" anchorCtr="0" compatLnSpc="1">
            <a:prstTxWarp prst="textNoShape">
              <a:avLst/>
            </a:prstTxWarp>
          </a:bodyPr>
          <a:lstStyle>
            <a:lvl1pPr>
              <a:defRPr sz="800">
                <a:solidFill>
                  <a:schemeClr val="accent2"/>
                </a:solidFill>
              </a:defRPr>
            </a:lvl1pPr>
          </a:lstStyle>
          <a:p>
            <a:pPr>
              <a:defRPr/>
            </a:pPr>
            <a:fld id="{DDF63E3F-C225-4446-A8D4-5BA525BF7951}" type="datetime1">
              <a:rPr lang="en-US" smtClean="0"/>
              <a:t>7/27/2016</a:t>
            </a:fld>
            <a:endParaRPr lang="en-US"/>
          </a:p>
        </p:txBody>
      </p:sp>
      <p:sp>
        <p:nvSpPr>
          <p:cNvPr id="3" name="Footer Placeholder 2"/>
          <p:cNvSpPr>
            <a:spLocks noGrp="1"/>
          </p:cNvSpPr>
          <p:nvPr>
            <p:ph type="ftr" sz="quarter" idx="3"/>
          </p:nvPr>
        </p:nvSpPr>
        <p:spPr>
          <a:xfrm>
            <a:off x="5257800" y="612775"/>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t>Mentor DCN:  EC-16-0119-01-5GSG</a:t>
            </a:r>
            <a:endParaRPr lang="en-US" dirty="0"/>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a:solidFill>
                  <a:srgbClr val="FFFFFF"/>
                </a:solidFill>
              </a:defRPr>
            </a:lvl1pPr>
          </a:lstStyle>
          <a:p>
            <a:pPr>
              <a:defRPr/>
            </a:pPr>
            <a:fld id="{EAD30A4D-3E4E-4063-A979-96800F195A9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64" r:id="rId4"/>
    <p:sldLayoutId id="2147484073" r:id="rId5"/>
    <p:sldLayoutId id="2147484074" r:id="rId6"/>
    <p:sldLayoutId id="2147484065" r:id="rId7"/>
    <p:sldLayoutId id="2147484066" r:id="rId8"/>
    <p:sldLayoutId id="2147484067" r:id="rId9"/>
    <p:sldLayoutId id="2147484068" r:id="rId10"/>
    <p:sldLayoutId id="2147484069" r:id="rId11"/>
    <p:sldLayoutId id="2147484075" r:id="rId12"/>
  </p:sldLayoutIdLst>
  <p:timing>
    <p:tnLst>
      <p:par>
        <p:cTn id="1" dur="indefinite" restart="never" nodeType="tmRoot"/>
      </p:par>
    </p:tnLst>
  </p:timing>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ieee802.org/Stand_Com/5G" TargetMode="External"/><Relationship Id="rId2" Type="http://schemas.openxmlformats.org/officeDocument/2006/relationships/hyperlink" Target="https://mentor.ieee.org/802-ec/documents?is_group=5GS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57200" y="2246313"/>
            <a:ext cx="8458200" cy="1470025"/>
          </a:xfrm>
        </p:spPr>
        <p:txBody>
          <a:bodyPr/>
          <a:lstStyle/>
          <a:p>
            <a:pPr eaLnBrk="1" hangingPunct="1"/>
            <a:r>
              <a:rPr lang="en-US" altLang="en-US" dirty="0" smtClean="0"/>
              <a:t>IEEE 802 EC 5G / IMT-2020 </a:t>
            </a:r>
            <a:br>
              <a:rPr lang="en-US" altLang="en-US" dirty="0" smtClean="0"/>
            </a:br>
            <a:r>
              <a:rPr lang="en-US" altLang="en-US" dirty="0" smtClean="0"/>
              <a:t>Standing Committee Report</a:t>
            </a:r>
          </a:p>
        </p:txBody>
      </p:sp>
      <p:sp>
        <p:nvSpPr>
          <p:cNvPr id="8195" name="Rectangle 3"/>
          <p:cNvSpPr>
            <a:spLocks noGrp="1" noChangeArrowheads="1"/>
          </p:cNvSpPr>
          <p:nvPr>
            <p:ph type="subTitle" idx="1"/>
          </p:nvPr>
        </p:nvSpPr>
        <p:spPr>
          <a:xfrm>
            <a:off x="395288" y="3933825"/>
            <a:ext cx="4953000" cy="1752600"/>
          </a:xfrm>
        </p:spPr>
        <p:txBody>
          <a:bodyPr/>
          <a:lstStyle/>
          <a:p>
            <a:pPr marL="63500" eaLnBrk="1" hangingPunct="1">
              <a:lnSpc>
                <a:spcPct val="70000"/>
              </a:lnSpc>
            </a:pPr>
            <a:r>
              <a:rPr lang="en-US" altLang="en-US" dirty="0" smtClean="0"/>
              <a:t>Glenn Parsons - Ericsson</a:t>
            </a:r>
          </a:p>
          <a:p>
            <a:pPr lvl="1" algn="l" eaLnBrk="1" hangingPunct="1">
              <a:lnSpc>
                <a:spcPct val="70000"/>
              </a:lnSpc>
            </a:pPr>
            <a:endParaRPr lang="en-US" altLang="en-US" sz="2000" dirty="0" smtClean="0">
              <a:hlinkClick r:id="rId3"/>
            </a:endParaRPr>
          </a:p>
          <a:p>
            <a:pPr marL="63500" eaLnBrk="1" hangingPunct="1">
              <a:lnSpc>
                <a:spcPct val="70000"/>
              </a:lnSpc>
            </a:pPr>
            <a:r>
              <a:rPr lang="en-US" altLang="en-US" sz="1800" dirty="0" err="1" smtClean="0">
                <a:hlinkClick r:id="rId3"/>
              </a:rPr>
              <a:t>glenn.parsons</a:t>
            </a:r>
            <a:r>
              <a:rPr lang="en-CA" altLang="en-US" sz="1800" dirty="0" smtClean="0">
                <a:hlinkClick r:id="rId3"/>
              </a:rPr>
              <a:t>@</a:t>
            </a:r>
            <a:r>
              <a:rPr lang="en-US" altLang="en-US" sz="1800" dirty="0" smtClean="0">
                <a:hlinkClick r:id="rId3"/>
              </a:rPr>
              <a:t>ericsson.com</a:t>
            </a:r>
            <a:r>
              <a:rPr lang="en-US" altLang="en-US" sz="1800" dirty="0" smtClean="0"/>
              <a:t/>
            </a:r>
            <a:br>
              <a:rPr lang="en-US" altLang="en-US" sz="1800" dirty="0" smtClean="0"/>
            </a:br>
            <a:r>
              <a:rPr lang="en-US" altLang="en-US" sz="1600" dirty="0" smtClean="0"/>
              <a:t>+1 613 963 8141</a:t>
            </a:r>
          </a:p>
          <a:p>
            <a:pPr marL="63500" eaLnBrk="1" hangingPunct="1">
              <a:lnSpc>
                <a:spcPct val="70000"/>
              </a:lnSpc>
            </a:pPr>
            <a:endParaRPr lang="en-US" altLang="en-US" dirty="0" smtClean="0"/>
          </a:p>
          <a:p>
            <a:pPr marL="63500" eaLnBrk="1" hangingPunct="1">
              <a:lnSpc>
                <a:spcPct val="70000"/>
              </a:lnSpc>
            </a:pPr>
            <a:r>
              <a:rPr lang="en-US" altLang="en-US" dirty="0" smtClean="0"/>
              <a:t>July 2016</a:t>
            </a:r>
          </a:p>
        </p:txBody>
      </p:sp>
      <p:pic>
        <p:nvPicPr>
          <p:cNvPr id="8196" name="Picture 6" descr="https://encrypted-tbn3.gstatic.com/images?q=tbn:ANd9GcS2OeDDz4S3NME0m7I9GDAhNV1zLpK7XjFi-44fBUJ55qOqrht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17513"/>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fld id="{0981B11B-889E-41FD-A615-60645F5FCEB1}" type="datetime1">
              <a:rPr lang="en-US" altLang="en-US" sz="800" smtClean="0">
                <a:solidFill>
                  <a:schemeClr val="accent2"/>
                </a:solidFill>
                <a:latin typeface="Arial" pitchFamily="34" charset="0"/>
              </a:rPr>
              <a:t>7/27/2016</a:t>
            </a:fld>
            <a:endParaRPr lang="en-US" altLang="en-US" sz="800" smtClean="0">
              <a:solidFill>
                <a:schemeClr val="accent2"/>
              </a:solidFill>
              <a:latin typeface="Arial" pitchFamily="34" charset="0"/>
            </a:endParaRPr>
          </a:p>
        </p:txBody>
      </p:sp>
      <p:sp>
        <p:nvSpPr>
          <p:cNvPr id="8198"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r>
              <a:rPr lang="en-US" altLang="en-US" sz="800" smtClean="0">
                <a:solidFill>
                  <a:schemeClr val="accent2"/>
                </a:solidFill>
                <a:latin typeface="Arial" pitchFamily="34" charset="0"/>
              </a:rPr>
              <a:t>Mentor DCN:  EC-16-0119-01-5GSG</a:t>
            </a:r>
            <a:endParaRPr lang="en-US" altLang="en-US" sz="800" smtClean="0">
              <a:solidFill>
                <a:schemeClr val="accent2"/>
              </a:solidFill>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295400" y="1790700"/>
            <a:ext cx="6934200" cy="4681465"/>
          </a:xfrm>
          <a:prstGeom prst="rect">
            <a:avLst/>
          </a:prstGeom>
        </p:spPr>
      </p:pic>
      <p:sp>
        <p:nvSpPr>
          <p:cNvPr id="11" name="TextBox 10"/>
          <p:cNvSpPr txBox="1"/>
          <p:nvPr/>
        </p:nvSpPr>
        <p:spPr>
          <a:xfrm>
            <a:off x="685800" y="6477000"/>
            <a:ext cx="7924800" cy="276999"/>
          </a:xfrm>
          <a:prstGeom prst="rect">
            <a:avLst/>
          </a:prstGeom>
          <a:noFill/>
        </p:spPr>
        <p:txBody>
          <a:bodyPr wrap="square" rtlCol="0">
            <a:spAutoFit/>
          </a:bodyPr>
          <a:lstStyle/>
          <a:p>
            <a:pPr algn="ctr"/>
            <a:r>
              <a:rPr lang="en-US" sz="1200" dirty="0" smtClean="0"/>
              <a:t>Source: IEEE 802-EC-16-0083-00-5GSG</a:t>
            </a:r>
            <a:endParaRPr lang="en-US" sz="1200" dirty="0"/>
          </a:p>
        </p:txBody>
      </p:sp>
      <p:sp>
        <p:nvSpPr>
          <p:cNvPr id="4" name="Date Placeholder 3"/>
          <p:cNvSpPr>
            <a:spLocks noGrp="1"/>
          </p:cNvSpPr>
          <p:nvPr>
            <p:ph type="dt" sz="half" idx="10"/>
          </p:nvPr>
        </p:nvSpPr>
        <p:spPr/>
        <p:txBody>
          <a:bodyPr/>
          <a:lstStyle/>
          <a:p>
            <a:pPr>
              <a:defRPr/>
            </a:pPr>
            <a:fld id="{7D48CB27-862A-41CC-B1B9-9AA46F67486E}"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47557777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922040"/>
            <a:ext cx="8229600" cy="1066800"/>
          </a:xfrm>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Routes to success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a:xfrm>
            <a:off x="527050" y="1828800"/>
            <a:ext cx="8229600" cy="4821238"/>
          </a:xfrm>
        </p:spPr>
        <p:txBody>
          <a:bodyPr>
            <a:normAutofit fontScale="850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engage </a:t>
            </a:r>
            <a:r>
              <a:rPr lang="en-US" sz="2400" dirty="0"/>
              <a:t>with 3GPP to specify interface details</a:t>
            </a:r>
          </a:p>
          <a:p>
            <a:pPr marL="534988" lvl="1" indent="-153988">
              <a:buFontTx/>
              <a:buChar char="▫"/>
              <a:tabLst>
                <a:tab pos="101600" algn="l"/>
                <a:tab pos="406400" algn="l"/>
                <a:tab pos="698500" algn="l"/>
                <a:tab pos="914400" algn="l"/>
              </a:tabLst>
            </a:pPr>
            <a:r>
              <a:rPr lang="en-US" dirty="0">
                <a:solidFill>
                  <a:schemeClr val="accent2"/>
                </a:solidFill>
              </a:rPr>
              <a:t>could support many 802 </a:t>
            </a:r>
            <a:r>
              <a:rPr lang="en-US" dirty="0" err="1" smtClean="0">
                <a:solidFill>
                  <a:schemeClr val="accent2"/>
                </a:solidFill>
              </a:rPr>
              <a:t>MACs</a:t>
            </a:r>
            <a:r>
              <a:rPr lang="en-US" dirty="0" smtClean="0"/>
              <a:t> and </a:t>
            </a:r>
            <a:r>
              <a:rPr lang="en-US" dirty="0" err="1" smtClean="0"/>
              <a:t>PHYs</a:t>
            </a:r>
            <a:endParaRPr lang="en-US" dirty="0" smtClean="0">
              <a:solidFill>
                <a:schemeClr val="accent2"/>
              </a:solidFill>
            </a:endParaRPr>
          </a:p>
          <a:p>
            <a:pPr>
              <a:lnSpc>
                <a:spcPts val="3300"/>
              </a:lnSpc>
              <a:tabLst>
                <a:tab pos="101600" algn="l"/>
                <a:tab pos="406400" algn="l"/>
                <a:tab pos="698500" algn="l"/>
                <a:tab pos="914400" algn="l"/>
              </a:tabLst>
            </a:pPr>
            <a:r>
              <a:rPr lang="en-US" sz="2400" dirty="0" smtClean="0"/>
              <a:t>engage </a:t>
            </a:r>
            <a:r>
              <a:rPr lang="en-US" sz="2400" dirty="0"/>
              <a:t>with other parties to specify interface details</a:t>
            </a:r>
          </a:p>
          <a:p>
            <a:pPr marL="534988" lvl="1" indent="-153988">
              <a:buFontTx/>
              <a:buChar char="▫"/>
              <a:tabLst>
                <a:tab pos="101600" algn="l"/>
                <a:tab pos="406400" algn="l"/>
                <a:tab pos="698500" algn="l"/>
                <a:tab pos="914400" algn="l"/>
              </a:tabLst>
            </a:pPr>
            <a:r>
              <a:rPr lang="en-US" dirty="0">
                <a:solidFill>
                  <a:schemeClr val="accent2"/>
                </a:solidFill>
              </a:rPr>
              <a:t>build partnership with other operator communities</a:t>
            </a:r>
          </a:p>
          <a:p>
            <a:pPr>
              <a:lnSpc>
                <a:spcPts val="3300"/>
              </a:lnSpc>
              <a:tabLst>
                <a:tab pos="101600" algn="l"/>
                <a:tab pos="406400" algn="l"/>
                <a:tab pos="698500" algn="l"/>
                <a:tab pos="914400" algn="l"/>
              </a:tabLst>
            </a:pPr>
            <a:r>
              <a:rPr lang="en-US" sz="2400" dirty="0" smtClean="0"/>
              <a:t>support </a:t>
            </a:r>
            <a:r>
              <a:rPr lang="en-US" sz="2400" dirty="0"/>
              <a:t>internationalization</a:t>
            </a:r>
          </a:p>
          <a:p>
            <a:pPr marL="534988" lvl="1" indent="-153988">
              <a:buFontTx/>
              <a:buChar char="▫"/>
              <a:tabLst>
                <a:tab pos="101600" algn="l"/>
                <a:tab pos="406400" algn="l"/>
                <a:tab pos="698500" algn="l"/>
                <a:tab pos="914400" algn="l"/>
              </a:tabLst>
            </a:pPr>
            <a:r>
              <a:rPr lang="en-US" dirty="0">
                <a:solidFill>
                  <a:schemeClr val="accent2"/>
                </a:solidFill>
              </a:rPr>
              <a:t>standardize within partner communities</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standardize in JTC1</a:t>
            </a:r>
          </a:p>
          <a:p>
            <a:pPr marL="534988" lvl="1" indent="-153988">
              <a:buFontTx/>
              <a:buChar char="▫"/>
              <a:tabLst>
                <a:tab pos="101600" algn="l"/>
                <a:tab pos="406400" algn="l"/>
                <a:tab pos="698500" algn="l"/>
                <a:tab pos="914400" algn="l"/>
              </a:tabLst>
            </a:pPr>
            <a:r>
              <a:rPr lang="en-US" dirty="0">
                <a:solidFill>
                  <a:schemeClr val="accent2"/>
                </a:solidFill>
              </a:rPr>
              <a:t>standardize in ITU-R (WP 5A) in support of spectrum needs</a:t>
            </a:r>
          </a:p>
          <a:p>
            <a:pPr marL="915988" lvl="2" indent="-153988">
              <a:buFontTx/>
              <a:buChar char="▫"/>
              <a:tabLst>
                <a:tab pos="101600" algn="l"/>
                <a:tab pos="406400" algn="l"/>
                <a:tab pos="698500" algn="l"/>
                <a:tab pos="914400" algn="l"/>
              </a:tabLst>
            </a:pPr>
            <a:r>
              <a:rPr lang="en-US" dirty="0">
                <a:solidFill>
                  <a:schemeClr val="accent2"/>
                </a:solidFill>
              </a:rPr>
              <a:t>WP 5A: “Land mobile service excluding IMT”</a:t>
            </a:r>
          </a:p>
          <a:p>
            <a:pPr marL="915988" lvl="2" indent="-153988">
              <a:buFontTx/>
              <a:buChar char="▫"/>
              <a:tabLst>
                <a:tab pos="101600" algn="l"/>
                <a:tab pos="406400" algn="l"/>
                <a:tab pos="698500" algn="l"/>
                <a:tab pos="914400" algn="l"/>
              </a:tabLst>
            </a:pPr>
            <a:r>
              <a:rPr lang="en-US" dirty="0">
                <a:solidFill>
                  <a:schemeClr val="accent2"/>
                </a:solidFill>
              </a:rPr>
              <a:t>refer to WP 5A’s “Guide to the use of ITU-R texts relating to the land mobile service, including wireless access in the fixed service”</a:t>
            </a:r>
          </a:p>
          <a:p>
            <a:pPr marL="534988" lvl="1" indent="-153988">
              <a:buFontTx/>
              <a:buChar char="▫"/>
              <a:tabLst>
                <a:tab pos="101600" algn="l"/>
                <a:tab pos="406400" algn="l"/>
                <a:tab pos="698500" algn="l"/>
                <a:tab pos="914400" algn="l"/>
              </a:tabLst>
            </a:pPr>
            <a:r>
              <a:rPr lang="en-US" dirty="0">
                <a:solidFill>
                  <a:schemeClr val="accent2"/>
                </a:solidFill>
              </a:rPr>
              <a:t>could standardize in ITU-R IMT-2020 (see Action B)</a:t>
            </a:r>
            <a:endParaRPr lang="en-US" dirty="0">
              <a:latin typeface="Calibri" pitchFamily="-92" charset="0"/>
              <a:ea typeface="Calibri" pitchFamily="-92" charset="0"/>
              <a:cs typeface="Calibri" pitchFamily="-92" charset="0"/>
              <a:sym typeface="Calibri" pitchFamily="-92" charset="0"/>
            </a:endParaRPr>
          </a:p>
          <a:p>
            <a:endParaRPr lang="en-US" dirty="0"/>
          </a:p>
        </p:txBody>
      </p:sp>
      <p:sp>
        <p:nvSpPr>
          <p:cNvPr id="6" name="Date Placeholder 5"/>
          <p:cNvSpPr>
            <a:spLocks noGrp="1"/>
          </p:cNvSpPr>
          <p:nvPr>
            <p:ph type="dt" sz="half" idx="10"/>
          </p:nvPr>
        </p:nvSpPr>
        <p:spPr/>
        <p:txBody>
          <a:bodyPr/>
          <a:lstStyle/>
          <a:p>
            <a:pPr>
              <a:defRPr/>
            </a:pPr>
            <a:fld id="{864324F1-4EDD-4E56-A67B-889DEBECED29}"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0039566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A: Possible partners</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802 Access </a:t>
            </a:r>
            <a:r>
              <a:rPr lang="en-US" dirty="0" smtClean="0">
                <a:solidFill>
                  <a:schemeClr val="accent2"/>
                </a:solidFill>
                <a:latin typeface="Trebuchet MS" pitchFamily="-92" charset="0"/>
                <a:ea typeface="Trebuchet MS" pitchFamily="-92" charset="0"/>
                <a:cs typeface="Trebuchet MS" pitchFamily="-92" charset="0"/>
              </a:rPr>
              <a:t>Network</a:t>
            </a:r>
            <a:endParaRPr lang="en-US" dirty="0"/>
          </a:p>
        </p:txBody>
      </p:sp>
      <p:sp>
        <p:nvSpPr>
          <p:cNvPr id="3" name="Content Placeholder 2"/>
          <p:cNvSpPr>
            <a:spLocks noGrp="1"/>
          </p:cNvSpPr>
          <p:nvPr>
            <p:ph idx="1"/>
          </p:nvPr>
        </p:nvSpPr>
        <p:spPr/>
        <p:txBody>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smtClean="0"/>
              <a:t>IEEE</a:t>
            </a:r>
            <a:endParaRPr lang="en-US" sz="2400" dirty="0"/>
          </a:p>
          <a:p>
            <a:pPr marL="534988" lvl="1" indent="-153988">
              <a:buFontTx/>
              <a:buChar char="▫"/>
              <a:tabLst>
                <a:tab pos="101600" algn="l"/>
                <a:tab pos="406400" algn="l"/>
                <a:tab pos="698500" algn="l"/>
                <a:tab pos="914400" algn="l"/>
              </a:tabLst>
            </a:pPr>
            <a:r>
              <a:rPr lang="en-US" dirty="0" smtClean="0">
                <a:solidFill>
                  <a:schemeClr val="accent2"/>
                </a:solidFill>
              </a:rPr>
              <a:t>Communications </a:t>
            </a:r>
            <a:r>
              <a:rPr lang="en-US" smtClean="0">
                <a:solidFill>
                  <a:schemeClr val="accent2"/>
                </a:solidFill>
              </a:rPr>
              <a:t>Society</a:t>
            </a:r>
            <a:r>
              <a:rPr lang="en-US" smtClean="0"/>
              <a:t> standards activities; </a:t>
            </a:r>
            <a:r>
              <a:rPr lang="en-US" dirty="0" smtClean="0">
                <a:solidFill>
                  <a:schemeClr val="accent2"/>
                </a:solidFill>
              </a:rPr>
              <a:t>e.g. </a:t>
            </a:r>
            <a:r>
              <a:rPr lang="en-US" dirty="0">
                <a:solidFill>
                  <a:schemeClr val="accent2"/>
                </a:solidFill>
              </a:rPr>
              <a:t>IEEE 1904 Access Networks Working Group</a:t>
            </a:r>
          </a:p>
          <a:p>
            <a:pPr>
              <a:lnSpc>
                <a:spcPts val="3300"/>
              </a:lnSpc>
              <a:tabLst>
                <a:tab pos="101600" algn="l"/>
                <a:tab pos="406400" algn="l"/>
                <a:tab pos="698500" algn="l"/>
                <a:tab pos="914400" algn="l"/>
              </a:tabLst>
            </a:pPr>
            <a:r>
              <a:rPr lang="en-US" dirty="0"/>
              <a:t>	</a:t>
            </a:r>
            <a:r>
              <a:rPr lang="en-US" sz="2400" dirty="0" smtClean="0"/>
              <a:t>3GPP</a:t>
            </a:r>
            <a:endParaRPr lang="en-US" sz="2400" dirty="0"/>
          </a:p>
          <a:p>
            <a:pPr>
              <a:lnSpc>
                <a:spcPts val="3300"/>
              </a:lnSpc>
              <a:tabLst>
                <a:tab pos="101600" algn="l"/>
                <a:tab pos="406400" algn="l"/>
                <a:tab pos="698500" algn="l"/>
                <a:tab pos="914400" algn="l"/>
              </a:tabLst>
            </a:pPr>
            <a:r>
              <a:rPr lang="en-US" dirty="0"/>
              <a:t>	</a:t>
            </a:r>
            <a:r>
              <a:rPr lang="en-US" sz="2400" dirty="0" smtClean="0"/>
              <a:t>ITU-R </a:t>
            </a:r>
            <a:r>
              <a:rPr lang="en-US" sz="2400" dirty="0"/>
              <a:t>(WP 5A; WP 5D)</a:t>
            </a:r>
          </a:p>
          <a:p>
            <a:pPr>
              <a:lnSpc>
                <a:spcPts val="3300"/>
              </a:lnSpc>
              <a:tabLst>
                <a:tab pos="101600" algn="l"/>
                <a:tab pos="406400" algn="l"/>
                <a:tab pos="698500" algn="l"/>
                <a:tab pos="914400" algn="l"/>
              </a:tabLst>
            </a:pPr>
            <a:r>
              <a:rPr lang="en-US" dirty="0"/>
              <a:t>	</a:t>
            </a:r>
            <a:r>
              <a:rPr lang="en-US" sz="2400" dirty="0" smtClean="0"/>
              <a:t>IETF</a:t>
            </a:r>
            <a:r>
              <a:rPr lang="en-US" sz="2400" dirty="0"/>
              <a:t>, Broadband Forum, CableLabs, MEF, ETSI BRAN, Open Networking Foundation, Wi-Fi Alliance, ZigBee Alliance, Ethernet Alliance, WiMAX Forum, CPRI, …</a:t>
            </a:r>
          </a:p>
          <a:p>
            <a:endParaRPr lang="en-US" dirty="0"/>
          </a:p>
        </p:txBody>
      </p:sp>
      <p:sp>
        <p:nvSpPr>
          <p:cNvPr id="6" name="Date Placeholder 5"/>
          <p:cNvSpPr>
            <a:spLocks noGrp="1"/>
          </p:cNvSpPr>
          <p:nvPr>
            <p:ph type="dt" sz="half" idx="10"/>
          </p:nvPr>
        </p:nvSpPr>
        <p:spPr/>
        <p:txBody>
          <a:bodyPr/>
          <a:lstStyle/>
          <a:p>
            <a:pPr>
              <a:defRPr/>
            </a:pPr>
            <a:fld id="{9B54EBD7-5244-47DA-964A-9BE35ABE47A7}"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157728537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dirty="0">
                <a:latin typeface="Calibri" pitchFamily="-92" charset="0"/>
                <a:ea typeface="Calibri" pitchFamily="-92" charset="0"/>
                <a:cs typeface="Calibri" pitchFamily="-92" charset="0"/>
                <a:sym typeface="Calibri"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dirty="0">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idx="1"/>
            <p:extLst>
              <p:ext uri="{D42A27DB-BD31-4B8C-83A1-F6EECF244321}">
                <p14:modId xmlns:p14="http://schemas.microsoft.com/office/powerpoint/2010/main" val="2516989584"/>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1691307416"/>
              </p:ext>
            </p:extLst>
          </p:nvPr>
        </p:nvGraphicFramePr>
        <p:xfrm>
          <a:off x="3048000" y="1752600"/>
          <a:ext cx="5904656" cy="3641057"/>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be leveraged to promote spectrum for non-IMT systems; e.g.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WAS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require development of uses cases and  requirements </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could support spectrum expansion</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p14="http://schemas.microsoft.com/office/powerpoint/2010/main" val="2940579191"/>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p14="http://schemas.microsoft.com/office/powerpoint/2010/main" val="4014423938"/>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may need to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new amendments;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
        <p:nvSpPr>
          <p:cNvPr id="4" name="Date Placeholder 3"/>
          <p:cNvSpPr>
            <a:spLocks noGrp="1"/>
          </p:cNvSpPr>
          <p:nvPr>
            <p:ph type="dt" sz="half" idx="10"/>
          </p:nvPr>
        </p:nvSpPr>
        <p:spPr/>
        <p:txBody>
          <a:bodyPr/>
          <a:lstStyle/>
          <a:p>
            <a:pPr>
              <a:defRPr/>
            </a:pPr>
            <a:fld id="{8BD52E93-672B-45C9-AAC0-9665EF13208D}"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452006399"/>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 IMT-2020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t>
            </a:r>
            <a:r>
              <a:rPr lang="en-US" dirty="0" smtClean="0">
                <a:solidFill>
                  <a:schemeClr val="accent2"/>
                </a:solidFill>
                <a:latin typeface="Trebuchet MS" pitchFamily="-92" charset="0"/>
                <a:ea typeface="Trebuchet MS" pitchFamily="-92" charset="0"/>
                <a:cs typeface="Trebuchet MS" pitchFamily="-92" charset="0"/>
              </a:rPr>
              <a:t>Approaches</a:t>
            </a:r>
            <a:endParaRPr lang="en-US" dirty="0"/>
          </a:p>
        </p:txBody>
      </p:sp>
      <p:sp>
        <p:nvSpPr>
          <p:cNvPr id="3" name="Content Placeholder 2"/>
          <p:cNvSpPr>
            <a:spLocks noGrp="1"/>
          </p:cNvSpPr>
          <p:nvPr>
            <p:ph idx="1"/>
          </p:nvPr>
        </p:nvSpPr>
        <p:spPr/>
        <p:txBody>
          <a:bodyPr>
            <a:normAutofit fontScale="85000" lnSpcReduction="10000"/>
          </a:bodyPr>
          <a:lstStyle/>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sz="2400" dirty="0" smtClean="0"/>
              <a:t>B1</a:t>
            </a:r>
            <a:r>
              <a:rPr lang="en-US" sz="2400" dirty="0"/>
              <a:t>: Direct IMT-2020 – single technology</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IMT-2020 RIT.</a:t>
            </a:r>
            <a:endParaRPr lang="en-US" sz="2400" dirty="0"/>
          </a:p>
          <a:p>
            <a:pPr>
              <a:lnSpc>
                <a:spcPts val="3300"/>
              </a:lnSpc>
              <a:tabLst>
                <a:tab pos="101600" algn="l"/>
                <a:tab pos="406400" algn="l"/>
                <a:tab pos="698500" algn="l"/>
                <a:tab pos="914400" algn="l"/>
              </a:tabLst>
            </a:pPr>
            <a:r>
              <a:rPr lang="en-US" sz="2400" dirty="0" smtClean="0"/>
              <a:t>B2</a:t>
            </a:r>
            <a:r>
              <a:rPr lang="en-US" sz="2400" dirty="0"/>
              <a:t>: Direct IMT-2020 – set of technologies</a:t>
            </a:r>
          </a:p>
          <a:p>
            <a:pPr marL="534988" lvl="1" indent="-153988">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IMT-2020 RIT, possibly integrated in an IEEE 802 Access Network.</a:t>
            </a:r>
            <a:endParaRPr lang="en-US" sz="2400" dirty="0"/>
          </a:p>
          <a:p>
            <a:pPr>
              <a:lnSpc>
                <a:spcPts val="3300"/>
              </a:lnSpc>
              <a:tabLst>
                <a:tab pos="101600" algn="l"/>
                <a:tab pos="406400" algn="l"/>
                <a:tab pos="698500" algn="l"/>
                <a:tab pos="914400" algn="l"/>
              </a:tabLst>
            </a:pPr>
            <a:r>
              <a:rPr lang="en-US" sz="2400" dirty="0" smtClean="0"/>
              <a:t>B3</a:t>
            </a:r>
            <a:r>
              <a:rPr lang="en-US" sz="2400" dirty="0"/>
              <a:t>: IMT-2020 – external</a:t>
            </a:r>
            <a:r>
              <a:rPr lang="en-US" sz="2400" dirty="0" smtClean="0"/>
              <a:t> body proposal</a:t>
            </a:r>
            <a:endParaRPr lang="en-US" sz="2400" dirty="0"/>
          </a:p>
          <a:p>
            <a:pPr marL="534988" lvl="1" indent="-153988">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a:p>
            <a:endParaRPr lang="en-US" dirty="0"/>
          </a:p>
        </p:txBody>
      </p:sp>
      <p:sp>
        <p:nvSpPr>
          <p:cNvPr id="6" name="Date Placeholder 5"/>
          <p:cNvSpPr>
            <a:spLocks noGrp="1"/>
          </p:cNvSpPr>
          <p:nvPr>
            <p:ph type="dt" sz="half" idx="10"/>
          </p:nvPr>
        </p:nvSpPr>
        <p:spPr/>
        <p:txBody>
          <a:bodyPr/>
          <a:lstStyle/>
          <a:p>
            <a:pPr>
              <a:defRPr/>
            </a:pPr>
            <a:fld id="{36DB3B4B-79C2-4BBB-973C-A87C5B28936E}"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00152991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B1: single technology</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5" name="Content Placeholder 4"/>
          <p:cNvSpPr>
            <a:spLocks noGrp="1"/>
          </p:cNvSpPr>
          <p:nvPr>
            <p:ph idx="1"/>
          </p:nvPr>
        </p:nvSpPr>
        <p:spPr>
          <a:xfrm>
            <a:off x="457200" y="2286000"/>
            <a:ext cx="8229600" cy="4287838"/>
          </a:xfrm>
        </p:spPr>
        <p:txBody>
          <a:bodyPr/>
          <a:lstStyle/>
          <a:p>
            <a:r>
              <a:rPr lang="en-US" altLang="en-US" dirty="0"/>
              <a:t>IEEE 802.11 radio interface technology based on IEEE P802.11ay</a:t>
            </a:r>
          </a:p>
          <a:p>
            <a:pPr lvl="1"/>
            <a:r>
              <a:rPr lang="en-US" altLang="en-US" dirty="0"/>
              <a:t>Addressing </a:t>
            </a:r>
            <a:r>
              <a:rPr lang="en-US" altLang="en-US" dirty="0" err="1"/>
              <a:t>eMBB</a:t>
            </a:r>
            <a:r>
              <a:rPr lang="en-US" altLang="en-US" dirty="0"/>
              <a:t> usage scenario</a:t>
            </a:r>
          </a:p>
          <a:p>
            <a:pPr lvl="1"/>
            <a:r>
              <a:rPr lang="en-US" altLang="en-US" dirty="0"/>
              <a:t>Targeting indoor hotspot test environment</a:t>
            </a:r>
          </a:p>
          <a:p>
            <a:pPr marL="107950" indent="0">
              <a:buNone/>
            </a:pPr>
            <a:endParaRPr lang="en-US" dirty="0"/>
          </a:p>
        </p:txBody>
      </p:sp>
      <p:sp>
        <p:nvSpPr>
          <p:cNvPr id="6" name="Date Placeholder 5"/>
          <p:cNvSpPr>
            <a:spLocks noGrp="1"/>
          </p:cNvSpPr>
          <p:nvPr>
            <p:ph type="dt" sz="half" idx="10"/>
          </p:nvPr>
        </p:nvSpPr>
        <p:spPr/>
        <p:txBody>
          <a:bodyPr/>
          <a:lstStyle/>
          <a:p>
            <a:pPr>
              <a:defRPr/>
            </a:pPr>
            <a:fld id="{29DAC152-52D6-4751-839A-2B3DBE44558C}"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699022078"/>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199" y="908720"/>
            <a:ext cx="8601075" cy="1066800"/>
          </a:xfrm>
        </p:spPr>
        <p:txBody>
          <a:bodyPr/>
          <a:lstStyle/>
          <a:p>
            <a:pPr>
              <a:lnSpc>
                <a:spcPts val="4800"/>
              </a:lnSpc>
              <a:tabLst>
                <a:tab pos="101600" algn="l"/>
                <a:tab pos="406400" algn="l"/>
                <a:tab pos="698500" algn="l"/>
                <a:tab pos="914400" algn="l"/>
              </a:tabLst>
            </a:pPr>
            <a:r>
              <a:rPr lang="en-US" dirty="0">
                <a:latin typeface="Trebuchet MS" pitchFamily="-92" charset="0"/>
                <a:ea typeface="Trebuchet MS" pitchFamily="-92" charset="0"/>
                <a:cs typeface="Trebuchet MS" pitchFamily="-92" charset="0"/>
              </a:rPr>
              <a:t>Action B3: external partner proposal</a:t>
            </a:r>
            <a:br>
              <a:rPr lang="en-US" dirty="0">
                <a:latin typeface="Trebuchet MS" pitchFamily="-92" charset="0"/>
                <a:ea typeface="Trebuchet MS" pitchFamily="-92" charset="0"/>
                <a:cs typeface="Trebuchet MS" pitchFamily="-92" charset="0"/>
              </a:rPr>
            </a:br>
            <a:r>
              <a:rPr lang="en-US" dirty="0">
                <a:solidFill>
                  <a:schemeClr val="accent2"/>
                </a:solidFill>
                <a:latin typeface="Trebuchet MS" pitchFamily="-92" charset="0"/>
                <a:ea typeface="Trebuchet MS" pitchFamily="-92" charset="0"/>
                <a:cs typeface="Trebuchet MS" pitchFamily="-92" charset="0"/>
              </a:rPr>
              <a:t>Candidate Approach: more </a:t>
            </a:r>
            <a:r>
              <a:rPr lang="en-US" dirty="0" smtClean="0">
                <a:solidFill>
                  <a:schemeClr val="accent2"/>
                </a:solidFill>
                <a:latin typeface="Trebuchet MS" pitchFamily="-92" charset="0"/>
                <a:ea typeface="Trebuchet MS" pitchFamily="-92" charset="0"/>
                <a:cs typeface="Trebuchet MS" pitchFamily="-92" charset="0"/>
              </a:rPr>
              <a:t>detail</a:t>
            </a:r>
            <a:endParaRPr lang="en-US" dirty="0"/>
          </a:p>
        </p:txBody>
      </p:sp>
      <p:sp>
        <p:nvSpPr>
          <p:cNvPr id="3" name="Content Placeholder 2"/>
          <p:cNvSpPr>
            <a:spLocks noGrp="1"/>
          </p:cNvSpPr>
          <p:nvPr>
            <p:ph idx="1"/>
          </p:nvPr>
        </p:nvSpPr>
        <p:spPr>
          <a:xfrm>
            <a:off x="457200" y="2060848"/>
            <a:ext cx="8229600" cy="4324350"/>
          </a:xfrm>
        </p:spPr>
        <p:txBody>
          <a:bodyPr/>
          <a:lstStyle/>
          <a:p>
            <a:r>
              <a:rPr lang="en-US" altLang="en-US" sz="2000" dirty="0"/>
              <a:t>Support development of a 3GPP proposal incorporating reference to the use of IEEE 802.11, or an IEEE 802 Access Network.</a:t>
            </a:r>
          </a:p>
          <a:p>
            <a:r>
              <a:rPr lang="en-US" altLang="en-US" sz="2000" dirty="0"/>
              <a:t>Reference 802 network presumed to operate in non-IMT bands</a:t>
            </a:r>
          </a:p>
          <a:p>
            <a:pPr lvl="1"/>
            <a:r>
              <a:rPr lang="en-US" altLang="en-US" sz="1800" dirty="0"/>
              <a:t>for example, 802.11ax in 5 GHz bands, 802.11ay in 60 GHz, etc</a:t>
            </a:r>
            <a:r>
              <a:rPr lang="en-US" altLang="en-US" sz="1800" dirty="0" smtClean="0"/>
              <a:t>.</a:t>
            </a:r>
          </a:p>
          <a:p>
            <a:pPr lvl="1"/>
            <a:r>
              <a:rPr lang="en-US" altLang="en-US" sz="1800" dirty="0" smtClean="0"/>
              <a:t>for example, evolution of LWA, </a:t>
            </a:r>
            <a:r>
              <a:rPr lang="en-US" altLang="en-US" sz="1800" dirty="0" err="1" smtClean="0"/>
              <a:t>eLWA</a:t>
            </a:r>
            <a:r>
              <a:rPr lang="en-US" altLang="en-US" sz="1800" dirty="0" smtClean="0"/>
              <a:t>, LWIP</a:t>
            </a:r>
            <a:endParaRPr lang="en-US" altLang="en-US" sz="1800" dirty="0"/>
          </a:p>
          <a:p>
            <a:pPr lvl="1"/>
            <a:r>
              <a:rPr lang="en-US" altLang="en-US" sz="1800" dirty="0"/>
              <a:t>would not be proposed as IMT-2020 RIT</a:t>
            </a:r>
          </a:p>
          <a:p>
            <a:r>
              <a:rPr lang="en-US" altLang="en-US" sz="2000" dirty="0"/>
              <a:t>Does not preclude parallel action B1 or B2 to propose IMT-2020 RIT</a:t>
            </a:r>
          </a:p>
          <a:p>
            <a:r>
              <a:rPr lang="en-US" altLang="en-US" sz="2000" dirty="0"/>
              <a:t>Serves as a feature enhancement to 3GPP network operation</a:t>
            </a:r>
          </a:p>
          <a:p>
            <a:pPr lvl="1"/>
            <a:r>
              <a:rPr lang="en-US" altLang="en-US" sz="1800" dirty="0"/>
              <a:t>not evaluated against IMT-2020 technical requirements</a:t>
            </a:r>
          </a:p>
          <a:p>
            <a:pPr lvl="1"/>
            <a:r>
              <a:rPr lang="en-US" altLang="en-US" sz="1800" dirty="0"/>
              <a:t>3GPP meets IMT-2020 technical requirements with 3GPP SRIT</a:t>
            </a:r>
          </a:p>
          <a:p>
            <a:pPr lvl="1"/>
            <a:r>
              <a:rPr lang="en-US" altLang="en-US" sz="1800" dirty="0"/>
              <a:t>requires technical analysis to select appropriate architectural models for integration with 3GPP network</a:t>
            </a:r>
          </a:p>
          <a:p>
            <a:pPr lvl="2"/>
            <a:r>
              <a:rPr lang="en-US" altLang="en-US" sz="1600" dirty="0" smtClean="0"/>
              <a:t>Identify Interfaces </a:t>
            </a:r>
            <a:r>
              <a:rPr lang="en-US" altLang="en-US" sz="1600" dirty="0"/>
              <a:t>to IEEE </a:t>
            </a:r>
            <a:r>
              <a:rPr lang="en-US" altLang="en-US" sz="1600" dirty="0" smtClean="0"/>
              <a:t>802 technologies</a:t>
            </a:r>
            <a:endParaRPr lang="en-US" altLang="en-US" sz="1600" dirty="0"/>
          </a:p>
          <a:p>
            <a:pPr lvl="1"/>
            <a:r>
              <a:rPr lang="en-US" altLang="en-US" sz="1800" dirty="0"/>
              <a:t>requires coordination with 3GPP on </a:t>
            </a:r>
            <a:r>
              <a:rPr lang="en-US" altLang="en-US" sz="1800" dirty="0" smtClean="0"/>
              <a:t>details</a:t>
            </a:r>
            <a:endParaRPr lang="en-US" altLang="en-US" sz="2000" dirty="0"/>
          </a:p>
        </p:txBody>
      </p:sp>
      <p:sp>
        <p:nvSpPr>
          <p:cNvPr id="6" name="Date Placeholder 5"/>
          <p:cNvSpPr>
            <a:spLocks noGrp="1"/>
          </p:cNvSpPr>
          <p:nvPr>
            <p:ph type="dt" sz="half" idx="10"/>
          </p:nvPr>
        </p:nvSpPr>
        <p:spPr/>
        <p:txBody>
          <a:bodyPr/>
          <a:lstStyle/>
          <a:p>
            <a:pPr>
              <a:defRPr/>
            </a:pPr>
            <a:fld id="{2DF7CB9F-9E6C-4621-BF01-FC775FF1783A}"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749309528"/>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99" y="838200"/>
            <a:ext cx="8674101" cy="685800"/>
          </a:xfrm>
        </p:spPr>
        <p:txBody>
          <a:bodyPr/>
          <a:lstStyle/>
          <a:p>
            <a:r>
              <a:rPr lang="en-US" sz="3600" dirty="0" smtClean="0"/>
              <a:t>Potential 3GPP </a:t>
            </a:r>
            <a:r>
              <a:rPr lang="en-US" sz="3600" dirty="0" err="1" smtClean="0"/>
              <a:t>NextGen</a:t>
            </a:r>
            <a:r>
              <a:rPr lang="en-US" sz="3600" dirty="0" smtClean="0"/>
              <a:t> Core &amp; New RAT</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new 5G “New RAT” (NR) and a new 5G </a:t>
            </a:r>
            <a:r>
              <a:rPr lang="en-US" sz="2000" dirty="0"/>
              <a:t>Core Network</a:t>
            </a:r>
            <a:r>
              <a:rPr lang="en-US" sz="2000" dirty="0" smtClean="0"/>
              <a:t> (“</a:t>
            </a:r>
            <a:r>
              <a:rPr lang="en-US" sz="2000" dirty="0" err="1"/>
              <a:t>NextGen</a:t>
            </a:r>
            <a:r>
              <a:rPr lang="en-US" sz="2000" dirty="0"/>
              <a:t> </a:t>
            </a:r>
            <a:r>
              <a:rPr lang="en-US" sz="2000" dirty="0" smtClean="0"/>
              <a:t>Core”)</a:t>
            </a:r>
          </a:p>
          <a:p>
            <a:r>
              <a:rPr lang="en-US" sz="2000" dirty="0" smtClean="0"/>
              <a:t>Several candidate architectures might allow 802.11 integration into 3GPP 5G network, e.g.: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252" y="3048000"/>
            <a:ext cx="2561905" cy="137160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3053080"/>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095517"/>
            <a:ext cx="1647506" cy="150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252252" y="4639380"/>
            <a:ext cx="2819400" cy="584776"/>
          </a:xfrm>
          <a:prstGeom prst="rect">
            <a:avLst/>
          </a:prstGeom>
        </p:spPr>
        <p:txBody>
          <a:bodyPr wrap="square">
            <a:spAutoFit/>
          </a:bodyPr>
          <a:lstStyle/>
          <a:p>
            <a:r>
              <a:rPr lang="en-US" sz="1600" dirty="0" smtClean="0"/>
              <a:t>(1) 802.11 WLAN interfaces directly to </a:t>
            </a:r>
            <a:r>
              <a:rPr lang="en-US" sz="1600" dirty="0" err="1" smtClean="0"/>
              <a:t>NextGen</a:t>
            </a:r>
            <a:r>
              <a:rPr lang="en-US" sz="1600" dirty="0" smtClean="0"/>
              <a:t> Core</a:t>
            </a:r>
            <a:endParaRPr lang="en-US" sz="1600" dirty="0"/>
          </a:p>
        </p:txBody>
      </p:sp>
      <p:sp>
        <p:nvSpPr>
          <p:cNvPr id="13" name="Rectangle 12"/>
          <p:cNvSpPr/>
          <p:nvPr/>
        </p:nvSpPr>
        <p:spPr>
          <a:xfrm>
            <a:off x="3352800" y="4639379"/>
            <a:ext cx="2819400" cy="1815882"/>
          </a:xfrm>
          <a:prstGeom prst="rect">
            <a:avLst/>
          </a:prstGeom>
        </p:spPr>
        <p:txBody>
          <a:bodyPr wrap="square">
            <a:spAutoFit/>
          </a:bodyPr>
          <a:lstStyle/>
          <a:p>
            <a:r>
              <a:rPr lang="en-US" sz="1600" dirty="0" smtClean="0"/>
              <a:t>(2) 802.11 WLAN  interfaces with NR base station, e.g., similar to “dual connectivity” architecture used by LWA/</a:t>
            </a:r>
            <a:r>
              <a:rPr lang="en-US" sz="1600" dirty="0" err="1" smtClean="0"/>
              <a:t>eLWA</a:t>
            </a:r>
            <a:r>
              <a:rPr lang="en-US" sz="1600" dirty="0" smtClean="0"/>
              <a:t>/LWIP</a:t>
            </a:r>
          </a:p>
          <a:p>
            <a:r>
              <a:rPr lang="en-US" sz="1600" dirty="0" smtClean="0"/>
              <a:t>[see R2-163969]</a:t>
            </a:r>
            <a:endParaRPr lang="en-US" sz="1600" dirty="0"/>
          </a:p>
          <a:p>
            <a:endParaRPr lang="en-US" sz="1600" dirty="0"/>
          </a:p>
        </p:txBody>
      </p:sp>
      <p:sp>
        <p:nvSpPr>
          <p:cNvPr id="14" name="Rectangle 13"/>
          <p:cNvSpPr/>
          <p:nvPr/>
        </p:nvSpPr>
        <p:spPr>
          <a:xfrm>
            <a:off x="6400800" y="4653281"/>
            <a:ext cx="2590800" cy="1323439"/>
          </a:xfrm>
          <a:prstGeom prst="rect">
            <a:avLst/>
          </a:prstGeom>
        </p:spPr>
        <p:txBody>
          <a:bodyPr wrap="square">
            <a:spAutoFit/>
          </a:bodyPr>
          <a:lstStyle/>
          <a:p>
            <a:r>
              <a:rPr lang="en-US" sz="1600" dirty="0" smtClean="0"/>
              <a:t>(3) 802.11 WLAN data plane interfaces with NR base station, while control plane interfaces with </a:t>
            </a:r>
            <a:r>
              <a:rPr lang="en-US" sz="1600" dirty="0" err="1" smtClean="0"/>
              <a:t>NextGen</a:t>
            </a:r>
            <a:r>
              <a:rPr lang="en-US" sz="1600" dirty="0" smtClean="0"/>
              <a:t> Core</a:t>
            </a:r>
            <a:endParaRPr lang="en-US" sz="1600" dirty="0"/>
          </a:p>
        </p:txBody>
      </p:sp>
      <p:sp>
        <p:nvSpPr>
          <p:cNvPr id="10" name="TextBox 9"/>
          <p:cNvSpPr txBox="1"/>
          <p:nvPr/>
        </p:nvSpPr>
        <p:spPr>
          <a:xfrm>
            <a:off x="685800" y="6477000"/>
            <a:ext cx="7924800" cy="276999"/>
          </a:xfrm>
          <a:prstGeom prst="rect">
            <a:avLst/>
          </a:prstGeom>
          <a:noFill/>
        </p:spPr>
        <p:txBody>
          <a:bodyPr wrap="square" rtlCol="0">
            <a:spAutoFit/>
          </a:bodyPr>
          <a:lstStyle/>
          <a:p>
            <a:pPr algn="ctr"/>
            <a:r>
              <a:rPr lang="en-US" sz="1200" dirty="0" smtClean="0"/>
              <a:t>Source: IEEE 802-EC-16-0099-01-5GSG</a:t>
            </a:r>
            <a:endParaRPr lang="en-US" sz="1200" dirty="0"/>
          </a:p>
        </p:txBody>
      </p:sp>
      <p:sp>
        <p:nvSpPr>
          <p:cNvPr id="8" name="Date Placeholder 7"/>
          <p:cNvSpPr>
            <a:spLocks noGrp="1"/>
          </p:cNvSpPr>
          <p:nvPr>
            <p:ph type="dt" sz="half" idx="10"/>
          </p:nvPr>
        </p:nvSpPr>
        <p:spPr/>
        <p:txBody>
          <a:bodyPr/>
          <a:lstStyle/>
          <a:p>
            <a:pPr>
              <a:defRPr/>
            </a:pPr>
            <a:fld id="{399711FF-FBE5-4284-BB1B-3D5B55AF9F86}" type="datetime1">
              <a:rPr lang="en-US" smtClean="0"/>
              <a:t>7/27/2016</a:t>
            </a:fld>
            <a:endParaRPr lang="en-US"/>
          </a:p>
        </p:txBody>
      </p:sp>
      <p:sp>
        <p:nvSpPr>
          <p:cNvPr id="9" name="Footer Placeholder 8"/>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781908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000"/>
            <a:ext cx="8229600" cy="1066800"/>
          </a:xfrm>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802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a:t>
            </a:r>
          </a:p>
        </p:txBody>
      </p:sp>
      <p:sp>
        <p:nvSpPr>
          <p:cNvPr id="6" name="Date Placeholder 5"/>
          <p:cNvSpPr>
            <a:spLocks noGrp="1"/>
          </p:cNvSpPr>
          <p:nvPr>
            <p:ph type="dt" sz="half" idx="10"/>
          </p:nvPr>
        </p:nvSpPr>
        <p:spPr/>
        <p:txBody>
          <a:bodyPr/>
          <a:lstStyle/>
          <a:p>
            <a:pPr>
              <a:defRPr/>
            </a:pPr>
            <a:fld id="{E2D8DD50-EE4F-4EEA-BB70-359A3BB5CA34}"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1985373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19</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idx="1"/>
            <p:extLst>
              <p:ext uri="{D42A27DB-BD31-4B8C-83A1-F6EECF244321}">
                <p14:modId xmlns:p14="http://schemas.microsoft.com/office/powerpoint/2010/main" val="1055562072"/>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p14="http://schemas.microsoft.com/office/powerpoint/2010/main" val="3658462920"/>
              </p:ext>
            </p:extLst>
          </p:nvPr>
        </p:nvGraphicFramePr>
        <p:xfrm>
          <a:off x="3048000" y="2057399"/>
          <a:ext cx="5904656" cy="321564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68559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p14="http://schemas.microsoft.com/office/powerpoint/2010/main" val="720148591"/>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p14="http://schemas.microsoft.com/office/powerpoint/2010/main" val="2399327044"/>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
        <p:nvSpPr>
          <p:cNvPr id="4" name="Date Placeholder 3"/>
          <p:cNvSpPr>
            <a:spLocks noGrp="1"/>
          </p:cNvSpPr>
          <p:nvPr>
            <p:ph type="dt" sz="half" idx="10"/>
          </p:nvPr>
        </p:nvSpPr>
        <p:spPr/>
        <p:txBody>
          <a:bodyPr/>
          <a:lstStyle/>
          <a:p>
            <a:pPr>
              <a:defRPr/>
            </a:pPr>
            <a:fld id="{B4F1C801-D572-4DE3-A4A7-97C1D7EA4B03}"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59941866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1" name="Rectangle 3"/>
          <p:cNvSpPr>
            <a:spLocks/>
          </p:cNvSpPr>
          <p:nvPr/>
        </p:nvSpPr>
        <p:spPr bwMode="auto">
          <a:xfrm>
            <a:off x="546100" y="711200"/>
            <a:ext cx="5270674" cy="12824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dirty="0">
                <a:latin typeface="Calibri" pitchFamily="-92" charset="0"/>
                <a:ea typeface="Calibri" pitchFamily="-92" charset="0"/>
                <a:cs typeface="Calibri" pitchFamily="-92" charset="0"/>
                <a:sym typeface="Calibri" pitchFamily="-92" charset="0"/>
              </a:rPr>
              <a:t>	</a:t>
            </a:r>
          </a:p>
        </p:txBody>
      </p:sp>
      <p:sp>
        <p:nvSpPr>
          <p:cNvPr id="2" name="Title 1"/>
          <p:cNvSpPr>
            <a:spLocks noGrp="1"/>
          </p:cNvSpPr>
          <p:nvPr>
            <p:ph type="title"/>
          </p:nvPr>
        </p:nvSpPr>
        <p:spPr/>
        <p:txBody>
          <a:bodyPr/>
          <a:lstStyle/>
          <a:p>
            <a:r>
              <a:rPr lang="en-US" smtClean="0"/>
              <a:t>Table</a:t>
            </a:r>
            <a:r>
              <a:rPr lang="en-US" smtClean="0">
                <a:sym typeface="Times New Roman" pitchFamily="-92" charset="0"/>
              </a:rPr>
              <a:t> </a:t>
            </a:r>
            <a:r>
              <a:rPr lang="en-US" smtClean="0"/>
              <a:t>of</a:t>
            </a:r>
            <a:r>
              <a:rPr lang="en-US" smtClean="0">
                <a:sym typeface="Times New Roman" pitchFamily="-92" charset="0"/>
              </a:rPr>
              <a:t> </a:t>
            </a:r>
            <a:r>
              <a:rPr lang="en-US" smtClean="0"/>
              <a:t>Contents</a:t>
            </a:r>
            <a:br>
              <a:rPr lang="en-US" smtClean="0"/>
            </a:b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Introduction</a:t>
            </a:r>
          </a:p>
          <a:p>
            <a:r>
              <a:rPr lang="en-US" dirty="0" smtClean="0"/>
              <a:t>Authorized Scope</a:t>
            </a:r>
          </a:p>
          <a:p>
            <a:r>
              <a:rPr lang="en-US" dirty="0" smtClean="0"/>
              <a:t>Views of 5G</a:t>
            </a:r>
            <a:r>
              <a:rPr lang="en-US" dirty="0" smtClean="0">
                <a:sym typeface="Times New Roman" pitchFamily="-92" charset="0"/>
              </a:rPr>
              <a:t> </a:t>
            </a:r>
          </a:p>
          <a:p>
            <a:r>
              <a:rPr lang="en-US" dirty="0" smtClean="0"/>
              <a:t>Actions</a:t>
            </a:r>
            <a:r>
              <a:rPr lang="en-US" dirty="0" smtClean="0">
                <a:sym typeface="Times New Roman" pitchFamily="-92" charset="0"/>
              </a:rPr>
              <a:t> </a:t>
            </a:r>
            <a:r>
              <a:rPr lang="en-US" dirty="0" smtClean="0"/>
              <a:t>Considered</a:t>
            </a:r>
          </a:p>
          <a:p>
            <a:pPr lvl="1"/>
            <a:r>
              <a:rPr lang="en-US" dirty="0" smtClean="0"/>
              <a:t>A.</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5G”</a:t>
            </a:r>
          </a:p>
          <a:p>
            <a:pPr lvl="1"/>
            <a:r>
              <a:rPr lang="en-US" dirty="0" smtClean="0"/>
              <a:t>B1.</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single</a:t>
            </a:r>
            <a:r>
              <a:rPr lang="en-US" dirty="0" smtClean="0">
                <a:sym typeface="Times New Roman" pitchFamily="-92" charset="0"/>
              </a:rPr>
              <a:t> </a:t>
            </a:r>
            <a:r>
              <a:rPr lang="en-US" dirty="0" smtClean="0"/>
              <a:t>technology</a:t>
            </a:r>
          </a:p>
          <a:p>
            <a:pPr lvl="1"/>
            <a:r>
              <a:rPr lang="en-US" dirty="0" smtClean="0"/>
              <a:t>B2.</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set</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technologies</a:t>
            </a:r>
          </a:p>
          <a:p>
            <a:pPr lvl="1"/>
            <a:r>
              <a:rPr lang="en-US" dirty="0" smtClean="0"/>
              <a:t>B3.</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a:t>
            </a:r>
            <a:r>
              <a:rPr lang="en-US" dirty="0" smtClean="0">
                <a:sym typeface="Times New Roman" pitchFamily="-92" charset="0"/>
              </a:rPr>
              <a:t> </a:t>
            </a:r>
            <a:r>
              <a:rPr lang="en-US" dirty="0" smtClean="0"/>
              <a:t>external</a:t>
            </a:r>
            <a:r>
              <a:rPr lang="en-US" dirty="0" smtClean="0">
                <a:sym typeface="Times New Roman" pitchFamily="-92" charset="0"/>
              </a:rPr>
              <a:t> </a:t>
            </a:r>
            <a:r>
              <a:rPr lang="en-US" dirty="0" smtClean="0"/>
              <a:t>proposal</a:t>
            </a:r>
            <a:endParaRPr lang="en-US" dirty="0" smtClean="0">
              <a:sym typeface="Calibri" pitchFamily="-92" charset="0"/>
            </a:endParaRPr>
          </a:p>
          <a:p>
            <a:r>
              <a:rPr lang="en-US" dirty="0" smtClean="0"/>
              <a:t>Conclusions</a:t>
            </a:r>
          </a:p>
          <a:p>
            <a:r>
              <a:rPr lang="en-US" dirty="0" smtClean="0"/>
              <a:t>Next Steps</a:t>
            </a:r>
          </a:p>
          <a:p>
            <a:r>
              <a:rPr lang="en-US" dirty="0" smtClean="0"/>
              <a:t>Appendices</a:t>
            </a:r>
          </a:p>
          <a:p>
            <a:pPr lvl="1"/>
            <a:r>
              <a:rPr lang="en-US" dirty="0" smtClean="0"/>
              <a:t>Appendix 1: Authorization by EC Ballot</a:t>
            </a:r>
          </a:p>
          <a:p>
            <a:pPr lvl="1"/>
            <a:r>
              <a:rPr lang="en-US" dirty="0" smtClean="0"/>
              <a:t>Appendix 2: Meeting History</a:t>
            </a:r>
          </a:p>
          <a:p>
            <a:pPr lvl="1"/>
            <a:r>
              <a:rPr lang="en-US" dirty="0" smtClean="0"/>
              <a:t>Appendix 3: Process</a:t>
            </a:r>
          </a:p>
          <a:p>
            <a:pPr lvl="1"/>
            <a:r>
              <a:rPr lang="en-US" dirty="0" smtClean="0"/>
              <a:t>Appendix 4: Cost/Benefit Approach</a:t>
            </a:r>
          </a:p>
          <a:p>
            <a:pPr lvl="1"/>
            <a:r>
              <a:rPr lang="en-US" dirty="0" smtClean="0"/>
              <a:t>Appendix 5: Relevant IEEE 802 Standards and Projects</a:t>
            </a:r>
          </a:p>
          <a:p>
            <a:endParaRPr lang="en-US" dirty="0" smtClean="0"/>
          </a:p>
          <a:p>
            <a:endParaRPr lang="en-US" dirty="0" smtClean="0"/>
          </a:p>
          <a:p>
            <a:endParaRPr lang="en-US" dirty="0"/>
          </a:p>
        </p:txBody>
      </p:sp>
      <p:sp>
        <p:nvSpPr>
          <p:cNvPr id="6" name="Date Placeholder 5"/>
          <p:cNvSpPr>
            <a:spLocks noGrp="1"/>
          </p:cNvSpPr>
          <p:nvPr>
            <p:ph type="dt" sz="half" idx="10"/>
          </p:nvPr>
        </p:nvSpPr>
        <p:spPr/>
        <p:txBody>
          <a:bodyPr/>
          <a:lstStyle/>
          <a:p>
            <a:pPr>
              <a:defRPr/>
            </a:pPr>
            <a:fld id="{2C919687-C6C6-4ED9-BE81-DCC57A585798}"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4183180643"/>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p14="http://schemas.microsoft.com/office/powerpoint/2010/main" val="182908599"/>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p14="http://schemas.microsoft.com/office/powerpoint/2010/main" val="1492748198"/>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RIT simulation modeling required by ITU-R may fail to produce convincing results</a:t>
                      </a:r>
                      <a:endPar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p14="http://schemas.microsoft.com/office/powerpoint/2010/main" val="45725729"/>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p14="http://schemas.microsoft.com/office/powerpoint/2010/main" val="253874550"/>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
        <p:nvSpPr>
          <p:cNvPr id="4" name="Date Placeholder 3"/>
          <p:cNvSpPr>
            <a:spLocks noGrp="1"/>
          </p:cNvSpPr>
          <p:nvPr>
            <p:ph type="dt" sz="half" idx="10"/>
          </p:nvPr>
        </p:nvSpPr>
        <p:spPr/>
        <p:txBody>
          <a:bodyPr/>
          <a:lstStyle/>
          <a:p>
            <a:pPr>
              <a:defRPr/>
            </a:pPr>
            <a:fld id="{6E7FD837-1546-4512-AB23-0FECA96F754C}"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178205671"/>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16" name="Rectangle 88"/>
          <p:cNvSpPr>
            <a:spLocks/>
          </p:cNvSpPr>
          <p:nvPr/>
        </p:nvSpPr>
        <p:spPr bwMode="auto">
          <a:xfrm>
            <a:off x="323850" y="692696"/>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p14="http://schemas.microsoft.com/office/powerpoint/2010/main" val="1917572205"/>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p14="http://schemas.microsoft.com/office/powerpoint/2010/main" val="935800708"/>
              </p:ext>
            </p:extLst>
          </p:nvPr>
        </p:nvGraphicFramePr>
        <p:xfrm>
          <a:off x="3048000" y="1828800"/>
          <a:ext cx="5904656" cy="3822341"/>
        </p:xfrm>
        <a:graphic>
          <a:graphicData uri="http://schemas.openxmlformats.org/drawingml/2006/table">
            <a:tbl>
              <a:tblPr firstRow="1" bandRow="1">
                <a:tableStyleId>{5C22544A-7EE6-4342-B048-85BDC9FD1C3A}</a:tableStyleId>
              </a:tblPr>
              <a:tblGrid>
                <a:gridCol w="1476164"/>
                <a:gridCol w="1476164"/>
                <a:gridCol w="1476164"/>
                <a:gridCol w="1476164"/>
              </a:tblGrid>
              <a:tr h="343563">
                <a:tc>
                  <a:txBody>
                    <a:bodyPr/>
                    <a:lstStyle/>
                    <a:p>
                      <a:r>
                        <a:rPr lang="en-US" sz="1100" dirty="0" smtClean="0"/>
                        <a:t>Strength</a:t>
                      </a:r>
                      <a:endParaRPr lang="en-US" sz="1100" dirty="0"/>
                    </a:p>
                  </a:txBody>
                  <a:tcPr/>
                </a:tc>
                <a:tc>
                  <a:txBody>
                    <a:bodyPr/>
                    <a:lstStyle/>
                    <a:p>
                      <a:r>
                        <a:rPr lang="en-US" sz="1100" dirty="0" smtClean="0"/>
                        <a:t>Weakness</a:t>
                      </a:r>
                      <a:endParaRPr lang="en-US" sz="1100" dirty="0"/>
                    </a:p>
                  </a:txBody>
                  <a:tcPr/>
                </a:tc>
                <a:tc>
                  <a:txBody>
                    <a:bodyPr/>
                    <a:lstStyle/>
                    <a:p>
                      <a:r>
                        <a:rPr lang="en-US" sz="1100" dirty="0" smtClean="0"/>
                        <a:t>Opportunity</a:t>
                      </a:r>
                      <a:endParaRPr lang="en-US" sz="1100" dirty="0"/>
                    </a:p>
                  </a:txBody>
                  <a:tcPr/>
                </a:tc>
                <a:tc>
                  <a:txBody>
                    <a:bodyPr/>
                    <a:lstStyle/>
                    <a:p>
                      <a:r>
                        <a:rPr lang="en-US" sz="1100" dirty="0" smtClean="0"/>
                        <a:t>Threat</a:t>
                      </a:r>
                      <a:endParaRPr lang="en-US" sz="1100" dirty="0"/>
                    </a:p>
                  </a:txBody>
                  <a:tcPr/>
                </a:tc>
              </a:tr>
              <a:tr h="111657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2020, aligning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359259">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mm-wave 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future mm</a:t>
                      </a:r>
                      <a:r>
                        <a:rPr kumimoji="0" lang="en-US" sz="11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-wave </a:t>
                      </a: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IMT spectrum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70269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3. align with industry momentum</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includes IEEE 802 technology autonomously with minimal effort from IEEE 802</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mn-lt" charset="0"/>
                          <a:ea typeface="+mn-ea" charset="0"/>
                          <a:cs typeface="+mn-ea" charset="0"/>
                          <a:sym typeface="Arial" pitchFamily="-92" charset="0"/>
                        </a:rPr>
                        <a:t>3. 3GPP changes IEEE 802 functionality</a:t>
                      </a:r>
                      <a:endParaRPr kumimoji="0" lang="en-US" sz="11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p14="http://schemas.microsoft.com/office/powerpoint/2010/main" val="2037638382"/>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integration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p14="http://schemas.microsoft.com/office/powerpoint/2010/main" val="2180172148"/>
              </p:ext>
            </p:extLst>
          </p:nvPr>
        </p:nvGraphicFramePr>
        <p:xfrm>
          <a:off x="3048000" y="5715000"/>
          <a:ext cx="5904656" cy="1061420"/>
        </p:xfrm>
        <a:graphic>
          <a:graphicData uri="http://schemas.openxmlformats.org/drawingml/2006/table">
            <a:tbl>
              <a:tblPr firstRow="1" bandRow="1">
                <a:tableStyleId>{5C22544A-7EE6-4342-B048-85BDC9FD1C3A}</a:tableStyleId>
              </a:tblPr>
              <a:tblGrid>
                <a:gridCol w="2952328"/>
                <a:gridCol w="2952328"/>
              </a:tblGrid>
              <a:tr h="294940">
                <a:tc>
                  <a:txBody>
                    <a:bodyPr/>
                    <a:lstStyle/>
                    <a:p>
                      <a:r>
                        <a:rPr lang="en-US" dirty="0" smtClean="0"/>
                        <a:t>Cost</a:t>
                      </a:r>
                      <a:endParaRPr lang="en-US" dirty="0"/>
                    </a:p>
                  </a:txBody>
                  <a:tcPr/>
                </a:tc>
                <a:tc>
                  <a:txBody>
                    <a:bodyPr/>
                    <a:lstStyle/>
                    <a:p>
                      <a:r>
                        <a:rPr lang="en-US" dirty="0" smtClean="0"/>
                        <a:t>Benefit</a:t>
                      </a:r>
                      <a:endParaRPr lang="en-US" dirty="0"/>
                    </a:p>
                  </a:txBody>
                  <a:tcPr/>
                </a:tc>
              </a:tr>
              <a:tr h="69566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
        <p:nvSpPr>
          <p:cNvPr id="4" name="Date Placeholder 3"/>
          <p:cNvSpPr>
            <a:spLocks noGrp="1"/>
          </p:cNvSpPr>
          <p:nvPr>
            <p:ph type="dt" sz="half" idx="10"/>
          </p:nvPr>
        </p:nvSpPr>
        <p:spPr/>
        <p:txBody>
          <a:bodyPr/>
          <a:lstStyle/>
          <a:p>
            <a:pPr>
              <a:defRPr/>
            </a:pPr>
            <a:fld id="{8AF296DB-57E6-4B14-A37A-09F6A04B3B19}"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1148181700"/>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 2 prongs: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Action B3: Ensure relevant IEEE 802 technologies are part of the incumbent mobile operator 5G universe</a:t>
            </a:r>
          </a:p>
          <a:p>
            <a:pPr lvl="1"/>
            <a:r>
              <a:rPr lang="en-US" dirty="0" smtClean="0"/>
              <a:t>Complementary - Propose </a:t>
            </a:r>
            <a:r>
              <a:rPr lang="en-US" dirty="0"/>
              <a:t>we</a:t>
            </a:r>
            <a:r>
              <a:rPr lang="en-US" dirty="0" smtClean="0"/>
              <a:t> recommend only world </a:t>
            </a:r>
            <a:r>
              <a:rPr lang="en-US" dirty="0"/>
              <a:t>class winning technologies that already have a foothold in</a:t>
            </a:r>
            <a:r>
              <a:rPr lang="en-US" dirty="0" smtClean="0"/>
              <a:t> mobile community to ensure credibility with 3GPP. </a:t>
            </a:r>
          </a:p>
          <a:p>
            <a:pPr lvl="1"/>
            <a:r>
              <a:rPr lang="en-US" dirty="0" smtClean="0"/>
              <a:t>Focus on some specific use cases/test environments,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 technologies support the appropriate IMT-2020 requirements</a:t>
            </a:r>
          </a:p>
          <a:p>
            <a:endParaRPr lang="en-US" dirty="0" smtClean="0"/>
          </a:p>
          <a:p>
            <a:r>
              <a:rPr lang="en-US" dirty="0" smtClean="0"/>
              <a:t>Action A: Ensure IEEE 802 technologies interface with networks of new wireless operators as well as incumbent mobile operators</a:t>
            </a:r>
          </a:p>
          <a:p>
            <a:endParaRPr lang="en-US" dirty="0" smtClean="0"/>
          </a:p>
        </p:txBody>
      </p:sp>
      <p:sp>
        <p:nvSpPr>
          <p:cNvPr id="6" name="Date Placeholder 5"/>
          <p:cNvSpPr>
            <a:spLocks noGrp="1"/>
          </p:cNvSpPr>
          <p:nvPr>
            <p:ph type="dt" sz="half" idx="10"/>
          </p:nvPr>
        </p:nvSpPr>
        <p:spPr/>
        <p:txBody>
          <a:bodyPr/>
          <a:lstStyle/>
          <a:p>
            <a:pPr>
              <a:defRPr/>
            </a:pPr>
            <a:fld id="{B5B18B6F-81FD-40BD-ADD5-2A8CF947C042}"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0661436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20000"/>
          </a:bodyPr>
          <a:lstStyle/>
          <a:p>
            <a:r>
              <a:rPr lang="en-US" altLang="en-US" dirty="0"/>
              <a:t>Actions toward B3 </a:t>
            </a:r>
            <a:r>
              <a:rPr lang="en-US" altLang="en-US" dirty="0" smtClean="0"/>
              <a:t>(for Mobile Incumbents)</a:t>
            </a:r>
          </a:p>
          <a:p>
            <a:pPr lvl="1"/>
            <a:r>
              <a:rPr lang="en-US" altLang="en-US" dirty="0" smtClean="0"/>
              <a:t>Encourage review and technical analysis within the WGs</a:t>
            </a:r>
          </a:p>
          <a:p>
            <a:pPr lvl="1"/>
            <a:r>
              <a:rPr lang="en-US" altLang="en-US" dirty="0" smtClean="0"/>
              <a:t>“</a:t>
            </a:r>
            <a:r>
              <a:rPr lang="en-US" altLang="en-US" dirty="0"/>
              <a:t>Exploring further involvement of IEEE in this work should be initiated by liaison to 3GPP”</a:t>
            </a:r>
            <a:endParaRPr lang="en-US" altLang="en-US" dirty="0" smtClean="0"/>
          </a:p>
          <a:p>
            <a:pPr lvl="2"/>
            <a:r>
              <a:rPr lang="en-US" altLang="en-US" dirty="0" smtClean="0"/>
              <a:t>Suggested by 3GPP representatives in IEEE 802-EC-16-0065-10-5GSG</a:t>
            </a:r>
          </a:p>
          <a:p>
            <a:r>
              <a:rPr lang="en-US" altLang="en-US" dirty="0"/>
              <a:t>Actions towards </a:t>
            </a:r>
            <a:r>
              <a:rPr lang="en-US" altLang="en-US" dirty="0" smtClean="0"/>
              <a:t>A</a:t>
            </a:r>
          </a:p>
          <a:p>
            <a:pPr lvl="1"/>
            <a:r>
              <a:rPr lang="en-US" altLang="en-US" dirty="0" smtClean="0"/>
              <a:t>Encourage review and technical analysis within the WGs</a:t>
            </a:r>
          </a:p>
          <a:p>
            <a:pPr lvl="1"/>
            <a:r>
              <a:rPr lang="en-US" altLang="en-US" dirty="0" smtClean="0"/>
              <a:t>Consider a common interface with Action B3</a:t>
            </a:r>
          </a:p>
          <a:p>
            <a:r>
              <a:rPr lang="en-US" altLang="en-US" dirty="0" smtClean="0"/>
              <a:t>Identify those who will actually perform the Actions</a:t>
            </a:r>
            <a:endParaRPr lang="en-US" altLang="en-US" dirty="0"/>
          </a:p>
          <a:p>
            <a:endParaRPr lang="en-US" dirty="0"/>
          </a:p>
        </p:txBody>
      </p:sp>
      <p:sp>
        <p:nvSpPr>
          <p:cNvPr id="6" name="Date Placeholder 5"/>
          <p:cNvSpPr>
            <a:spLocks noGrp="1"/>
          </p:cNvSpPr>
          <p:nvPr>
            <p:ph type="dt" sz="half" idx="10"/>
          </p:nvPr>
        </p:nvSpPr>
        <p:spPr/>
        <p:txBody>
          <a:bodyPr/>
          <a:lstStyle/>
          <a:p>
            <a:pPr>
              <a:defRPr/>
            </a:pPr>
            <a:fld id="{B0E285D7-34B1-48BE-9428-0318805FF8B8}"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574399943"/>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extLst/>
        </p:spPr>
        <p:txBody>
          <a:bodyPr/>
          <a:lstStyle/>
          <a:p>
            <a:pPr eaLnBrk="1" fontAlgn="auto" hangingPunct="1">
              <a:spcAft>
                <a:spcPts val="0"/>
              </a:spcAft>
              <a:defRPr/>
            </a:pPr>
            <a:r>
              <a:rPr lang="en-CA" dirty="0" smtClean="0"/>
              <a:t>Summary, Conclusion </a:t>
            </a:r>
            <a:br>
              <a:rPr lang="en-CA" dirty="0" smtClean="0"/>
            </a:br>
            <a:r>
              <a:rPr lang="en-CA" dirty="0" smtClean="0"/>
              <a:t>&amp; Next Steps</a:t>
            </a:r>
            <a:endParaRPr lang="en-CA" dirty="0"/>
          </a:p>
        </p:txBody>
      </p:sp>
      <p:sp>
        <p:nvSpPr>
          <p:cNvPr id="17411" name="Text Placeholder 6"/>
          <p:cNvSpPr>
            <a:spLocks noGrp="1"/>
          </p:cNvSpPr>
          <p:nvPr>
            <p:ph type="body" idx="1"/>
          </p:nvPr>
        </p:nvSpPr>
        <p:spPr/>
        <p:txBody>
          <a:bodyPr/>
          <a:lstStyle/>
          <a:p>
            <a:pPr marL="44450" eaLnBrk="1" hangingPunct="1"/>
            <a:endParaRPr lang="en-CA" altLang="en-US" smtClean="0"/>
          </a:p>
        </p:txBody>
      </p:sp>
      <p:sp>
        <p:nvSpPr>
          <p:cNvPr id="17412"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fld id="{8B87B454-693B-4813-B256-A73AA38A5A60}" type="datetime1">
              <a:rPr lang="en-US" altLang="en-US" sz="800" smtClean="0">
                <a:solidFill>
                  <a:schemeClr val="accent2"/>
                </a:solidFill>
                <a:latin typeface="Arial" pitchFamily="34" charset="0"/>
              </a:rPr>
              <a:t>7/27/2016</a:t>
            </a:fld>
            <a:endParaRPr lang="en-US" altLang="en-US" sz="800" smtClean="0">
              <a:solidFill>
                <a:schemeClr val="accent2"/>
              </a:solidFill>
              <a:latin typeface="Arial" pitchFamily="34" charset="0"/>
            </a:endParaRPr>
          </a:p>
        </p:txBody>
      </p:sp>
      <p:sp>
        <p:nvSpPr>
          <p:cNvPr id="17413"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r>
              <a:rPr lang="en-US" altLang="en-US" sz="800" smtClean="0">
                <a:solidFill>
                  <a:schemeClr val="accent2"/>
                </a:solidFill>
                <a:latin typeface="Arial" pitchFamily="34" charset="0"/>
              </a:rPr>
              <a:t>Mentor DCN:  EC-16-0119-01-5GSG</a:t>
            </a:r>
            <a:endParaRPr lang="en-US" altLang="en-US" sz="800" smtClean="0">
              <a:solidFill>
                <a:schemeClr val="accent2"/>
              </a:solidFill>
              <a:latin typeface="Arial" pitchFamily="34" charset="0"/>
            </a:endParaRPr>
          </a:p>
        </p:txBody>
      </p:sp>
    </p:spTree>
    <p:extLst>
      <p:ext uri="{BB962C8B-B14F-4D97-AF65-F5344CB8AC3E}">
        <p14:creationId xmlns:p14="http://schemas.microsoft.com/office/powerpoint/2010/main" val="26471074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Summary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Standing committee benefitted from a wide breadth of contributions and views that helped derive the cost-benefit analysis and conclusion of this report.</a:t>
            </a:r>
          </a:p>
        </p:txBody>
      </p:sp>
      <p:sp>
        <p:nvSpPr>
          <p:cNvPr id="4" name="Date Placeholder 3"/>
          <p:cNvSpPr>
            <a:spLocks noGrp="1"/>
          </p:cNvSpPr>
          <p:nvPr>
            <p:ph type="dt" sz="half" idx="10"/>
          </p:nvPr>
        </p:nvSpPr>
        <p:spPr/>
        <p:txBody>
          <a:bodyPr/>
          <a:lstStyle/>
          <a:p>
            <a:pPr>
              <a:defRPr/>
            </a:pPr>
            <a:fld id="{E7E0CBF8-9F24-4CA4-99AB-0ADC861E824B}"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834367736"/>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The four Actions addressed under the Standing Committee scope are not mutually exclusive.</a:t>
            </a:r>
          </a:p>
          <a:p>
            <a:r>
              <a:rPr lang="en-US" altLang="en-US" dirty="0" smtClean="0"/>
              <a:t>There is a preference for Action B3, with a secondary desire to progress Action A.</a:t>
            </a:r>
          </a:p>
          <a:p>
            <a:pPr lvl="1"/>
            <a:r>
              <a:rPr lang="en-US" altLang="en-US" dirty="0" smtClean="0"/>
              <a:t>This is confirmed by the straw poll results (25 July) presented on following slide.</a:t>
            </a:r>
          </a:p>
        </p:txBody>
      </p:sp>
      <p:sp>
        <p:nvSpPr>
          <p:cNvPr id="4" name="Date Placeholder 3"/>
          <p:cNvSpPr>
            <a:spLocks noGrp="1"/>
          </p:cNvSpPr>
          <p:nvPr>
            <p:ph type="dt" sz="half" idx="10"/>
          </p:nvPr>
        </p:nvSpPr>
        <p:spPr/>
        <p:txBody>
          <a:bodyPr/>
          <a:lstStyle/>
          <a:p>
            <a:pPr>
              <a:defRPr/>
            </a:pPr>
            <a:fld id="{9A85F052-C127-4545-A591-0B74F7E3D71D}"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535528380"/>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Straw Poll Results – 25 July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400" dirty="0" smtClean="0"/>
              <a:t>Support the following Actions (Chicago rules)</a:t>
            </a:r>
          </a:p>
          <a:p>
            <a:pPr lvl="1"/>
            <a:r>
              <a:rPr lang="en-US" altLang="en-US" sz="2000" dirty="0" smtClean="0"/>
              <a:t>A: 30</a:t>
            </a:r>
          </a:p>
          <a:p>
            <a:pPr lvl="1"/>
            <a:r>
              <a:rPr lang="en-US" altLang="en-US" sz="2000" dirty="0" smtClean="0"/>
              <a:t>B1: 6</a:t>
            </a:r>
          </a:p>
          <a:p>
            <a:pPr lvl="1"/>
            <a:r>
              <a:rPr lang="en-US" altLang="en-US" sz="2000" dirty="0" smtClean="0"/>
              <a:t>B2: 2</a:t>
            </a:r>
          </a:p>
          <a:p>
            <a:pPr lvl="1"/>
            <a:r>
              <a:rPr lang="en-US" altLang="en-US" sz="2000" dirty="0" smtClean="0"/>
              <a:t>B3: 46</a:t>
            </a:r>
          </a:p>
          <a:p>
            <a:pPr lvl="1"/>
            <a:r>
              <a:rPr lang="en-US" altLang="en-US" sz="2000" dirty="0" smtClean="0"/>
              <a:t>None: 6</a:t>
            </a:r>
          </a:p>
          <a:p>
            <a:r>
              <a:rPr lang="en-US" altLang="en-US" sz="2400" dirty="0" smtClean="0"/>
              <a:t>Preference for one Action</a:t>
            </a:r>
          </a:p>
          <a:p>
            <a:pPr lvl="1"/>
            <a:r>
              <a:rPr lang="en-US" altLang="en-US" sz="2000" dirty="0" smtClean="0"/>
              <a:t>A: 22</a:t>
            </a:r>
          </a:p>
          <a:p>
            <a:pPr lvl="1"/>
            <a:r>
              <a:rPr lang="en-US" altLang="en-US" sz="2000" dirty="0" smtClean="0"/>
              <a:t>B1: 0</a:t>
            </a:r>
          </a:p>
          <a:p>
            <a:pPr lvl="1"/>
            <a:r>
              <a:rPr lang="en-US" altLang="en-US" sz="2000" dirty="0" smtClean="0"/>
              <a:t>B2: 0</a:t>
            </a:r>
          </a:p>
          <a:p>
            <a:pPr lvl="1"/>
            <a:r>
              <a:rPr lang="en-US" altLang="en-US" sz="2000" dirty="0" smtClean="0"/>
              <a:t>B3: 29</a:t>
            </a:r>
          </a:p>
          <a:p>
            <a:pPr lvl="1"/>
            <a:r>
              <a:rPr lang="en-US" altLang="en-US" sz="2000" dirty="0" smtClean="0"/>
              <a:t>None: 2</a:t>
            </a:r>
          </a:p>
        </p:txBody>
      </p:sp>
      <p:sp>
        <p:nvSpPr>
          <p:cNvPr id="4" name="Date Placeholder 3"/>
          <p:cNvSpPr>
            <a:spLocks noGrp="1"/>
          </p:cNvSpPr>
          <p:nvPr>
            <p:ph type="dt" sz="half" idx="10"/>
          </p:nvPr>
        </p:nvSpPr>
        <p:spPr/>
        <p:txBody>
          <a:bodyPr/>
          <a:lstStyle/>
          <a:p>
            <a:pPr>
              <a:defRPr/>
            </a:pPr>
            <a:fld id="{6CE14235-84A2-4473-8488-2153C1D413D0}"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4237930031"/>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 Next Steps </a:t>
            </a:r>
          </a:p>
        </p:txBody>
      </p:sp>
      <p:sp>
        <p:nvSpPr>
          <p:cNvPr id="3" name="Content Placeholder 2"/>
          <p:cNvSpPr>
            <a:spLocks noGrp="1"/>
          </p:cNvSpPr>
          <p:nvPr>
            <p:ph idx="1"/>
          </p:nvPr>
        </p:nvSpPr>
        <p:spPr/>
        <p:txBody>
          <a:bodyPr/>
          <a:lstStyle/>
          <a:p>
            <a:pPr marL="623887" indent="-514350">
              <a:buFont typeface="+mj-lt"/>
              <a:buAutoNum type="arabicPeriod"/>
            </a:pPr>
            <a:r>
              <a:rPr lang="en-US" dirty="0" smtClean="0"/>
              <a:t>Declare success and disband 5G SC</a:t>
            </a:r>
          </a:p>
          <a:p>
            <a:pPr marL="623887" indent="-514350">
              <a:buFont typeface="+mj-lt"/>
              <a:buAutoNum type="arabicPeriod"/>
            </a:pPr>
            <a:r>
              <a:rPr lang="en-US" dirty="0" smtClean="0"/>
              <a:t>Action A </a:t>
            </a:r>
          </a:p>
          <a:p>
            <a:pPr lvl="1"/>
            <a:r>
              <a:rPr lang="en-US" dirty="0" smtClean="0"/>
              <a:t>Organized by 802.1 WG (Industry Connections project) </a:t>
            </a:r>
          </a:p>
          <a:p>
            <a:pPr marL="623887" indent="-514350">
              <a:buFont typeface="+mj-lt"/>
              <a:buAutoNum type="arabicPeriod"/>
            </a:pPr>
            <a:r>
              <a:rPr lang="en-US" dirty="0" smtClean="0"/>
              <a:t>Action B3</a:t>
            </a:r>
          </a:p>
          <a:p>
            <a:pPr lvl="1"/>
            <a:r>
              <a:rPr lang="en-US" dirty="0" smtClean="0"/>
              <a:t>Organized by 802.11 WG  (Liaison with 3GPP)</a:t>
            </a:r>
          </a:p>
          <a:p>
            <a:pPr marL="623887" indent="-514350">
              <a:buFont typeface="+mj-lt"/>
              <a:buAutoNum type="arabicPeriod"/>
            </a:pPr>
            <a:r>
              <a:rPr lang="en-US" dirty="0" smtClean="0"/>
              <a:t>Spectrum issues handled by 802.18</a:t>
            </a:r>
          </a:p>
          <a:p>
            <a:pPr marL="623887" indent="-514350">
              <a:buFont typeface="+mj-lt"/>
              <a:buAutoNum type="arabicPeriod"/>
            </a:pPr>
            <a:r>
              <a:rPr lang="en-US" dirty="0" smtClean="0"/>
              <a:t>Joint 802.1/802.11 meetings as necessary for coordination of actions A &amp; B3</a:t>
            </a:r>
          </a:p>
        </p:txBody>
      </p:sp>
      <p:sp>
        <p:nvSpPr>
          <p:cNvPr id="6" name="Date Placeholder 5"/>
          <p:cNvSpPr>
            <a:spLocks noGrp="1"/>
          </p:cNvSpPr>
          <p:nvPr>
            <p:ph type="dt" sz="half" idx="10"/>
          </p:nvPr>
        </p:nvSpPr>
        <p:spPr/>
        <p:txBody>
          <a:bodyPr/>
          <a:lstStyle/>
          <a:p>
            <a:pPr>
              <a:defRPr/>
            </a:pPr>
            <a:fld id="{8DE77A1E-DFA4-4E90-871B-F5D3F01452C0}"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5441860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Straw Poll Results – 26 July</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400" dirty="0" smtClean="0"/>
              <a:t>Support the Next Steps Recommendation</a:t>
            </a:r>
          </a:p>
          <a:p>
            <a:pPr lvl="1"/>
            <a:r>
              <a:rPr lang="en-US" altLang="en-US" sz="2200" dirty="0" smtClean="0"/>
              <a:t>40 Yes </a:t>
            </a:r>
          </a:p>
          <a:p>
            <a:pPr lvl="1"/>
            <a:r>
              <a:rPr lang="en-US" altLang="en-US" sz="2200" dirty="0" smtClean="0"/>
              <a:t>0 No</a:t>
            </a:r>
          </a:p>
          <a:p>
            <a:pPr lvl="1"/>
            <a:r>
              <a:rPr lang="en-US" altLang="en-US" sz="2200" dirty="0" smtClean="0"/>
              <a:t>~10 Did not vote</a:t>
            </a:r>
          </a:p>
          <a:p>
            <a:r>
              <a:rPr lang="en-US" altLang="en-US" sz="2400" dirty="0" smtClean="0"/>
              <a:t>Commit to participate in the development of action A</a:t>
            </a:r>
          </a:p>
          <a:p>
            <a:pPr lvl="1"/>
            <a:r>
              <a:rPr lang="en-US" altLang="en-US" sz="2200" dirty="0" smtClean="0"/>
              <a:t>13</a:t>
            </a:r>
          </a:p>
          <a:p>
            <a:r>
              <a:rPr lang="en-US" altLang="en-US" sz="2400" dirty="0"/>
              <a:t>Commit to participate in the development of action </a:t>
            </a:r>
            <a:r>
              <a:rPr lang="en-US" altLang="en-US" sz="2400" dirty="0" smtClean="0"/>
              <a:t>B3</a:t>
            </a:r>
            <a:endParaRPr lang="en-US" altLang="en-US" sz="2400" dirty="0"/>
          </a:p>
          <a:p>
            <a:pPr lvl="1"/>
            <a:r>
              <a:rPr lang="en-US" altLang="en-US" sz="2200" dirty="0"/>
              <a:t>13</a:t>
            </a:r>
          </a:p>
          <a:p>
            <a:pPr lvl="1"/>
            <a:endParaRPr lang="en-US" altLang="en-US" sz="2200" dirty="0" smtClean="0"/>
          </a:p>
        </p:txBody>
      </p:sp>
      <p:sp>
        <p:nvSpPr>
          <p:cNvPr id="4" name="Date Placeholder 3"/>
          <p:cNvSpPr>
            <a:spLocks noGrp="1"/>
          </p:cNvSpPr>
          <p:nvPr>
            <p:ph type="dt" sz="half" idx="10"/>
          </p:nvPr>
        </p:nvSpPr>
        <p:spPr/>
        <p:txBody>
          <a:bodyPr/>
          <a:lstStyle/>
          <a:p>
            <a:pPr>
              <a:defRPr/>
            </a:pPr>
            <a:fld id="{E2CD61E6-1654-4C69-A34B-43FA93602AE4}"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88076372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Introduction</a:t>
            </a:r>
            <a:endParaRPr lang="en-US" dirty="0"/>
          </a:p>
        </p:txBody>
      </p:sp>
      <p:sp>
        <p:nvSpPr>
          <p:cNvPr id="5" name="Content Placeholder 4"/>
          <p:cNvSpPr>
            <a:spLocks noGrp="1"/>
          </p:cNvSpPr>
          <p:nvPr>
            <p:ph idx="1"/>
          </p:nvPr>
        </p:nvSpPr>
        <p:spPr/>
        <p:txBody>
          <a:bodyPr>
            <a:normAutofit fontScale="92500" lnSpcReduction="20000"/>
          </a:bodyPr>
          <a:lstStyle/>
          <a:p>
            <a:r>
              <a:rPr lang="en-US" dirty="0" smtClean="0"/>
              <a:t>The IEEE 802 EC 5G/IMT-2020 Standing Committee was chartered (Feb - July 2016) by EC ballot</a:t>
            </a:r>
          </a:p>
          <a:p>
            <a:pPr lvl="1"/>
            <a:r>
              <a:rPr lang="en-US" dirty="0" smtClean="0"/>
              <a:t> see Appendix 1</a:t>
            </a:r>
          </a:p>
          <a:p>
            <a:r>
              <a:rPr lang="en-US" dirty="0" smtClean="0"/>
              <a:t>Glenn Parsons served as Chair</a:t>
            </a:r>
          </a:p>
          <a:p>
            <a:r>
              <a:rPr lang="en-US" dirty="0" smtClean="0"/>
              <a:t>The Standing Committee held face-to-face and electronic meetings</a:t>
            </a:r>
          </a:p>
          <a:p>
            <a:pPr lvl="1"/>
            <a:r>
              <a:rPr lang="en-US" dirty="0" smtClean="0"/>
              <a:t> see Appendix 2</a:t>
            </a:r>
          </a:p>
          <a:p>
            <a:pPr lvl="3"/>
            <a:r>
              <a:rPr lang="en-US" dirty="0" smtClean="0"/>
              <a:t>documents:</a:t>
            </a:r>
          </a:p>
          <a:p>
            <a:pPr lvl="4"/>
            <a:r>
              <a:rPr lang="en-US" sz="1514" dirty="0" smtClean="0">
                <a:hlinkClick r:id="rId2"/>
              </a:rPr>
              <a:t>https://mentor.ieee.org/802-ec/documents?is_group=5GSG</a:t>
            </a:r>
            <a:endParaRPr lang="en-US" sz="1514" dirty="0" smtClean="0"/>
          </a:p>
          <a:p>
            <a:pPr lvl="3"/>
            <a:r>
              <a:rPr lang="en-US" dirty="0" smtClean="0"/>
              <a:t>Standing Committee web site:</a:t>
            </a:r>
          </a:p>
          <a:p>
            <a:pPr lvl="4"/>
            <a:r>
              <a:rPr lang="en-US" sz="1514" dirty="0" smtClean="0">
                <a:hlinkClick r:id="rId3"/>
              </a:rPr>
              <a:t>http://ieee802.org/Stand_Com/5G</a:t>
            </a:r>
            <a:endParaRPr lang="en-US" sz="1514" dirty="0" smtClean="0"/>
          </a:p>
          <a:p>
            <a:r>
              <a:rPr lang="en-US" dirty="0" smtClean="0"/>
              <a:t>This document provides the requested report</a:t>
            </a:r>
          </a:p>
          <a:p>
            <a:endParaRPr lang="en-US" dirty="0"/>
          </a:p>
        </p:txBody>
      </p:sp>
      <p:sp>
        <p:nvSpPr>
          <p:cNvPr id="6" name="Date Placeholder 5"/>
          <p:cNvSpPr>
            <a:spLocks noGrp="1"/>
          </p:cNvSpPr>
          <p:nvPr>
            <p:ph type="dt" sz="half" idx="10"/>
          </p:nvPr>
        </p:nvSpPr>
        <p:spPr/>
        <p:txBody>
          <a:bodyPr/>
          <a:lstStyle/>
          <a:p>
            <a:pPr>
              <a:defRPr/>
            </a:pPr>
            <a:fld id="{15FFA356-02F6-4DB3-B134-DB99E534DA5F}"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737117822"/>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extLst/>
        </p:spPr>
        <p:txBody>
          <a:bodyPr/>
          <a:lstStyle/>
          <a:p>
            <a:pPr eaLnBrk="1" fontAlgn="auto" hangingPunct="1">
              <a:spcAft>
                <a:spcPts val="0"/>
              </a:spcAft>
              <a:defRPr/>
            </a:pPr>
            <a:r>
              <a:rPr lang="en-CA" dirty="0" smtClean="0"/>
              <a:t>Appendices</a:t>
            </a:r>
            <a:endParaRPr lang="en-CA" dirty="0"/>
          </a:p>
        </p:txBody>
      </p:sp>
      <p:sp>
        <p:nvSpPr>
          <p:cNvPr id="17411" name="Text Placeholder 6"/>
          <p:cNvSpPr>
            <a:spLocks noGrp="1"/>
          </p:cNvSpPr>
          <p:nvPr>
            <p:ph type="body" idx="1"/>
          </p:nvPr>
        </p:nvSpPr>
        <p:spPr/>
        <p:txBody>
          <a:bodyPr/>
          <a:lstStyle/>
          <a:p>
            <a:pPr marL="44450" eaLnBrk="1" hangingPunct="1"/>
            <a:endParaRPr lang="en-CA" altLang="en-US" smtClean="0"/>
          </a:p>
        </p:txBody>
      </p:sp>
      <p:sp>
        <p:nvSpPr>
          <p:cNvPr id="17412" name="Date Placeholder 1"/>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fld id="{F10DEF51-74E6-4EFC-96F5-364F30254AD4}" type="datetime1">
              <a:rPr lang="en-US" altLang="en-US" sz="800" smtClean="0">
                <a:solidFill>
                  <a:schemeClr val="accent2"/>
                </a:solidFill>
                <a:latin typeface="Arial" pitchFamily="34" charset="0"/>
              </a:rPr>
              <a:t>7/27/2016</a:t>
            </a:fld>
            <a:endParaRPr lang="en-US" altLang="en-US" sz="800" smtClean="0">
              <a:solidFill>
                <a:schemeClr val="accent2"/>
              </a:solidFill>
              <a:latin typeface="Arial" pitchFamily="34" charset="0"/>
            </a:endParaRPr>
          </a:p>
        </p:txBody>
      </p:sp>
      <p:sp>
        <p:nvSpPr>
          <p:cNvPr id="17413"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spcBef>
                <a:spcPts val="300"/>
              </a:spcBef>
              <a:buClr>
                <a:srgbClr val="A04DA3"/>
              </a:buClr>
              <a:buFont typeface="Georgia" pitchFamily="18" charset="0"/>
              <a:buChar char="•"/>
              <a:defRPr sz="2800">
                <a:solidFill>
                  <a:schemeClr val="tx1"/>
                </a:solidFill>
                <a:latin typeface="Georgia" pitchFamily="18" charset="0"/>
              </a:defRPr>
            </a:lvl1pPr>
            <a:lvl2pPr marL="742950" indent="-285750" eaLnBrk="0" hangingPunct="0">
              <a:spcBef>
                <a:spcPts val="300"/>
              </a:spcBef>
              <a:buClr>
                <a:schemeClr val="accent2"/>
              </a:buClr>
              <a:buFont typeface="Georgia" pitchFamily="18" charset="0"/>
              <a:buChar char="▫"/>
              <a:defRPr sz="2600">
                <a:solidFill>
                  <a:schemeClr val="accent2"/>
                </a:solidFill>
                <a:latin typeface="Georgia" pitchFamily="18" charset="0"/>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Georgia" pitchFamily="18" charset="0"/>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Georgia" pitchFamily="18" charset="0"/>
              </a:defRPr>
            </a:lvl4pPr>
            <a:lvl5pPr marL="2057400" indent="-228600" eaLnBrk="0" hangingPunct="0">
              <a:spcBef>
                <a:spcPts val="300"/>
              </a:spcBef>
              <a:buClr>
                <a:srgbClr val="A04DA3"/>
              </a:buClr>
              <a:buFont typeface="Georgia" pitchFamily="18" charset="0"/>
              <a:buChar char="▫"/>
              <a:defRPr sz="2000">
                <a:solidFill>
                  <a:srgbClr val="A04DA3"/>
                </a:solidFill>
                <a:latin typeface="Georgia" pitchFamily="18" charset="0"/>
              </a:defRPr>
            </a:lvl5pPr>
            <a:lvl6pPr marL="25146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6pPr>
            <a:lvl7pPr marL="29718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7pPr>
            <a:lvl8pPr marL="34290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8pPr>
            <a:lvl9pPr marL="3886200" indent="-228600" eaLnBrk="0" fontAlgn="base" hangingPunct="0">
              <a:spcBef>
                <a:spcPts val="300"/>
              </a:spcBef>
              <a:spcAft>
                <a:spcPct val="0"/>
              </a:spcAft>
              <a:buClr>
                <a:srgbClr val="A04DA3"/>
              </a:buClr>
              <a:buFont typeface="Georgia" pitchFamily="18" charset="0"/>
              <a:buChar char="▫"/>
              <a:defRPr sz="2000">
                <a:solidFill>
                  <a:srgbClr val="A04DA3"/>
                </a:solidFill>
                <a:latin typeface="Georgia" pitchFamily="18" charset="0"/>
              </a:defRPr>
            </a:lvl9pPr>
          </a:lstStyle>
          <a:p>
            <a:pPr eaLnBrk="1" hangingPunct="1">
              <a:spcBef>
                <a:spcPct val="0"/>
              </a:spcBef>
              <a:buClrTx/>
              <a:buFontTx/>
              <a:buNone/>
            </a:pPr>
            <a:r>
              <a:rPr lang="en-US" altLang="en-US" sz="800" smtClean="0">
                <a:solidFill>
                  <a:schemeClr val="accent2"/>
                </a:solidFill>
                <a:latin typeface="Arial" pitchFamily="34" charset="0"/>
              </a:rPr>
              <a:t>Mentor DCN:  EC-16-0119-01-5GSG</a:t>
            </a:r>
            <a:endParaRPr lang="en-US" altLang="en-US" sz="800" smtClean="0">
              <a:solidFill>
                <a:schemeClr val="accent2"/>
              </a:solidFill>
              <a:latin typeface="Arial" pitchFamily="34" charset="0"/>
            </a:endParaRPr>
          </a:p>
        </p:txBody>
      </p:sp>
    </p:spTree>
    <p:extLst>
      <p:ext uri="{BB962C8B-B14F-4D97-AF65-F5344CB8AC3E}">
        <p14:creationId xmlns:p14="http://schemas.microsoft.com/office/powerpoint/2010/main" val="2647107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247316"/>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dirty="0"/>
              <a:t>Motion: Approve the creation of the IEEE 802 5G/IMT-2020 standing committee (per 5.6 2 of the LMSC P&amp;P) with the following scope and organization</a:t>
            </a:r>
            <a:r>
              <a:rPr lang="en-US" sz="1200" dirty="0" smtClean="0"/>
              <a:t>:</a:t>
            </a:r>
          </a:p>
          <a:p>
            <a:pPr>
              <a:tabLst>
                <a:tab pos="101600" algn="l"/>
                <a:tab pos="368300" algn="l"/>
                <a:tab pos="406400" algn="l"/>
                <a:tab pos="647700" algn="l"/>
                <a:tab pos="698500" algn="l"/>
                <a:tab pos="914400" algn="l"/>
              </a:tabLst>
            </a:pPr>
            <a:endParaRPr lang="en-US" sz="1200" dirty="0" smtClean="0"/>
          </a:p>
          <a:p>
            <a:pPr>
              <a:buFont typeface="Arial"/>
              <a:buChar char="•"/>
              <a:tabLst>
                <a:tab pos="101600" algn="l"/>
                <a:tab pos="368300" algn="l"/>
                <a:tab pos="406400" algn="l"/>
                <a:tab pos="647700" algn="l"/>
                <a:tab pos="698500" algn="l"/>
                <a:tab pos="914400" algn="l"/>
              </a:tabLst>
            </a:pPr>
            <a:r>
              <a:rPr lang="en-US" sz="1200" dirty="0" smtClean="0"/>
              <a:t>To</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provide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report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following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items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EC:</a:t>
            </a:r>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creating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5G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specification</a:t>
            </a:r>
            <a:endParaRPr lang="en-US" sz="1200" dirty="0" smtClean="0">
              <a:solidFill>
                <a:schemeClr val="accent2"/>
              </a:solidFill>
            </a:endParaRPr>
          </a:p>
          <a:p>
            <a:pPr marL="230188" lvl="1" indent="115888">
              <a:buFont typeface="Arial"/>
              <a:buChar char="•"/>
              <a:tabLst>
                <a:tab pos="101600" algn="l"/>
                <a:tab pos="368300" algn="l"/>
                <a:tab pos="406400" algn="l"/>
                <a:tab pos="647700" algn="l"/>
                <a:tab pos="698500" algn="l"/>
                <a:tab pos="914400" algn="l"/>
              </a:tabLst>
            </a:pPr>
            <a:r>
              <a:rPr lang="en-US" sz="1200" dirty="0" smtClean="0">
                <a:solidFill>
                  <a:schemeClr val="accent2"/>
                </a:solidFill>
              </a:rPr>
              <a:t>Costs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and</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benefits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providing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for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IMT</a:t>
            </a:r>
            <a:r>
              <a:rPr lang="en-US" sz="1200" dirty="0" smtClean="0">
                <a:solidFill>
                  <a:schemeClr val="accent2"/>
                </a:solidFill>
              </a:rPr>
              <a:t>-2020</a:t>
            </a:r>
            <a:r>
              <a:rPr lang="en-US" sz="1200" dirty="0">
                <a:solidFill>
                  <a:schemeClr val="accent2"/>
                </a:solidFill>
              </a:rPr>
              <a: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considering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possible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models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2"/>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solidFill>
                  <a:schemeClr val="accent2"/>
                </a:solidFill>
              </a:rPr>
              <a:t>proposal:</a:t>
            </a:r>
          </a:p>
          <a:p>
            <a:pPr marL="346075" lvl="4"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single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technology</a:t>
            </a:r>
            <a:r>
              <a:rPr lang="en-US" sz="1200" dirty="0" smtClean="0">
                <a:solidFill>
                  <a:schemeClr val="accent1"/>
                </a:solidFill>
              </a:rPr>
              <a:t>,</a:t>
            </a:r>
          </a:p>
          <a:p>
            <a:pPr marL="346075" lvl="2" indent="106363">
              <a:buFont typeface="Arial"/>
              <a:buChar char="•"/>
              <a:tabLst>
                <a:tab pos="101600" algn="l"/>
                <a:tab pos="514350" algn="l"/>
                <a:tab pos="647700" algn="l"/>
                <a:tab pos="698500" algn="l"/>
                <a:tab pos="914400" algn="l"/>
                <a:tab pos="1084263" algn="l"/>
              </a:tabLst>
            </a:pPr>
            <a:r>
              <a:rPr lang="en-US" sz="1200" dirty="0" smtClean="0">
                <a:solidFill>
                  <a:schemeClr val="accent1"/>
                </a:solidFill>
              </a:rPr>
              <a:t>as</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set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of</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smtClean="0">
                <a:solidFill>
                  <a:schemeClr val="accent1"/>
                </a:solidFill>
              </a:rPr>
              <a:t>,  or</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one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or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more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technologies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within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a</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proposal</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from</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external bodies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(e.g.,</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solidFill>
                  <a:schemeClr val="accent1"/>
                </a:solidFill>
              </a:rPr>
              <a:t>3GPP)</a:t>
            </a:r>
            <a:endParaRPr lang="en-US" sz="1200" dirty="0" smtClean="0">
              <a:solidFill>
                <a:schemeClr val="accent1"/>
              </a:solidFill>
            </a:endParaRPr>
          </a:p>
          <a:p>
            <a:pPr>
              <a:buFont typeface="Arial"/>
              <a:buChar char="•"/>
              <a:tabLst>
                <a:tab pos="101600" algn="l"/>
                <a:tab pos="368300" algn="l"/>
                <a:tab pos="406400" algn="l"/>
                <a:tab pos="647700" algn="l"/>
                <a:tab pos="698500" algn="l"/>
                <a:tab pos="914400" algn="l"/>
              </a:tabLst>
            </a:pPr>
            <a:r>
              <a:rPr lang="en-US" sz="1200" dirty="0" smtClean="0"/>
              <a:t>During</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its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lifetime,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act</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as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communication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smtClean="0"/>
              <a:t>point with</a:t>
            </a:r>
            <a:r>
              <a:rPr lang="en-US" sz="1200" dirty="0" smtClean="0">
                <a:latin typeface="Times New Roman" pitchFamily="-92" charset="0"/>
                <a:ea typeface="Times New Roman" pitchFamily="-92" charset="0"/>
                <a:cs typeface="Times New Roman" pitchFamily="-92" charset="0"/>
                <a:sym typeface="Times New Roman" pitchFamily="-92" charset="0"/>
              </a:rPr>
              <a:t> </a:t>
            </a:r>
            <a:r>
              <a:rPr lang="en-US" sz="1200" dirty="0"/>
              <a:t>other</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IEEE</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organizations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on</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this</a:t>
            </a:r>
            <a:r>
              <a:rPr lang="en-US" sz="1200" dirty="0">
                <a:latin typeface="Times New Roman" pitchFamily="-92" charset="0"/>
                <a:ea typeface="Times New Roman" pitchFamily="-92" charset="0"/>
                <a:cs typeface="Times New Roman" pitchFamily="-92" charset="0"/>
                <a:sym typeface="Times New Roman" pitchFamily="-92" charset="0"/>
              </a:rPr>
              <a:t> </a:t>
            </a:r>
            <a:r>
              <a:rPr lang="en-US" sz="1200" dirty="0"/>
              <a:t>topic.</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dirty="0"/>
          </a:p>
          <a:p>
            <a:pPr>
              <a:tabLst>
                <a:tab pos="101600" algn="l"/>
                <a:tab pos="368300" algn="l"/>
                <a:tab pos="406400" algn="l"/>
                <a:tab pos="647700" algn="l"/>
                <a:tab pos="698500" algn="l"/>
                <a:tab pos="914400" algn="l"/>
              </a:tabLst>
            </a:pPr>
            <a:r>
              <a:rPr lang="en-US" sz="1200" dirty="0"/>
              <a:t>Start of ballot: Monday January 25, 2016</a:t>
            </a:r>
          </a:p>
          <a:p>
            <a:pPr>
              <a:tabLst>
                <a:tab pos="101600" algn="l"/>
                <a:tab pos="368300" algn="l"/>
                <a:tab pos="406400" algn="l"/>
                <a:tab pos="647700" algn="l"/>
                <a:tab pos="698500" algn="l"/>
                <a:tab pos="914400" algn="l"/>
              </a:tabLst>
            </a:pPr>
            <a:r>
              <a:rPr lang="en-US" sz="1200" dirty="0"/>
              <a:t>Close of ballot: February 4, 2016 11:59PM AOE</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31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444AAA50-67B5-4B62-841C-6493678DAD18}"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647828363"/>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9" name="Rectangle 3"/>
          <p:cNvSpPr>
            <a:spLocks/>
          </p:cNvSpPr>
          <p:nvPr/>
        </p:nvSpPr>
        <p:spPr bwMode="auto">
          <a:xfrm>
            <a:off x="960438" y="2961065"/>
            <a:ext cx="3667671"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March</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30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13</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April</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27</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1-4pm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HAST</a:t>
            </a:r>
          </a:p>
          <a:p>
            <a:pPr>
              <a:lnSpc>
                <a:spcPts val="3600"/>
              </a:lnSpc>
              <a:buFont typeface="Arial"/>
              <a:buChar char="•"/>
            </a:pPr>
            <a:r>
              <a:rPr lang="en-US" sz="2700" dirty="0">
                <a:solidFill>
                  <a:srgbClr val="00B050"/>
                </a:solidFill>
              </a:rPr>
              <a:t>May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CEST</a:t>
            </a:r>
          </a:p>
        </p:txBody>
      </p:sp>
      <p:sp>
        <p:nvSpPr>
          <p:cNvPr id="24581" name="Rectangle 5"/>
          <p:cNvSpPr>
            <a:spLocks/>
          </p:cNvSpPr>
          <p:nvPr/>
        </p:nvSpPr>
        <p:spPr bwMode="auto">
          <a:xfrm>
            <a:off x="5092700" y="2961065"/>
            <a:ext cx="3064942" cy="321113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8</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24</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9-12</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ET</a:t>
            </a:r>
          </a:p>
          <a:p>
            <a:pPr>
              <a:lnSpc>
                <a:spcPts val="3600"/>
              </a:lnSpc>
              <a:buFont typeface="Arial"/>
              <a:buChar char="•"/>
            </a:pPr>
            <a:r>
              <a:rPr lang="en-US" sz="2700" dirty="0"/>
              <a:t>June</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29</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6pm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endParaRPr lang="en-US" sz="2700" dirty="0" smtClean="0"/>
          </a:p>
          <a:p>
            <a:pPr>
              <a:lnSpc>
                <a:spcPts val="3600"/>
              </a:lnSpc>
              <a:buFont typeface="Arial"/>
              <a:buChar char="•"/>
            </a:pPr>
            <a:r>
              <a:rPr lang="en-US" sz="2700" dirty="0" smtClean="0"/>
              <a:t>July</a:t>
            </a:r>
            <a:r>
              <a:rPr lang="en-US" sz="2700" dirty="0" smtClean="0">
                <a:latin typeface="Times New Roman" pitchFamily="-92" charset="0"/>
                <a:ea typeface="Times New Roman" pitchFamily="-92" charset="0"/>
                <a:cs typeface="Times New Roman" pitchFamily="-92" charset="0"/>
                <a:sym typeface="Times New Roman" pitchFamily="-92" charset="0"/>
              </a:rPr>
              <a:t> </a:t>
            </a:r>
            <a:r>
              <a:rPr lang="en-US" sz="2700" dirty="0"/>
              <a:t>20</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10am</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t>ET</a:t>
            </a:r>
          </a:p>
          <a:p>
            <a:pPr>
              <a:lnSpc>
                <a:spcPts val="3600"/>
              </a:lnSpc>
              <a:buFont typeface="Arial"/>
              <a:buChar char="•"/>
            </a:pPr>
            <a:r>
              <a:rPr lang="en-US" sz="2700" dirty="0">
                <a:solidFill>
                  <a:srgbClr val="00B050"/>
                </a:solidFill>
              </a:rPr>
              <a:t>July</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25</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&amp;</a:t>
            </a:r>
            <a:r>
              <a:rPr lang="en-US" sz="2700" dirty="0">
                <a:latin typeface="Times New Roman" pitchFamily="-92" charset="0"/>
                <a:ea typeface="Times New Roman" pitchFamily="-92" charset="0"/>
                <a:cs typeface="Times New Roman" pitchFamily="-92" charset="0"/>
                <a:sym typeface="Times New Roman" pitchFamily="-92" charset="0"/>
              </a:rPr>
              <a:t> </a:t>
            </a:r>
            <a:r>
              <a:rPr lang="en-US" sz="2700" dirty="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F54E8B82-FA6C-4166-B51E-3A2D72FDBB73}"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4196112325"/>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
        <p:nvSpPr>
          <p:cNvPr id="4" name="Date Placeholder 3"/>
          <p:cNvSpPr>
            <a:spLocks noGrp="1"/>
          </p:cNvSpPr>
          <p:nvPr>
            <p:ph type="dt" sz="half" idx="10"/>
          </p:nvPr>
        </p:nvSpPr>
        <p:spPr/>
        <p:txBody>
          <a:bodyPr/>
          <a:lstStyle/>
          <a:p>
            <a:pPr>
              <a:defRPr/>
            </a:pPr>
            <a:fld id="{41769EF8-35E1-451D-B782-AE60519E6CE4}"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2326569437"/>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baseline</a:t>
            </a:r>
          </a:p>
          <a:p>
            <a:endParaRPr lang="en-US" altLang="en-US" dirty="0" smtClean="0"/>
          </a:p>
        </p:txBody>
      </p:sp>
      <p:sp>
        <p:nvSpPr>
          <p:cNvPr id="4" name="Date Placeholder 3"/>
          <p:cNvSpPr>
            <a:spLocks noGrp="1"/>
          </p:cNvSpPr>
          <p:nvPr>
            <p:ph type="dt" sz="half" idx="10"/>
          </p:nvPr>
        </p:nvSpPr>
        <p:spPr/>
        <p:txBody>
          <a:bodyPr/>
          <a:lstStyle/>
          <a:p>
            <a:pPr>
              <a:defRPr/>
            </a:pPr>
            <a:fld id="{879AC19C-25A3-492C-8716-7DB762F58ECA}"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93817306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idx="1"/>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
        <p:nvSpPr>
          <p:cNvPr id="4" name="Date Placeholder 3"/>
          <p:cNvSpPr>
            <a:spLocks noGrp="1"/>
          </p:cNvSpPr>
          <p:nvPr>
            <p:ph type="dt" sz="half" idx="10"/>
          </p:nvPr>
        </p:nvSpPr>
        <p:spPr/>
        <p:txBody>
          <a:bodyPr/>
          <a:lstStyle/>
          <a:p>
            <a:pPr>
              <a:defRPr/>
            </a:pPr>
            <a:fld id="{98CB0493-69DA-4F9E-BC21-98E833319EE8}"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95166392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p:txBody>
          <a:bodyPr>
            <a:normAutofit fontScale="85000" lnSpcReduction="10000"/>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
        <p:nvSpPr>
          <p:cNvPr id="6" name="Date Placeholder 5"/>
          <p:cNvSpPr>
            <a:spLocks noGrp="1"/>
          </p:cNvSpPr>
          <p:nvPr>
            <p:ph type="dt" sz="half" idx="10"/>
          </p:nvPr>
        </p:nvSpPr>
        <p:spPr/>
        <p:txBody>
          <a:bodyPr/>
          <a:lstStyle/>
          <a:p>
            <a:pPr>
              <a:defRPr/>
            </a:pPr>
            <a:fld id="{5F958242-EA0C-4EAC-892D-C425800CFCC0}"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80227108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Views of 5G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5G is understood many ways.</a:t>
            </a:r>
          </a:p>
          <a:p>
            <a:r>
              <a:rPr lang="en-US" dirty="0" smtClean="0"/>
              <a:t>Facets that distinguish 5G may include:</a:t>
            </a:r>
          </a:p>
          <a:p>
            <a:pPr lvl="1"/>
            <a:r>
              <a:rPr lang="en-US" dirty="0" smtClean="0"/>
              <a:t>Technology: radical new technologies or technology sets</a:t>
            </a:r>
          </a:p>
          <a:p>
            <a:pPr lvl="2"/>
            <a:r>
              <a:rPr lang="en-US" dirty="0" smtClean="0"/>
              <a:t>could include spectrum-related technology issues</a:t>
            </a:r>
          </a:p>
          <a:p>
            <a:pPr lvl="3"/>
            <a:r>
              <a:rPr lang="en-US" dirty="0" smtClean="0"/>
              <a:t>millimeter wave spectrum</a:t>
            </a:r>
          </a:p>
          <a:p>
            <a:pPr lvl="3"/>
            <a:r>
              <a:rPr lang="en-US" dirty="0" smtClean="0"/>
              <a:t>technologies designed for unlicensed use</a:t>
            </a:r>
          </a:p>
          <a:p>
            <a:pPr lvl="1"/>
            <a:r>
              <a:rPr lang="en-US" dirty="0" smtClean="0"/>
              <a:t>Service: provides new services or new service sets</a:t>
            </a:r>
          </a:p>
          <a:p>
            <a:pPr lvl="1"/>
            <a:r>
              <a:rPr lang="en-US" dirty="0" smtClean="0"/>
              <a:t>Performance: new levels of performance to users, or to operators</a:t>
            </a:r>
          </a:p>
          <a:p>
            <a:pPr lvl="1"/>
            <a:r>
              <a:rPr lang="en-US" dirty="0" smtClean="0"/>
              <a:t>Operator ecosystem, either: </a:t>
            </a:r>
          </a:p>
          <a:p>
            <a:pPr lvl="2"/>
            <a:r>
              <a:rPr lang="en-US" dirty="0" smtClean="0"/>
              <a:t>next step for the existing 2G/3G/4G incumbent mobile operators</a:t>
            </a:r>
          </a:p>
          <a:p>
            <a:pPr lvl="2"/>
            <a:r>
              <a:rPr lang="en-US" dirty="0" smtClean="0"/>
              <a:t>an opportunity for new operators</a:t>
            </a:r>
          </a:p>
          <a:p>
            <a:pPr lvl="1"/>
            <a:r>
              <a:rPr lang="en-US" dirty="0" smtClean="0"/>
              <a:t>Standards: set of interoperability standards rolled out by an ecosystem according to a roadmap</a:t>
            </a:r>
          </a:p>
          <a:p>
            <a:pPr lvl="1"/>
            <a:r>
              <a:rPr lang="en-US" dirty="0" smtClean="0"/>
              <a:t>Other Characteristic: a marketing label, a revolution, etc.</a:t>
            </a:r>
          </a:p>
          <a:p>
            <a:r>
              <a:rPr lang="en-US" dirty="0" smtClean="0"/>
              <a:t>Scope of an “IEEE 5G specification” would likely differ from scope of other 5G endeavors.</a:t>
            </a:r>
          </a:p>
          <a:p>
            <a:pPr lvl="1"/>
            <a:endParaRPr lang="en-US" dirty="0"/>
          </a:p>
        </p:txBody>
      </p:sp>
      <p:sp>
        <p:nvSpPr>
          <p:cNvPr id="6" name="Date Placeholder 5"/>
          <p:cNvSpPr>
            <a:spLocks noGrp="1"/>
          </p:cNvSpPr>
          <p:nvPr>
            <p:ph type="dt" sz="half" idx="10"/>
          </p:nvPr>
        </p:nvSpPr>
        <p:spPr/>
        <p:txBody>
          <a:bodyPr/>
          <a:lstStyle/>
          <a:p>
            <a:pPr>
              <a:defRPr/>
            </a:pPr>
            <a:fld id="{ED53DE2B-AA70-463E-A9E0-5F4FE52DDCFA}"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91680277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t>5G Context for this study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Action A: creating an IEEE 5G specification</a:t>
            </a:r>
          </a:p>
          <a:p>
            <a:pPr lvl="1"/>
            <a:r>
              <a:rPr lang="en-US" dirty="0" smtClean="0"/>
              <a:t>could support incumbent mobile operators</a:t>
            </a:r>
          </a:p>
          <a:p>
            <a:pPr lvl="2"/>
            <a:r>
              <a:rPr lang="en-US" dirty="0" smtClean="0"/>
              <a:t>via existing cellular ecosystem</a:t>
            </a:r>
          </a:p>
          <a:p>
            <a:pPr lvl="1"/>
            <a:r>
              <a:rPr lang="en-US" dirty="0" smtClean="0"/>
              <a:t>could support new operators</a:t>
            </a:r>
          </a:p>
          <a:p>
            <a:pPr lvl="2"/>
            <a:r>
              <a:rPr lang="en-US" dirty="0" smtClean="0"/>
              <a:t>creation/support of new ecosystems</a:t>
            </a:r>
          </a:p>
          <a:p>
            <a:pPr lvl="3"/>
            <a:r>
              <a:rPr lang="en-US" dirty="0" smtClean="0"/>
              <a:t>this might be a very different 5G</a:t>
            </a:r>
          </a:p>
          <a:p>
            <a:pPr lvl="3"/>
            <a:r>
              <a:rPr lang="en-US" dirty="0" smtClean="0"/>
              <a:t>would need to identify requirements</a:t>
            </a:r>
          </a:p>
          <a:p>
            <a:pPr lvl="1"/>
            <a:r>
              <a:rPr lang="en-US" dirty="0" smtClean="0"/>
              <a:t>could do both</a:t>
            </a:r>
          </a:p>
          <a:p>
            <a:r>
              <a:rPr lang="en-US" dirty="0" smtClean="0"/>
              <a:t>Action B: providing a proposal for IMT-2020</a:t>
            </a:r>
          </a:p>
          <a:p>
            <a:pPr lvl="1"/>
            <a:r>
              <a:rPr lang="en-US" dirty="0" smtClean="0"/>
              <a:t>supports the 5G of the existing cellular ecosystem</a:t>
            </a:r>
          </a:p>
          <a:p>
            <a:pPr lvl="1"/>
            <a:r>
              <a:rPr lang="en-US" dirty="0" smtClean="0"/>
              <a:t>usage scenarios and requirements specified in IMT-2020 process</a:t>
            </a:r>
          </a:p>
          <a:p>
            <a:pPr lvl="2"/>
            <a:r>
              <a:rPr lang="en-US" dirty="0" smtClean="0"/>
              <a:t>802 could help shape requirements (needs to act soon)</a:t>
            </a:r>
          </a:p>
          <a:p>
            <a:r>
              <a:rPr lang="en-US" dirty="0" smtClean="0"/>
              <a:t>Actions A and B are not contradictory or exclusive</a:t>
            </a:r>
            <a:endParaRPr lang="en-US" dirty="0" smtClean="0">
              <a:sym typeface="Calibri" pitchFamily="-92" charset="0"/>
            </a:endParaRPr>
          </a:p>
          <a:p>
            <a:endParaRPr lang="en-US" dirty="0"/>
          </a:p>
        </p:txBody>
      </p:sp>
      <p:sp>
        <p:nvSpPr>
          <p:cNvPr id="6" name="Date Placeholder 5"/>
          <p:cNvSpPr>
            <a:spLocks noGrp="1"/>
          </p:cNvSpPr>
          <p:nvPr>
            <p:ph type="dt" sz="half" idx="10"/>
          </p:nvPr>
        </p:nvSpPr>
        <p:spPr/>
        <p:txBody>
          <a:bodyPr/>
          <a:lstStyle/>
          <a:p>
            <a:pPr>
              <a:defRPr/>
            </a:pPr>
            <a:fld id="{BF691EA8-16B9-449F-B159-1AEAF8E68E5E}"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103752344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a:xfrm>
            <a:off x="457200" y="836712"/>
            <a:ext cx="8229600" cy="1066800"/>
          </a:xfrm>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 </a:t>
            </a:r>
            <a:endParaRPr lang="en-US" sz="3200" dirty="0"/>
          </a:p>
        </p:txBody>
      </p:sp>
      <p:sp>
        <p:nvSpPr>
          <p:cNvPr id="5" name="Date Placeholder 4"/>
          <p:cNvSpPr>
            <a:spLocks noGrp="1"/>
          </p:cNvSpPr>
          <p:nvPr>
            <p:ph type="dt" sz="half" idx="10"/>
          </p:nvPr>
        </p:nvSpPr>
        <p:spPr/>
        <p:txBody>
          <a:bodyPr/>
          <a:lstStyle/>
          <a:p>
            <a:pPr>
              <a:defRPr/>
            </a:pPr>
            <a:fld id="{A30FFFE7-2351-458A-A811-93011A2873A0}" type="datetime1">
              <a:rPr lang="en-US" smtClean="0"/>
              <a:t>7/27/2016</a:t>
            </a:fld>
            <a:endParaRPr lang="en-US"/>
          </a:p>
        </p:txBody>
      </p:sp>
      <p:sp>
        <p:nvSpPr>
          <p:cNvPr id="6" name="Footer Placeholder 5"/>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79403585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a:t>C</a:t>
            </a:r>
            <a:r>
              <a:rPr lang="en-US" dirty="0" smtClean="0"/>
              <a:t>ost benefit analysis of options/actions</a:t>
            </a:r>
            <a:endParaRPr lang="en-US" dirty="0"/>
          </a:p>
        </p:txBody>
      </p:sp>
      <p:sp>
        <p:nvSpPr>
          <p:cNvPr id="5" name="Text Placeholder 4"/>
          <p:cNvSpPr>
            <a:spLocks noGrp="1"/>
          </p:cNvSpPr>
          <p:nvPr>
            <p:ph type="body" idx="1"/>
          </p:nvPr>
        </p:nvSpPr>
        <p:spPr/>
        <p:txBody>
          <a:bodyPr/>
          <a:lstStyle/>
          <a:p>
            <a:r>
              <a:rPr lang="en-US" dirty="0" smtClean="0"/>
              <a:t> </a:t>
            </a:r>
            <a:endParaRPr lang="en-US" dirty="0"/>
          </a:p>
        </p:txBody>
      </p:sp>
      <p:sp>
        <p:nvSpPr>
          <p:cNvPr id="6" name="Date Placeholder 5"/>
          <p:cNvSpPr>
            <a:spLocks noGrp="1"/>
          </p:cNvSpPr>
          <p:nvPr>
            <p:ph type="dt" sz="half" idx="10"/>
          </p:nvPr>
        </p:nvSpPr>
        <p:spPr/>
        <p:txBody>
          <a:bodyPr/>
          <a:lstStyle/>
          <a:p>
            <a:pPr>
              <a:defRPr/>
            </a:pPr>
            <a:fld id="{B95C9621-7675-403A-B4A7-A83E90C0B28F}" type="datetime1">
              <a:rPr lang="en-US" smtClean="0"/>
              <a:t>7/27/2016</a:t>
            </a:fld>
            <a:endParaRPr lang="en-US"/>
          </a:p>
        </p:txBody>
      </p:sp>
      <p:sp>
        <p:nvSpPr>
          <p:cNvPr id="7" name="Footer Placeholder 6"/>
          <p:cNvSpPr>
            <a:spLocks noGrp="1"/>
          </p:cNvSpPr>
          <p:nvPr>
            <p:ph type="ftr" sz="quarter" idx="11"/>
          </p:nvPr>
        </p:nvSpPr>
        <p:spPr/>
        <p:txBody>
          <a:bodyPr/>
          <a:lstStyle/>
          <a:p>
            <a:pPr>
              <a:defRPr/>
            </a:pPr>
            <a:r>
              <a:rPr lang="en-US" smtClean="0"/>
              <a:t>Mentor DCN:  EC-16-0119-01-5GSG</a:t>
            </a:r>
            <a:endParaRPr lang="en-US"/>
          </a:p>
        </p:txBody>
      </p:sp>
    </p:spTree>
    <p:extLst>
      <p:ext uri="{BB962C8B-B14F-4D97-AF65-F5344CB8AC3E}">
        <p14:creationId xmlns:p14="http://schemas.microsoft.com/office/powerpoint/2010/main" val="271837813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a:t>
            </a:r>
            <a:r>
              <a:rPr lang="en-US" dirty="0" smtClean="0">
                <a:solidFill>
                  <a:schemeClr val="accent2"/>
                </a:solidFill>
              </a:rPr>
              <a:t> </a:t>
            </a:r>
            <a:r>
              <a:rPr lang="en-US" dirty="0" err="1" smtClean="0">
                <a:solidFill>
                  <a:schemeClr val="accent2"/>
                </a:solidFill>
              </a:rPr>
              <a:t>MACs</a:t>
            </a:r>
            <a:r>
              <a:rPr lang="en-US" dirty="0" smtClean="0">
                <a:solidFill>
                  <a:schemeClr val="accent2"/>
                </a:solidFill>
              </a:rPr>
              <a:t> and </a:t>
            </a:r>
            <a:r>
              <a:rPr lang="en-US" dirty="0" err="1" smtClean="0">
                <a:solidFill>
                  <a:schemeClr val="accent2"/>
                </a:solidFill>
              </a:rPr>
              <a:t>PHYs</a:t>
            </a:r>
            <a:endParaRPr lang="en-US" dirty="0" smtClean="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Date Placeholder 3"/>
          <p:cNvSpPr>
            <a:spLocks noGrp="1"/>
          </p:cNvSpPr>
          <p:nvPr>
            <p:ph type="dt" sz="half" idx="10"/>
          </p:nvPr>
        </p:nvSpPr>
        <p:spPr/>
        <p:txBody>
          <a:bodyPr/>
          <a:lstStyle/>
          <a:p>
            <a:pPr>
              <a:defRPr/>
            </a:pPr>
            <a:fld id="{BFDC10E5-1CF4-4010-A0AC-49E941DE8EB7}" type="datetime1">
              <a:rPr lang="en-US" smtClean="0"/>
              <a:t>7/27/2016</a:t>
            </a:fld>
            <a:endParaRPr lang="en-US"/>
          </a:p>
        </p:txBody>
      </p:sp>
      <p:sp>
        <p:nvSpPr>
          <p:cNvPr id="5" name="Footer Placeholder 4"/>
          <p:cNvSpPr>
            <a:spLocks noGrp="1"/>
          </p:cNvSpPr>
          <p:nvPr>
            <p:ph type="ftr" sz="quarter" idx="11"/>
          </p:nvPr>
        </p:nvSpPr>
        <p:spPr/>
        <p:txBody>
          <a:bodyPr/>
          <a:lstStyle/>
          <a:p>
            <a:pPr>
              <a:defRPr/>
            </a:pPr>
            <a:r>
              <a:rPr lang="en-US" smtClean="0"/>
              <a:t>Mentor DCN:  EC-16-0119-01-5GSG</a:t>
            </a:r>
            <a:endParaRPr lang="en-US" dirty="0"/>
          </a:p>
        </p:txBody>
      </p:sp>
    </p:spTree>
    <p:extLst>
      <p:ext uri="{BB962C8B-B14F-4D97-AF65-F5344CB8AC3E}">
        <p14:creationId xmlns:p14="http://schemas.microsoft.com/office/powerpoint/2010/main" val="31841001"/>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12549</TotalTime>
  <Words>2985</Words>
  <Application>Microsoft Office PowerPoint</Application>
  <PresentationFormat>On-screen Show (4:3)</PresentationFormat>
  <Paragraphs>491</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Urban</vt:lpstr>
      <vt:lpstr>IEEE 802 EC 5G / IMT-2020  Standing Committee Report</vt:lpstr>
      <vt:lpstr>Table of Contents </vt:lpstr>
      <vt:lpstr>Introduction</vt:lpstr>
      <vt:lpstr>Authorized Scope</vt:lpstr>
      <vt:lpstr>Views of 5G</vt:lpstr>
      <vt:lpstr>5G Context for this study</vt:lpstr>
      <vt:lpstr>IMT-2020 (per ITU-R M.2083) </vt:lpstr>
      <vt:lpstr>Cost benefit analysis of options/actions</vt:lpstr>
      <vt:lpstr>PowerPoint Presentation</vt:lpstr>
      <vt:lpstr>PowerPoint Presentation</vt:lpstr>
      <vt:lpstr>Action A: Routes to success 802 Access Network</vt:lpstr>
      <vt:lpstr>Action A: Possible partners 802 Access Network</vt:lpstr>
      <vt:lpstr>PowerPoint Presentation</vt:lpstr>
      <vt:lpstr>Action B: IMT-2020 proposal Candidate Approaches</vt:lpstr>
      <vt:lpstr>Action B1: single technology Candidate Approach: more detail</vt:lpstr>
      <vt:lpstr>Action B3: external partner proposal Candidate Approach: more detail</vt:lpstr>
      <vt:lpstr>Potential 3GPP NextGen Core &amp; New RAT</vt:lpstr>
      <vt:lpstr>Integration of 802.11 in 3GPP 5G networks</vt:lpstr>
      <vt:lpstr>PowerPoint Presentation</vt:lpstr>
      <vt:lpstr>PowerPoint Presentation</vt:lpstr>
      <vt:lpstr>PowerPoint Presentation</vt:lpstr>
      <vt:lpstr>Proposed Approach – 2 prongs:</vt:lpstr>
      <vt:lpstr>Next Steps</vt:lpstr>
      <vt:lpstr>Summary, Conclusion  &amp; Next Steps</vt:lpstr>
      <vt:lpstr>PowerPoint Presentation</vt:lpstr>
      <vt:lpstr>PowerPoint Presentation</vt:lpstr>
      <vt:lpstr>PowerPoint Presentation</vt:lpstr>
      <vt:lpstr>Recommendation: Next Steps </vt:lpstr>
      <vt:lpstr>PowerPoint Presentation</vt:lpstr>
      <vt:lpstr>Appendices</vt:lpstr>
      <vt:lpstr>PowerPoint Presentation</vt:lpstr>
      <vt:lpstr>PowerPoint Presentation</vt:lpstr>
      <vt:lpstr>PowerPoint Presentation</vt:lpstr>
      <vt:lpstr>PowerPoint Presentation</vt:lpstr>
      <vt:lpstr>PowerPoint Presentation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Glenn Parsons</cp:lastModifiedBy>
  <cp:revision>182</cp:revision>
  <dcterms:created xsi:type="dcterms:W3CDTF">2013-11-15T16:17:16Z</dcterms:created>
  <dcterms:modified xsi:type="dcterms:W3CDTF">2016-07-27T18:58:23Z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