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3" r:id="rId2"/>
    <p:sldMasterId id="2147483666" r:id="rId3"/>
  </p:sldMasterIdLst>
  <p:notesMasterIdLst>
    <p:notesMasterId r:id="rId24"/>
  </p:notesMasterIdLst>
  <p:handoutMasterIdLst>
    <p:handoutMasterId r:id="rId25"/>
  </p:handoutMasterIdLst>
  <p:sldIdLst>
    <p:sldId id="256" r:id="rId4"/>
    <p:sldId id="314" r:id="rId5"/>
    <p:sldId id="343" r:id="rId6"/>
    <p:sldId id="338" r:id="rId7"/>
    <p:sldId id="340" r:id="rId8"/>
    <p:sldId id="341" r:id="rId9"/>
    <p:sldId id="342" r:id="rId10"/>
    <p:sldId id="344" r:id="rId11"/>
    <p:sldId id="351" r:id="rId12"/>
    <p:sldId id="345" r:id="rId13"/>
    <p:sldId id="346" r:id="rId14"/>
    <p:sldId id="347" r:id="rId15"/>
    <p:sldId id="348" r:id="rId16"/>
    <p:sldId id="349" r:id="rId17"/>
    <p:sldId id="350" r:id="rId18"/>
    <p:sldId id="352" r:id="rId19"/>
    <p:sldId id="321" r:id="rId20"/>
    <p:sldId id="322" r:id="rId21"/>
    <p:sldId id="320" r:id="rId22"/>
    <p:sldId id="262"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8" autoAdjust="0"/>
    <p:restoredTop sz="97674" autoAdjust="0"/>
  </p:normalViewPr>
  <p:slideViewPr>
    <p:cSldViewPr>
      <p:cViewPr varScale="1">
        <p:scale>
          <a:sx n="83" d="100"/>
          <a:sy n="83" d="100"/>
        </p:scale>
        <p:origin x="-1339" y="-72"/>
      </p:cViewPr>
      <p:guideLst>
        <p:guide orient="horz" pos="2160"/>
        <p:guide pos="2880"/>
      </p:guideLst>
    </p:cSldViewPr>
  </p:slideViewPr>
  <p:outlineViewPr>
    <p:cViewPr varScale="1">
      <p:scale>
        <a:sx n="170" d="200"/>
        <a:sy n="170" d="200"/>
      </p:scale>
      <p:origin x="294" y="786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11369402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194140760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6203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solidFill>
                  <a:prstClr val="white"/>
                </a:solidFill>
              </a:rPr>
              <a:t>doc.: IEEE 802.11-13/1381r0</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November 2013</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smtClean="0">
                <a:solidFill>
                  <a:prstClr val="white"/>
                </a:solidFill>
              </a:rPr>
              <a:t>Jon Rosdahl, CSR</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8</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solidFill>
                <a:prstClr val="white"/>
              </a:solidFill>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solidFill>
                  <a:prstClr val="white"/>
                </a:solidFill>
              </a:rPr>
              <a:t>doc.: IEEE 802.11-13/1381r0</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November 2013</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smtClean="0">
                <a:solidFill>
                  <a:prstClr val="white"/>
                </a:solidFill>
              </a:rPr>
              <a:t>Jon Rosdahl, CSR</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16</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solidFill>
                <a:prstClr val="white"/>
              </a:solidFill>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5349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EF4002E7-DB4D-4CC3-8382-1939D19420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3062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solidFill>
                  <a:srgbClr val="000000"/>
                </a:solidFill>
              </a:rPr>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FCE5288C-F87B-4810-A6B2-740CE13BD3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63476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EF4002E7-DB4D-4CC3-8382-1939D19420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65443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solidFill>
                  <a:srgbClr val="000000"/>
                </a:solidFill>
              </a:rPr>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FCE5288C-F87B-4810-A6B2-740CE13BD3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3620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105400" y="6475413"/>
            <a:ext cx="3436938"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a:t>
            </a:r>
            <a:r>
              <a:rPr lang="en-GB" dirty="0" err="1" smtClean="0"/>
              <a:t>WhiteSpace</a:t>
            </a:r>
            <a:r>
              <a:rPr lang="en-GB" dirty="0" smtClean="0"/>
              <a:t> Alliance, BAE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dirty="0" smtClean="0"/>
              <a:t>Apurva N. Mody, BAE Systems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Apurva N. Mody, BAE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dirty="0" smtClean="0"/>
              <a:t>Apurva N. Mody, BAE Systems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dirty="0" smtClean="0"/>
              <a:t>Apurva N. Mody, BAE Systems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
        <p:nvSpPr>
          <p:cNvPr id="1028" name="Rectangle 4"/>
          <p:cNvSpPr>
            <a:spLocks noGrp="1" noChangeArrowheads="1"/>
          </p:cNvSpPr>
          <p:nvPr>
            <p:ph type="ftr"/>
          </p:nvPr>
        </p:nvSpPr>
        <p:spPr bwMode="auto">
          <a:xfrm>
            <a:off x="5105400" y="6475413"/>
            <a:ext cx="3436938"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a:t>
            </a:r>
            <a:r>
              <a:rPr lang="en-GB" dirty="0" err="1" smtClean="0"/>
              <a:t>WhiteSpace</a:t>
            </a:r>
            <a:r>
              <a:rPr lang="en-GB" dirty="0" smtClean="0"/>
              <a:t> Alliance, BAE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2819400" y="322241"/>
            <a:ext cx="5562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22-16/0020r0 / </a:t>
            </a:r>
            <a:r>
              <a:rPr kumimoji="0" lang="en-US" sz="1800" b="1" i="0" u="none" strike="noStrike" kern="1200" cap="none" spc="0" normalizeH="0" baseline="0" dirty="0" smtClean="0">
                <a:ln>
                  <a:noFill/>
                </a:ln>
                <a:solidFill>
                  <a:srgbClr val="000000"/>
                </a:solidFill>
                <a:effectLst/>
                <a:uLnTx/>
                <a:uFillTx/>
                <a:latin typeface="Times New Roman" pitchFamily="16" charset="0"/>
                <a:ea typeface="MS Gothic" charset="-128"/>
                <a:cs typeface="Arial Unicode MS" charset="0"/>
              </a:rPr>
              <a:t>ec-16-0126-02-WCSG</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defTabSz="914400">
              <a:buClrTx/>
              <a:buSzTx/>
              <a:buFontTx/>
              <a:buNone/>
              <a:defRPr/>
            </a:pPr>
            <a:r>
              <a:rPr lang="en-US" sz="1200">
                <a:solidFill>
                  <a:srgbClr val="000000"/>
                </a:solidFill>
              </a:rPr>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defTabSz="914400">
              <a:buClrTx/>
              <a:buSzTx/>
              <a:buFontTx/>
              <a:buNone/>
              <a:defRPr/>
            </a:pPr>
            <a:r>
              <a:rPr lang="en-US" sz="1200">
                <a:solidFill>
                  <a:srgbClr val="000000"/>
                </a:solidFill>
              </a:rPr>
              <a:t>Slide </a:t>
            </a:r>
            <a:fld id="{A469A3A6-7083-48BA-9D7E-342D6AB96B4F}" type="slidenum">
              <a:rPr lang="en-US" sz="1200">
                <a:solidFill>
                  <a:srgbClr val="000000"/>
                </a:solidFill>
              </a:rPr>
              <a:pPr defTabSz="914400">
                <a:buClrTx/>
                <a:buSzTx/>
                <a:buFontTx/>
                <a:buNone/>
                <a:defRPr/>
              </a:pPr>
              <a:t>‹#›</a:t>
            </a:fld>
            <a:endParaRPr lang="en-US" sz="1200">
              <a:solidFill>
                <a:srgbClr val="000000"/>
              </a:solidFill>
            </a:endParaRPr>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indent="0" algn="r" defTabSz="914400">
              <a:buClrTx/>
              <a:buSzTx/>
              <a:buFontTx/>
              <a:buNone/>
            </a:pPr>
            <a:r>
              <a:rPr lang="en-US" sz="1600" b="1" dirty="0">
                <a:solidFill>
                  <a:srgbClr val="000000"/>
                </a:solidFill>
                <a:latin typeface="Arial" pitchFamily="34" charset="0"/>
                <a:cs typeface="Arial" pitchFamily="34" charset="0"/>
              </a:rPr>
              <a:t>doc.: IEEE </a:t>
            </a:r>
            <a:r>
              <a:rPr lang="en-US" sz="1600" b="1" dirty="0" smtClean="0">
                <a:solidFill>
                  <a:srgbClr val="000000"/>
                </a:solidFill>
                <a:latin typeface="Arial" pitchFamily="34" charset="0"/>
                <a:cs typeface="Arial" pitchFamily="34" charset="0"/>
              </a:rPr>
              <a:t>802.11-16/0761r0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a:buClrTx/>
              <a:buSzTx/>
              <a:buFontTx/>
              <a:buNone/>
            </a:pPr>
            <a:r>
              <a:rPr lang="en-US" sz="1200" dirty="0">
                <a:solidFill>
                  <a:srgbClr val="000000"/>
                </a:solidFill>
                <a:latin typeface="Arial" pitchFamily="34" charset="0"/>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indent="0" defTabSz="914400">
              <a:buClrTx/>
              <a:buSzTx/>
              <a:buFontTx/>
              <a:buNone/>
            </a:pPr>
            <a:r>
              <a:rPr lang="en-US" sz="1600" b="1" dirty="0" smtClean="0">
                <a:solidFill>
                  <a:srgbClr val="000000"/>
                </a:solidFill>
                <a:latin typeface="Arial" pitchFamily="34" charset="0"/>
                <a:cs typeface="Arial" pitchFamily="34" charset="0"/>
              </a:rPr>
              <a:t>July 2016</a:t>
            </a:r>
            <a:endParaRPr lang="en-US" sz="16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777374100"/>
      </p:ext>
    </p:extLst>
  </p:cSld>
  <p:clrMap bg1="lt1" tx1="dk1" bg2="lt2" tx2="dk2" accent1="accent1" accent2="accent2" accent3="accent3" accent4="accent4" accent5="accent5" accent6="accent6" hlink="hlink" folHlink="folHlink"/>
  <p:sldLayoutIdLst>
    <p:sldLayoutId id="2147483664" r:id="rId1"/>
    <p:sldLayoutId id="2147483665"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defTabSz="914400">
              <a:buClrTx/>
              <a:buSzTx/>
              <a:buFontTx/>
              <a:buNone/>
              <a:defRPr/>
            </a:pPr>
            <a:r>
              <a:rPr lang="en-US" sz="1200">
                <a:solidFill>
                  <a:srgbClr val="000000"/>
                </a:solidFill>
              </a:rPr>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defTabSz="914400">
              <a:buClrTx/>
              <a:buSzTx/>
              <a:buFontTx/>
              <a:buNone/>
              <a:defRPr/>
            </a:pPr>
            <a:r>
              <a:rPr lang="en-US" sz="1200">
                <a:solidFill>
                  <a:srgbClr val="000000"/>
                </a:solidFill>
              </a:rPr>
              <a:t>Slide </a:t>
            </a:r>
            <a:fld id="{A469A3A6-7083-48BA-9D7E-342D6AB96B4F}" type="slidenum">
              <a:rPr lang="en-US" sz="1200">
                <a:solidFill>
                  <a:srgbClr val="000000"/>
                </a:solidFill>
              </a:rPr>
              <a:pPr defTabSz="914400">
                <a:buClrTx/>
                <a:buSzTx/>
                <a:buFontTx/>
                <a:buNone/>
                <a:defRPr/>
              </a:pPr>
              <a:t>‹#›</a:t>
            </a:fld>
            <a:endParaRPr lang="en-US" sz="1200">
              <a:solidFill>
                <a:srgbClr val="000000"/>
              </a:solidFill>
            </a:endParaRPr>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indent="0" algn="r" defTabSz="914400">
              <a:buClrTx/>
              <a:buSzTx/>
              <a:buFontTx/>
              <a:buNone/>
            </a:pPr>
            <a:r>
              <a:rPr lang="en-US" sz="1600" b="1" dirty="0">
                <a:solidFill>
                  <a:srgbClr val="000000"/>
                </a:solidFill>
                <a:latin typeface="Arial" pitchFamily="34" charset="0"/>
                <a:cs typeface="Arial" pitchFamily="34" charset="0"/>
              </a:rPr>
              <a:t>doc.: IEEE </a:t>
            </a:r>
            <a:r>
              <a:rPr lang="en-US" sz="1600" b="1" dirty="0" smtClean="0">
                <a:solidFill>
                  <a:srgbClr val="000000"/>
                </a:solidFill>
                <a:latin typeface="Arial" pitchFamily="34" charset="0"/>
                <a:cs typeface="Arial" pitchFamily="34" charset="0"/>
              </a:rPr>
              <a:t>802.11-16/0761r0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a:buClrTx/>
              <a:buSzTx/>
              <a:buFontTx/>
              <a:buNone/>
            </a:pPr>
            <a:r>
              <a:rPr lang="en-US" sz="1200" dirty="0">
                <a:solidFill>
                  <a:srgbClr val="000000"/>
                </a:solidFill>
                <a:latin typeface="Arial" pitchFamily="34" charset="0"/>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indent="0" defTabSz="914400">
              <a:buClrTx/>
              <a:buSzTx/>
              <a:buFontTx/>
              <a:buNone/>
            </a:pPr>
            <a:r>
              <a:rPr lang="en-US" sz="1600" b="1" dirty="0" smtClean="0">
                <a:solidFill>
                  <a:srgbClr val="000000"/>
                </a:solidFill>
                <a:latin typeface="Arial" pitchFamily="34" charset="0"/>
                <a:cs typeface="Arial" pitchFamily="34" charset="0"/>
              </a:rPr>
              <a:t>July 2016</a:t>
            </a:r>
            <a:endParaRPr lang="en-US" sz="16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792025443"/>
      </p:ext>
    </p:extLst>
  </p:cSld>
  <p:clrMap bg1="lt1" tx1="dk1" bg2="lt2" tx2="dk2" accent1="accent1" accent2="accent2" accent3="accent3" accent4="accent4" accent5="accent5" accent6="accent6" hlink="hlink" folHlink="folHlink"/>
  <p:sldLayoutIdLst>
    <p:sldLayoutId id="2147483667" r:id="rId1"/>
    <p:sldLayoutId id="2147483668"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6/11-16-0761-01-0jtc-ieee-802-jtc1-sc-agenda-for-july-2016.pptx" TargetMode="External"/><Relationship Id="rId2" Type="http://schemas.openxmlformats.org/officeDocument/2006/relationships/hyperlink" Target="https://mentor.ieee.org/802.22/dcn/16/22-16-0018-00-0000-iso-22a-22b-response-motions-meeting-minute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6/11-16-0761-01-0jtc-ieee-802-jtc1-sc-agenda-for-july-2016.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6/11-16-0761-01-0jtc-ieee-802-jtc1-sc-agenda-for-july-2016.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6/11-16-0761-01-0jtc-ieee-802-jtc1-sc-agenda-for-july-2016.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22/dcn/16/22-16-0018-00-0000-iso-22a-22b-response-motions-meeting-minutes.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
        <p:nvSpPr>
          <p:cNvPr id="8" name="Slide Number Placeholder 5"/>
          <p:cNvSpPr>
            <a:spLocks noGrp="1"/>
          </p:cNvSpPr>
          <p:nvPr>
            <p:ph type="sldNum" idx="12"/>
          </p:nvPr>
        </p:nvSpPr>
        <p:spPr/>
        <p:txBody>
          <a:bodyPr/>
          <a:lstStyle/>
          <a:p>
            <a:r>
              <a:rPr lang="en-GB" dirty="0">
                <a:latin typeface="Arial Narrow" panose="020B0606020202030204" pitchFamily="34" charset="0"/>
              </a:rPr>
              <a:t>Slide </a:t>
            </a:r>
            <a:fld id="{93823DB3-BAA4-4F4A-B4B3-ED9ABE70E976}" type="slidenum">
              <a:rPr lang="en-GB">
                <a:latin typeface="Arial Narrow" panose="020B0606020202030204" pitchFamily="34" charset="0"/>
              </a:rPr>
              <a:pPr/>
              <a:t>1</a:t>
            </a:fld>
            <a:endParaRPr lang="en-GB" dirty="0">
              <a:latin typeface="Arial Narrow" panose="020B0606020202030204" pitchFamily="34" charset="0"/>
            </a:endParaRPr>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 </a:t>
            </a:r>
            <a:r>
              <a:rPr lang="en-US" dirty="0" smtClean="0">
                <a:latin typeface="Arial Narrow" panose="020B0606020202030204" pitchFamily="34" charset="0"/>
                <a:cs typeface="Arial" panose="020B0604020202020204" pitchFamily="34" charset="0"/>
              </a:rPr>
              <a:t>July </a:t>
            </a:r>
            <a:r>
              <a:rPr lang="en-US" dirty="0" smtClean="0">
                <a:latin typeface="Arial Narrow" panose="020B0606020202030204" pitchFamily="34" charset="0"/>
                <a:cs typeface="Arial" panose="020B0604020202020204" pitchFamily="34" charset="0"/>
              </a:rPr>
              <a:t>Plenary EC Closing Motions Package</a:t>
            </a:r>
            <a:endParaRPr lang="en-GB" dirty="0">
              <a:latin typeface="Arial Narrow" panose="020B0606020202030204" pitchFamily="34" charset="0"/>
              <a:cs typeface="Arial" panose="020B0604020202020204" pitchFamily="34" charset="0"/>
            </a:endParaRPr>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Narrow" panose="020B0606020202030204" pitchFamily="34" charset="0"/>
                <a:cs typeface="Arial" panose="020B0604020202020204" pitchFamily="34" charset="0"/>
              </a:rPr>
              <a:t>Date:</a:t>
            </a:r>
            <a:r>
              <a:rPr lang="en-GB" sz="2000" b="0" dirty="0">
                <a:latin typeface="Arial Narrow" panose="020B0606020202030204" pitchFamily="34" charset="0"/>
                <a:cs typeface="Arial" panose="020B0604020202020204" pitchFamily="34" charset="0"/>
              </a:rPr>
              <a:t> </a:t>
            </a:r>
            <a:r>
              <a:rPr lang="en-GB" sz="2000" b="0" dirty="0" smtClean="0">
                <a:latin typeface="Arial Narrow" panose="020B0606020202030204" pitchFamily="34" charset="0"/>
                <a:cs typeface="Arial" panose="020B0604020202020204" pitchFamily="34" charset="0"/>
              </a:rPr>
              <a:t>2016-07-28</a:t>
            </a:r>
            <a:endParaRPr lang="en-GB" sz="2000" b="0" dirty="0">
              <a:latin typeface="Arial Narrow" panose="020B0606020202030204" pitchFamily="34" charset="0"/>
              <a:cs typeface="Arial" panose="020B0604020202020204" pitchFamily="34" charset="0"/>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2474632237"/>
              </p:ext>
            </p:extLst>
          </p:nvPr>
        </p:nvGraphicFramePr>
        <p:xfrm>
          <a:off x="500063" y="3211513"/>
          <a:ext cx="8372475" cy="1577975"/>
        </p:xfrm>
        <a:graphic>
          <a:graphicData uri="http://schemas.openxmlformats.org/presentationml/2006/ole">
            <mc:AlternateContent xmlns:mc="http://schemas.openxmlformats.org/markup-compatibility/2006">
              <mc:Choice xmlns:v="urn:schemas-microsoft-com:vml" Requires="v">
                <p:oleObj spid="_x0000_s3186" name="Document" r:id="rId4" imgW="8492456" imgH="1606454" progId="Word.Document.8">
                  <p:embed/>
                </p:oleObj>
              </mc:Choice>
              <mc:Fallback>
                <p:oleObj name="Document" r:id="rId4" imgW="8492456" imgH="1606454" progId="Word.Document.8">
                  <p:embed/>
                  <p:pic>
                    <p:nvPicPr>
                      <p:cNvPr id="0" name="Picture 3"/>
                      <p:cNvPicPr>
                        <a:picLocks noChangeAspect="1" noChangeArrowheads="1"/>
                      </p:cNvPicPr>
                      <p:nvPr/>
                    </p:nvPicPr>
                    <p:blipFill>
                      <a:blip r:embed="rId5"/>
                      <a:srcRect/>
                      <a:stretch>
                        <a:fillRect/>
                      </a:stretch>
                    </p:blipFill>
                    <p:spPr bwMode="auto">
                      <a:xfrm>
                        <a:off x="500063" y="3211513"/>
                        <a:ext cx="8372475" cy="15779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733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dirty="0">
                <a:solidFill>
                  <a:srgbClr val="000000"/>
                </a:solidFill>
                <a:latin typeface="Arial Narrow" panose="020B0606020202030204" pitchFamily="34" charset="0"/>
                <a:cs typeface="Arial" panose="020B0604020202020204" pitchFamily="34" charset="0"/>
              </a:rPr>
              <a:t>Authors:</a:t>
            </a:r>
          </a:p>
        </p:txBody>
      </p:sp>
      <p:sp>
        <p:nvSpPr>
          <p:cNvPr id="9"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802.22b</a:t>
            </a:r>
            <a:endParaRPr lang="en-AU" dirty="0"/>
          </a:p>
        </p:txBody>
      </p:sp>
      <p:sp>
        <p:nvSpPr>
          <p:cNvPr id="3" name="Content Placeholder 2"/>
          <p:cNvSpPr>
            <a:spLocks noGrp="1"/>
          </p:cNvSpPr>
          <p:nvPr>
            <p:ph idx="1"/>
          </p:nvPr>
        </p:nvSpPr>
        <p:spPr/>
        <p:txBody>
          <a:bodyPr/>
          <a:lstStyle/>
          <a:p>
            <a:r>
              <a:rPr lang="en-AU" dirty="0" smtClean="0"/>
              <a:t>IEEE 802 response to China NB comment &amp; request 1</a:t>
            </a:r>
          </a:p>
          <a:p>
            <a:pPr lvl="1"/>
            <a:r>
              <a:rPr lang="en-US" i="1" dirty="0"/>
              <a:t>The China NB has requested that IEEE 802.1X-2010 related descriptions are removed from the text of IEEE </a:t>
            </a:r>
            <a:r>
              <a:rPr lang="en-US" i="1" dirty="0" smtClean="0"/>
              <a:t>802.22b.</a:t>
            </a:r>
            <a:endParaRPr lang="en-US" i="1" dirty="0"/>
          </a:p>
          <a:p>
            <a:pPr lvl="1"/>
            <a:r>
              <a:rPr lang="en-US" i="1" dirty="0"/>
              <a:t>IEEE 802 declines to make this change because:</a:t>
            </a:r>
          </a:p>
          <a:p>
            <a:pPr lvl="2"/>
            <a:r>
              <a:rPr lang="en-US" i="1" dirty="0"/>
              <a:t>IEEE </a:t>
            </a:r>
            <a:r>
              <a:rPr lang="en-US" i="1" dirty="0" smtClean="0"/>
              <a:t>802.22b </a:t>
            </a:r>
            <a:r>
              <a:rPr lang="en-US" i="1" dirty="0"/>
              <a:t>does not contain any IEEE 802.1X-2010 related descriptions </a:t>
            </a:r>
            <a:endParaRPr lang="en-US" i="1" dirty="0" smtClean="0"/>
          </a:p>
          <a:p>
            <a:pPr lvl="2"/>
            <a:r>
              <a:rPr lang="en-US" i="1" dirty="0" smtClean="0"/>
              <a:t>There </a:t>
            </a:r>
            <a:r>
              <a:rPr lang="en-US" i="1" dirty="0"/>
              <a:t>is no technical justification to remove any IEEE 802.1X-2010 related descriptions from any standard</a:t>
            </a:r>
          </a:p>
          <a:p>
            <a:pPr lvl="1"/>
            <a:r>
              <a:rPr lang="en-US" i="1" dirty="0"/>
              <a:t>While the base IEEE 802.22-2011 specification does reference various IEEE 802.1 specifications including IEEE 802.1X, </a:t>
            </a:r>
            <a:r>
              <a:rPr lang="en-US" i="1" dirty="0" smtClean="0"/>
              <a:t>IEEE 802.22b includes no such references.</a:t>
            </a:r>
          </a:p>
          <a:p>
            <a:pPr lvl="1"/>
            <a:r>
              <a:rPr lang="en-US" i="1" dirty="0" smtClean="0"/>
              <a:t>…</a:t>
            </a:r>
            <a:endParaRPr lang="en-US" i="1"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10</a:t>
            </a:fld>
            <a:endParaRPr lang="en-US">
              <a:solidFill>
                <a:srgbClr val="000000"/>
              </a:solidFill>
            </a:endParaRPr>
          </a:p>
        </p:txBody>
      </p:sp>
    </p:spTree>
    <p:extLst>
      <p:ext uri="{BB962C8B-B14F-4D97-AF65-F5344CB8AC3E}">
        <p14:creationId xmlns:p14="http://schemas.microsoft.com/office/powerpoint/2010/main" val="4092692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802.22b</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Proposed IEEE 802 response to China NB comment &amp; request 1</a:t>
            </a:r>
          </a:p>
          <a:p>
            <a:pPr lvl="1"/>
            <a:r>
              <a:rPr lang="en-US" i="1" dirty="0" smtClean="0"/>
              <a:t>…</a:t>
            </a:r>
          </a:p>
          <a:p>
            <a:pPr lvl="1"/>
            <a:r>
              <a:rPr lang="en-US" i="1" dirty="0" smtClean="0"/>
              <a:t>IEEE 802 recognizes that the </a:t>
            </a:r>
            <a:r>
              <a:rPr lang="en-US" i="1" dirty="0"/>
              <a:t>China NB has asserted </a:t>
            </a:r>
            <a:r>
              <a:rPr lang="en-US" i="1" dirty="0" smtClean="0"/>
              <a:t>in that past that man-in-the-middle </a:t>
            </a:r>
            <a:r>
              <a:rPr lang="en-US" i="1" dirty="0"/>
              <a:t>(and other) attacks are </a:t>
            </a:r>
            <a:r>
              <a:rPr lang="en-US" i="1" dirty="0" smtClean="0"/>
              <a:t>possible against </a:t>
            </a:r>
            <a:r>
              <a:rPr lang="en-US" i="1" dirty="0"/>
              <a:t>IEEE </a:t>
            </a:r>
            <a:r>
              <a:rPr lang="en-US" i="1" dirty="0" smtClean="0"/>
              <a:t>802.1X based systems. However, </a:t>
            </a:r>
            <a:r>
              <a:rPr lang="en-US" i="1" dirty="0"/>
              <a:t>the technical details of such an attack (or </a:t>
            </a:r>
            <a:r>
              <a:rPr lang="en-US" i="1" dirty="0" smtClean="0"/>
              <a:t>a demonstration of an attack) </a:t>
            </a:r>
            <a:r>
              <a:rPr lang="en-US" i="1" dirty="0"/>
              <a:t>have </a:t>
            </a:r>
            <a:r>
              <a:rPr lang="en-US" i="1" dirty="0" smtClean="0"/>
              <a:t>not yet been </a:t>
            </a:r>
            <a:r>
              <a:rPr lang="en-US" i="1" dirty="0"/>
              <a:t>supplied by the China </a:t>
            </a:r>
            <a:r>
              <a:rPr lang="en-US" i="1" dirty="0" smtClean="0"/>
              <a:t>NB. </a:t>
            </a:r>
            <a:r>
              <a:rPr lang="en-US" i="1" dirty="0"/>
              <a:t>In the absence of technical substantiation of the </a:t>
            </a:r>
            <a:r>
              <a:rPr lang="en-US" i="1" dirty="0" smtClean="0"/>
              <a:t>claims, there is no justification to remove references to </a:t>
            </a:r>
            <a:r>
              <a:rPr lang="en-US" i="1" dirty="0"/>
              <a:t>IEEE 802.1X-2010 </a:t>
            </a:r>
            <a:r>
              <a:rPr lang="en-US" i="1" dirty="0" smtClean="0"/>
              <a:t> from any standard.</a:t>
            </a:r>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11</a:t>
            </a:fld>
            <a:endParaRPr lang="en-US">
              <a:solidFill>
                <a:srgbClr val="000000"/>
              </a:solidFill>
            </a:endParaRPr>
          </a:p>
        </p:txBody>
      </p:sp>
    </p:spTree>
    <p:extLst>
      <p:ext uri="{BB962C8B-B14F-4D97-AF65-F5344CB8AC3E}">
        <p14:creationId xmlns:p14="http://schemas.microsoft.com/office/powerpoint/2010/main" val="1822269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Japan NB submitted two comments in relation to 802.22b</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There is Radio Act before using the frequency band for </a:t>
            </a:r>
            <a:r>
              <a:rPr lang="en-AU" i="1" dirty="0" err="1"/>
              <a:t>analog</a:t>
            </a:r>
            <a:r>
              <a:rPr lang="en-AU" i="1" dirty="0"/>
              <a:t> television broadcasting service in </a:t>
            </a:r>
            <a:r>
              <a:rPr lang="en-AU" i="1" dirty="0" smtClean="0"/>
              <a:t>Japan.</a:t>
            </a:r>
          </a:p>
          <a:p>
            <a:r>
              <a:rPr lang="en-AU" dirty="0" smtClean="0"/>
              <a:t>Japan NB request 1</a:t>
            </a:r>
          </a:p>
          <a:p>
            <a:pPr lvl="1"/>
            <a:r>
              <a:rPr lang="en-AU" i="1" dirty="0"/>
              <a:t>Align technology with Radio Act. </a:t>
            </a:r>
            <a:endParaRPr lang="en-AU" i="1" dirty="0" smtClean="0"/>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12</a:t>
            </a:fld>
            <a:endParaRPr lang="en-US">
              <a:solidFill>
                <a:srgbClr val="000000"/>
              </a:solidFill>
            </a:endParaRPr>
          </a:p>
        </p:txBody>
      </p:sp>
    </p:spTree>
    <p:extLst>
      <p:ext uri="{BB962C8B-B14F-4D97-AF65-F5344CB8AC3E}">
        <p14:creationId xmlns:p14="http://schemas.microsoft.com/office/powerpoint/2010/main" val="2991604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Japan NB on 802.22b</a:t>
            </a:r>
            <a:endParaRPr lang="en-AU" dirty="0"/>
          </a:p>
        </p:txBody>
      </p:sp>
      <p:sp>
        <p:nvSpPr>
          <p:cNvPr id="3" name="Content Placeholder 2"/>
          <p:cNvSpPr>
            <a:spLocks noGrp="1"/>
          </p:cNvSpPr>
          <p:nvPr>
            <p:ph idx="1"/>
          </p:nvPr>
        </p:nvSpPr>
        <p:spPr/>
        <p:txBody>
          <a:bodyPr/>
          <a:lstStyle/>
          <a:p>
            <a:r>
              <a:rPr lang="en-AU" dirty="0" smtClean="0"/>
              <a:t>IEEE 802 response to Japan NB comment &amp; request 1</a:t>
            </a:r>
          </a:p>
          <a:p>
            <a:pPr lvl="1"/>
            <a:r>
              <a:rPr lang="en-US" i="1" dirty="0"/>
              <a:t>During the next revision of IEEE 802.22b, IEEE 802.22 will add a paragraph in an Annex that will ensure that 802.22 systems will adhere to the Japanese Radio Act for co-existence with the analog </a:t>
            </a:r>
            <a:r>
              <a:rPr lang="en-US" i="1" dirty="0" smtClean="0"/>
              <a:t>TV</a:t>
            </a:r>
            <a:endParaRPr lang="en-AU" i="1"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13</a:t>
            </a:fld>
            <a:endParaRPr lang="en-US">
              <a:solidFill>
                <a:srgbClr val="000000"/>
              </a:solidFill>
            </a:endParaRPr>
          </a:p>
        </p:txBody>
      </p:sp>
    </p:spTree>
    <p:extLst>
      <p:ext uri="{BB962C8B-B14F-4D97-AF65-F5344CB8AC3E}">
        <p14:creationId xmlns:p14="http://schemas.microsoft.com/office/powerpoint/2010/main" val="2300218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Japan NB submitted two comments in relation to 802.22b</a:t>
            </a:r>
            <a:endParaRPr lang="en-AU" dirty="0"/>
          </a:p>
        </p:txBody>
      </p:sp>
      <p:sp>
        <p:nvSpPr>
          <p:cNvPr id="3" name="Content Placeholder 2"/>
          <p:cNvSpPr>
            <a:spLocks noGrp="1"/>
          </p:cNvSpPr>
          <p:nvPr>
            <p:ph idx="1"/>
          </p:nvPr>
        </p:nvSpPr>
        <p:spPr/>
        <p:txBody>
          <a:bodyPr/>
          <a:lstStyle/>
          <a:p>
            <a:r>
              <a:rPr lang="en-AU" dirty="0" smtClean="0"/>
              <a:t>Japan NB comment 2</a:t>
            </a:r>
          </a:p>
          <a:p>
            <a:pPr lvl="1"/>
            <a:r>
              <a:rPr lang="en-AU" i="1" dirty="0"/>
              <a:t>The document template looks different from ISO template</a:t>
            </a:r>
            <a:r>
              <a:rPr lang="en-AU" i="1" dirty="0" smtClean="0"/>
              <a:t>.</a:t>
            </a:r>
          </a:p>
          <a:p>
            <a:r>
              <a:rPr lang="en-AU" dirty="0" smtClean="0"/>
              <a:t>Japan NB request 2</a:t>
            </a:r>
          </a:p>
          <a:p>
            <a:pPr lvl="1"/>
            <a:r>
              <a:rPr lang="en-AU" i="1" dirty="0"/>
              <a:t>Use ISO template</a:t>
            </a:r>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14</a:t>
            </a:fld>
            <a:endParaRPr lang="en-US">
              <a:solidFill>
                <a:srgbClr val="000000"/>
              </a:solidFill>
            </a:endParaRPr>
          </a:p>
        </p:txBody>
      </p:sp>
    </p:spTree>
    <p:extLst>
      <p:ext uri="{BB962C8B-B14F-4D97-AF65-F5344CB8AC3E}">
        <p14:creationId xmlns:p14="http://schemas.microsoft.com/office/powerpoint/2010/main" val="132614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Japan NB on 802.22b</a:t>
            </a:r>
            <a:endParaRPr lang="en-AU" dirty="0"/>
          </a:p>
        </p:txBody>
      </p:sp>
      <p:sp>
        <p:nvSpPr>
          <p:cNvPr id="3" name="Content Placeholder 2"/>
          <p:cNvSpPr>
            <a:spLocks noGrp="1"/>
          </p:cNvSpPr>
          <p:nvPr>
            <p:ph idx="1"/>
          </p:nvPr>
        </p:nvSpPr>
        <p:spPr/>
        <p:txBody>
          <a:bodyPr/>
          <a:lstStyle/>
          <a:p>
            <a:r>
              <a:rPr lang="en-AU" dirty="0" smtClean="0"/>
              <a:t>IEEE 802 response to Japan NB comment &amp; request 2</a:t>
            </a:r>
          </a:p>
          <a:p>
            <a:pPr lvl="1"/>
            <a:r>
              <a:rPr lang="en-US" i="1" dirty="0"/>
              <a:t>IEEE standards being submitted through the PSDO process adhere to the IEEE format and style guidelines. IEEE 802 standards, even if later to be submitted for ISO/IEC ratification, are expected to conform to the IEEE-SA Style Guide, which is already fairly harmonized with the ISO Style Guide.</a:t>
            </a:r>
            <a:endParaRPr lang="en-AU" i="1"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15</a:t>
            </a:fld>
            <a:endParaRPr lang="en-US">
              <a:solidFill>
                <a:srgbClr val="000000"/>
              </a:solidFill>
            </a:endParaRPr>
          </a:p>
        </p:txBody>
      </p:sp>
    </p:spTree>
    <p:extLst>
      <p:ext uri="{BB962C8B-B14F-4D97-AF65-F5344CB8AC3E}">
        <p14:creationId xmlns:p14="http://schemas.microsoft.com/office/powerpoint/2010/main" val="1529676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16</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802.22a and 802.22b Motions to Forward the IEEE 802 Responses to the ISO/IEC/JTC1</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972487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8077200" cy="4953000"/>
          </a:xfrm>
        </p:spPr>
        <p:txBody>
          <a:bodyPr/>
          <a:lstStyle/>
          <a:p>
            <a:pPr marL="0" indent="0"/>
            <a:r>
              <a:rPr lang="en-GB" sz="2000" b="0" dirty="0" err="1" smtClean="0">
                <a:latin typeface="Arial Narrow" panose="020B0606020202030204" pitchFamily="34" charset="0"/>
                <a:cs typeface="Arial" panose="020B0604020202020204" pitchFamily="34" charset="0"/>
              </a:rPr>
              <a:t>Telecon</a:t>
            </a:r>
            <a:r>
              <a:rPr lang="en-GB" sz="2000" b="0" dirty="0" smtClean="0">
                <a:latin typeface="Arial Narrow" panose="020B0606020202030204" pitchFamily="34" charset="0"/>
                <a:cs typeface="Arial" panose="020B0604020202020204" pitchFamily="34" charset="0"/>
              </a:rPr>
              <a:t> was held on Friday, July 22</a:t>
            </a:r>
            <a:r>
              <a:rPr lang="en-GB" sz="2000" b="0" baseline="30000" dirty="0" smtClean="0">
                <a:latin typeface="Arial Narrow" panose="020B0606020202030204" pitchFamily="34" charset="0"/>
                <a:cs typeface="Arial" panose="020B0604020202020204" pitchFamily="34" charset="0"/>
              </a:rPr>
              <a:t>nd</a:t>
            </a:r>
            <a:r>
              <a:rPr lang="en-GB" sz="2000" b="0" dirty="0" smtClean="0">
                <a:latin typeface="Arial Narrow" panose="020B0606020202030204" pitchFamily="34" charset="0"/>
                <a:cs typeface="Arial" panose="020B0604020202020204" pitchFamily="34" charset="0"/>
              </a:rPr>
              <a:t> at 10 am ET. Meeting minutes may be found here - </a:t>
            </a:r>
            <a:r>
              <a:rPr lang="en-US" sz="2000" b="0" dirty="0">
                <a:solidFill>
                  <a:schemeClr val="tx1"/>
                </a:solidFill>
                <a:latin typeface="Arial Narrow" panose="020B0606020202030204" pitchFamily="34" charset="0"/>
                <a:cs typeface="Arial" panose="020B0604020202020204" pitchFamily="34" charset="0"/>
                <a:hlinkClick r:id="rId2"/>
              </a:rPr>
              <a:t>https://mentor.ieee.org/802.22/dcn/16/22-16-0018-00-0000-iso-22a-22b-response-motions-meeting-minutes.docx</a:t>
            </a:r>
            <a:r>
              <a:rPr lang="en-US" sz="2000" b="0" dirty="0">
                <a:solidFill>
                  <a:schemeClr val="tx1"/>
                </a:solidFill>
                <a:latin typeface="Arial Narrow" panose="020B0606020202030204" pitchFamily="34" charset="0"/>
                <a:cs typeface="Arial" panose="020B0604020202020204" pitchFamily="34" charset="0"/>
              </a:rPr>
              <a:t> </a:t>
            </a:r>
            <a:endParaRPr lang="en-GB" sz="2000" b="0" dirty="0">
              <a:latin typeface="Arial Narrow" panose="020B0606020202030204" pitchFamily="34" charset="0"/>
              <a:cs typeface="Arial" panose="020B0604020202020204" pitchFamily="34" charset="0"/>
            </a:endParaRPr>
          </a:p>
          <a:p>
            <a:r>
              <a:rPr lang="en-GB" sz="2000" dirty="0" smtClean="0">
                <a:latin typeface="Arial Narrow" panose="020B0606020202030204" pitchFamily="34" charset="0"/>
                <a:cs typeface="Arial" panose="020B0604020202020204" pitchFamily="34" charset="0"/>
              </a:rPr>
              <a:t>MOTION </a:t>
            </a:r>
            <a:r>
              <a:rPr lang="en-GB" sz="2000" dirty="0">
                <a:latin typeface="Arial Narrow" panose="020B0606020202030204" pitchFamily="34" charset="0"/>
                <a:cs typeface="Arial" panose="020B0604020202020204" pitchFamily="34" charset="0"/>
              </a:rPr>
              <a:t>802.22a</a:t>
            </a:r>
            <a:endParaRPr lang="en-US" sz="2000" dirty="0">
              <a:latin typeface="Arial Narrow" panose="020B0606020202030204" pitchFamily="34" charset="0"/>
              <a:cs typeface="Arial" panose="020B0604020202020204" pitchFamily="34" charset="0"/>
            </a:endParaRPr>
          </a:p>
          <a:p>
            <a:pPr marL="0" indent="0"/>
            <a:r>
              <a:rPr lang="en-GB" sz="2000" b="0" dirty="0">
                <a:latin typeface="Arial Narrow" panose="020B0606020202030204" pitchFamily="34" charset="0"/>
                <a:cs typeface="Arial" panose="020B0604020202020204" pitchFamily="34" charset="0"/>
              </a:rPr>
              <a:t>Move to Approve the Proposed IEEE 802 Response in regards to the ISO Approval of the IEEE 802.22a Standard to the China NB Comment 1 and Request 1 as contained in Document </a:t>
            </a:r>
            <a:r>
              <a:rPr lang="en-GB" sz="2000" b="0" u="sng" dirty="0" smtClean="0">
                <a:latin typeface="Arial Narrow" panose="020B0606020202030204" pitchFamily="34" charset="0"/>
                <a:cs typeface="Arial" panose="020B0604020202020204" pitchFamily="34" charset="0"/>
                <a:hlinkClick r:id="rId3"/>
              </a:rPr>
              <a:t>11-16-0761-00-0jtc-ieee-802-jtc1-sc-agenda-for-july-2016.pptx</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Move: Jerry </a:t>
            </a:r>
            <a:r>
              <a:rPr lang="en-GB" sz="2000" b="0" dirty="0" err="1">
                <a:latin typeface="Arial Narrow" panose="020B0606020202030204" pitchFamily="34" charset="0"/>
                <a:cs typeface="Arial" panose="020B0604020202020204" pitchFamily="34" charset="0"/>
              </a:rPr>
              <a:t>Kalke</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Second: Chang-woo Pyo</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Approve: 6</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Disapprove: 0</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Abstain: </a:t>
            </a:r>
            <a:r>
              <a:rPr lang="en-GB" sz="2000" b="0" dirty="0" smtClean="0">
                <a:latin typeface="Arial Narrow" panose="020B0606020202030204" pitchFamily="34" charset="0"/>
                <a:cs typeface="Arial" panose="020B0604020202020204" pitchFamily="34" charset="0"/>
              </a:rPr>
              <a:t>1</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Motion Passes</a:t>
            </a:r>
            <a:endParaRPr lang="en-US" sz="2000" b="0" dirty="0">
              <a:latin typeface="Arial Narrow" panose="020B060602020203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17</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a:t>
            </a:r>
            <a:r>
              <a:rPr lang="en-US" sz="2400" dirty="0" smtClean="0">
                <a:latin typeface="Arial Narrow" panose="020B0606020202030204" pitchFamily="34" charset="0"/>
                <a:cs typeface="Arial" panose="020B0604020202020204" pitchFamily="34" charset="0"/>
              </a:rPr>
              <a:t>Motion to Approve the Comment Resolutions</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extLst>
      <p:ext uri="{BB962C8B-B14F-4D97-AF65-F5344CB8AC3E}">
        <p14:creationId xmlns:p14="http://schemas.microsoft.com/office/powerpoint/2010/main" val="2497188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8077200" cy="4953000"/>
          </a:xfrm>
        </p:spPr>
        <p:txBody>
          <a:bodyPr/>
          <a:lstStyle/>
          <a:p>
            <a:r>
              <a:rPr lang="en-GB" sz="2000" dirty="0" smtClean="0">
                <a:latin typeface="Arial Narrow" panose="020B0606020202030204" pitchFamily="34" charset="0"/>
                <a:cs typeface="Arial" panose="020B0604020202020204" pitchFamily="34" charset="0"/>
              </a:rPr>
              <a:t>MOTION </a:t>
            </a:r>
            <a:r>
              <a:rPr lang="en-GB" sz="2000" dirty="0">
                <a:latin typeface="Arial Narrow" panose="020B0606020202030204" pitchFamily="34" charset="0"/>
                <a:cs typeface="Arial" panose="020B0604020202020204" pitchFamily="34" charset="0"/>
              </a:rPr>
              <a:t>802.22b</a:t>
            </a:r>
            <a:endParaRPr lang="en-US" sz="2000" dirty="0">
              <a:latin typeface="Arial Narrow" panose="020B0606020202030204" pitchFamily="34" charset="0"/>
              <a:cs typeface="Arial" panose="020B0604020202020204" pitchFamily="34" charset="0"/>
            </a:endParaRPr>
          </a:p>
          <a:p>
            <a:pPr marL="0" indent="0"/>
            <a:r>
              <a:rPr lang="en-GB" sz="2000" b="0" dirty="0">
                <a:latin typeface="Arial Narrow" panose="020B0606020202030204" pitchFamily="34" charset="0"/>
                <a:cs typeface="Arial" panose="020B0604020202020204" pitchFamily="34" charset="0"/>
              </a:rPr>
              <a:t>Move to Approve the Proposed IEEE 802 Response in regards to the ISO Approval of the IEEE 802.22b Standard to the China NB Comment 1 and Request 1, and Japan NB Comment 1 and Request 1 as contained in Document </a:t>
            </a:r>
            <a:r>
              <a:rPr lang="en-GB" sz="2000" b="0" u="sng" dirty="0">
                <a:latin typeface="Arial Narrow" panose="020B0606020202030204" pitchFamily="34" charset="0"/>
                <a:cs typeface="Arial" panose="020B0604020202020204" pitchFamily="34" charset="0"/>
                <a:hlinkClick r:id="rId2"/>
              </a:rPr>
              <a:t>11-16-0761-00-0jtc-ieee-802-jtc1-sc-agenda-for-july-2016.pptx</a:t>
            </a:r>
            <a:r>
              <a:rPr lang="en-GB" sz="2000" b="0" dirty="0">
                <a:latin typeface="Arial Narrow" panose="020B0606020202030204" pitchFamily="34" charset="0"/>
                <a:cs typeface="Arial" panose="020B0604020202020204" pitchFamily="34" charset="0"/>
              </a:rPr>
              <a:t> </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Move: Chang-woo Pyo</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Second: Jerry </a:t>
            </a:r>
            <a:r>
              <a:rPr lang="en-GB" sz="2000" b="0" dirty="0" err="1" smtClean="0">
                <a:latin typeface="Arial Narrow" panose="020B0606020202030204" pitchFamily="34" charset="0"/>
                <a:cs typeface="Arial" panose="020B0604020202020204" pitchFamily="34" charset="0"/>
              </a:rPr>
              <a:t>Kalke</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Approve: 6</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Disapprove: 0</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Abstain: 1  </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Motion Passes</a:t>
            </a:r>
            <a:endParaRPr lang="en-US" sz="2000" b="0" dirty="0">
              <a:latin typeface="Arial Narrow" panose="020B060602020203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18</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a:t>
            </a:r>
            <a:r>
              <a:rPr lang="en-US" sz="2400" dirty="0" smtClean="0">
                <a:latin typeface="Arial Narrow" panose="020B0606020202030204" pitchFamily="34" charset="0"/>
                <a:cs typeface="Arial" panose="020B0604020202020204" pitchFamily="34" charset="0"/>
              </a:rPr>
              <a:t>Motion to Approve the Comment Resolutions</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extLst>
      <p:ext uri="{BB962C8B-B14F-4D97-AF65-F5344CB8AC3E}">
        <p14:creationId xmlns:p14="http://schemas.microsoft.com/office/powerpoint/2010/main" val="4602792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001000" cy="4495800"/>
          </a:xfrm>
        </p:spPr>
        <p:txBody>
          <a:bodyPr/>
          <a:lstStyle/>
          <a:p>
            <a:pPr marL="0" indent="0"/>
            <a:r>
              <a:rPr lang="en-GB" b="0" dirty="0" smtClean="0">
                <a:latin typeface="Arial Narrow" panose="020B0606020202030204" pitchFamily="34" charset="0"/>
                <a:cs typeface="Arial" panose="020B0604020202020204" pitchFamily="34" charset="0"/>
              </a:rPr>
              <a:t>EC Approves forwarding of the IEEE Std. 802.22a-2014 and IEEE Std. 802.22b-2015 </a:t>
            </a:r>
            <a:r>
              <a:rPr lang="en-GB" b="0" dirty="0" smtClean="0">
                <a:latin typeface="Arial Narrow" panose="020B0606020202030204" pitchFamily="34" charset="0"/>
                <a:cs typeface="Arial" panose="020B0604020202020204" pitchFamily="34" charset="0"/>
              </a:rPr>
              <a:t>Comment Resolutions Responses for the</a:t>
            </a:r>
            <a:r>
              <a:rPr lang="en-GB" b="0" dirty="0" smtClean="0">
                <a:latin typeface="Arial Narrow" panose="020B0606020202030204" pitchFamily="34" charset="0"/>
                <a:cs typeface="Arial" panose="020B0604020202020204" pitchFamily="34" charset="0"/>
              </a:rPr>
              <a:t> FDIS 60 Day Ballots as contained </a:t>
            </a:r>
            <a:r>
              <a:rPr lang="en-GB" b="0" dirty="0">
                <a:latin typeface="Arial Narrow" panose="020B0606020202030204" pitchFamily="34" charset="0"/>
                <a:cs typeface="Arial" panose="020B0604020202020204" pitchFamily="34" charset="0"/>
              </a:rPr>
              <a:t>in </a:t>
            </a:r>
            <a:r>
              <a:rPr lang="en-GB" b="0" dirty="0" smtClean="0">
                <a:latin typeface="Arial Narrow" panose="020B0606020202030204" pitchFamily="34" charset="0"/>
                <a:cs typeface="Arial" panose="020B0604020202020204" pitchFamily="34" charset="0"/>
              </a:rPr>
              <a:t>Document:</a:t>
            </a:r>
            <a:r>
              <a:rPr lang="en-GB" b="0" u="sng" dirty="0" smtClean="0">
                <a:latin typeface="Arial Narrow" panose="020B0606020202030204" pitchFamily="34" charset="0"/>
                <a:cs typeface="Arial" panose="020B0604020202020204" pitchFamily="34" charset="0"/>
                <a:hlinkClick r:id="rId2"/>
              </a:rPr>
              <a:t>11-16-0761-00-0jtc-ieee-802-jtc1-sc-agenda-for-july-2016.pptx</a:t>
            </a:r>
            <a:r>
              <a:rPr lang="en-GB" b="0" u="sng" dirty="0" smtClean="0">
                <a:latin typeface="Arial Narrow" panose="020B0606020202030204" pitchFamily="34" charset="0"/>
                <a:cs typeface="Arial" panose="020B0604020202020204" pitchFamily="34" charset="0"/>
              </a:rPr>
              <a:t>,</a:t>
            </a:r>
            <a:r>
              <a:rPr lang="en-US" b="0" dirty="0" smtClean="0">
                <a:latin typeface="Arial Narrow" panose="020B0606020202030204" pitchFamily="34" charset="0"/>
                <a:cs typeface="Arial" panose="020B0604020202020204" pitchFamily="34" charset="0"/>
              </a:rPr>
              <a:t> on Slides 59-61 for 802.22a and on Slides 63-69 for 802.22b </a:t>
            </a:r>
            <a:r>
              <a:rPr lang="en-GB" b="0" dirty="0" smtClean="0">
                <a:latin typeface="Arial Narrow" panose="020B0606020202030204" pitchFamily="34" charset="0"/>
                <a:cs typeface="Arial" panose="020B0604020202020204" pitchFamily="34" charset="0"/>
              </a:rPr>
              <a:t>to ISO/IEC/JTC1 </a:t>
            </a:r>
            <a:r>
              <a:rPr lang="en-GB" b="0" dirty="0">
                <a:latin typeface="Arial Narrow" panose="020B0606020202030204" pitchFamily="34" charset="0"/>
                <a:cs typeface="Arial" panose="020B0604020202020204" pitchFamily="34" charset="0"/>
              </a:rPr>
              <a:t> </a:t>
            </a:r>
            <a:endParaRPr lang="en-GB" b="0" dirty="0" smtClean="0">
              <a:latin typeface="Arial Narrow" panose="020B0606020202030204" pitchFamily="34" charset="0"/>
              <a:cs typeface="Arial" panose="020B0604020202020204" pitchFamily="34" charset="0"/>
            </a:endParaRPr>
          </a:p>
          <a:p>
            <a:pPr marL="0" indent="0"/>
            <a:r>
              <a:rPr lang="en-GB" b="0" dirty="0">
                <a:latin typeface="Arial Narrow" panose="020B0606020202030204" pitchFamily="34" charset="0"/>
                <a:cs typeface="Arial" panose="020B0604020202020204" pitchFamily="34" charset="0"/>
              </a:rPr>
              <a:t> </a:t>
            </a:r>
            <a:endParaRPr lang="en-US" b="0" dirty="0">
              <a:latin typeface="Arial Narrow" panose="020B0606020202030204" pitchFamily="34" charset="0"/>
              <a:cs typeface="Arial" panose="020B0604020202020204" pitchFamily="34" charset="0"/>
            </a:endParaRPr>
          </a:p>
          <a:p>
            <a:r>
              <a:rPr lang="en-GB" b="0" dirty="0">
                <a:latin typeface="Arial Narrow" panose="020B0606020202030204" pitchFamily="34" charset="0"/>
                <a:cs typeface="Arial" panose="020B0604020202020204" pitchFamily="34" charset="0"/>
              </a:rPr>
              <a:t>Move: </a:t>
            </a:r>
            <a:r>
              <a:rPr lang="en-GB" b="0" dirty="0" smtClean="0">
                <a:latin typeface="Arial Narrow" panose="020B0606020202030204" pitchFamily="34" charset="0"/>
                <a:cs typeface="Arial" panose="020B0604020202020204" pitchFamily="34" charset="0"/>
              </a:rPr>
              <a:t>Bob Heile</a:t>
            </a:r>
            <a:endParaRPr lang="en-US" b="0" dirty="0">
              <a:latin typeface="Arial Narrow" panose="020B0606020202030204" pitchFamily="34" charset="0"/>
              <a:cs typeface="Arial" panose="020B0604020202020204" pitchFamily="34" charset="0"/>
            </a:endParaRPr>
          </a:p>
          <a:p>
            <a:r>
              <a:rPr lang="en-GB" b="0" dirty="0">
                <a:latin typeface="Arial Narrow" panose="020B0606020202030204" pitchFamily="34" charset="0"/>
                <a:cs typeface="Arial" panose="020B0604020202020204" pitchFamily="34" charset="0"/>
              </a:rPr>
              <a:t>Second</a:t>
            </a:r>
            <a:r>
              <a:rPr lang="en-GB" b="0" dirty="0" smtClean="0">
                <a:latin typeface="Arial Narrow" panose="020B0606020202030204" pitchFamily="34" charset="0"/>
                <a:cs typeface="Arial" panose="020B0604020202020204" pitchFamily="34" charset="0"/>
              </a:rPr>
              <a:t>: Subir Das</a:t>
            </a:r>
            <a:endParaRPr lang="en-US" b="0" dirty="0">
              <a:latin typeface="Arial Narrow" panose="020B0606020202030204" pitchFamily="34" charset="0"/>
              <a:cs typeface="Arial" panose="020B0604020202020204" pitchFamily="34" charset="0"/>
            </a:endParaRPr>
          </a:p>
          <a:p>
            <a:r>
              <a:rPr lang="en-GB" b="0" dirty="0" smtClean="0">
                <a:latin typeface="Arial Narrow" panose="020B0606020202030204" pitchFamily="34" charset="0"/>
                <a:cs typeface="Arial" panose="020B0604020202020204" pitchFamily="34" charset="0"/>
              </a:rPr>
              <a:t>Motion Passes/ Fails</a:t>
            </a:r>
            <a:endParaRPr lang="en-US" b="0" dirty="0">
              <a:latin typeface="Arial Narrow" panose="020B0606020202030204" pitchFamily="34" charset="0"/>
              <a:cs typeface="Arial" panose="020B0604020202020204" pitchFamily="34" charset="0"/>
            </a:endParaRPr>
          </a:p>
          <a:p>
            <a:endParaRPr lang="en-AU" b="0" i="1" dirty="0" smtClean="0">
              <a:latin typeface="Arial Narrow" panose="020B060602020203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t>Slide </a:t>
            </a:r>
            <a:fld id="{EF4002E7-DB4D-4CC3-8382-1939D19420D8}" type="slidenum">
              <a:rPr lang="en-US" smtClean="0"/>
              <a:pPr>
                <a:defRPr/>
              </a:pPr>
              <a:t>19</a:t>
            </a:fld>
            <a:endParaRPr lang="en-US" dirty="0"/>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EC Motion </a:t>
            </a:r>
            <a:r>
              <a:rPr lang="en-US" sz="2400" dirty="0">
                <a:latin typeface="Arial Narrow" panose="020B0606020202030204" pitchFamily="34" charset="0"/>
                <a:cs typeface="Arial" panose="020B0604020202020204" pitchFamily="34" charset="0"/>
              </a:rPr>
              <a:t>to Approve Response to FDIS 60 days ballot Comments on the IEEE Std. 802.22-2011 </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cs typeface="Arial" panose="020B0604020202020204" pitchFamily="34" charset="0"/>
              </a:rPr>
              <a:t>July 2016</a:t>
            </a:r>
            <a:endParaRPr lang="en-GB" dirty="0">
              <a:latin typeface="Arial Narrow" panose="020B0606020202030204" pitchFamily="34" charset="0"/>
              <a:cs typeface="Arial" panose="020B060402020202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extLst>
      <p:ext uri="{BB962C8B-B14F-4D97-AF65-F5344CB8AC3E}">
        <p14:creationId xmlns:p14="http://schemas.microsoft.com/office/powerpoint/2010/main" val="461342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2</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Narrow" panose="020B0606020202030204" pitchFamily="34" charset="0"/>
                <a:cs typeface="Arial" panose="020B0604020202020204" pitchFamily="34" charset="0"/>
              </a:rPr>
              <a:t>Motion to Forward IEEE Std. 802.22a-2014 and IEEE Std. 802.22b-2015 </a:t>
            </a:r>
            <a:r>
              <a:rPr lang="en-US" dirty="0" smtClean="0">
                <a:latin typeface="Arial Narrow" panose="020B0606020202030204" pitchFamily="34" charset="0"/>
                <a:cs typeface="Arial" panose="020B0604020202020204" pitchFamily="34" charset="0"/>
              </a:rPr>
              <a:t>Comment Resolution Responses to </a:t>
            </a:r>
            <a:r>
              <a:rPr lang="en-US" dirty="0">
                <a:latin typeface="Arial Narrow" panose="020B0606020202030204" pitchFamily="34" charset="0"/>
                <a:cs typeface="Arial" panose="020B0604020202020204" pitchFamily="34" charset="0"/>
              </a:rPr>
              <a:t>the </a:t>
            </a:r>
            <a:r>
              <a:rPr lang="en-US" dirty="0" smtClean="0">
                <a:latin typeface="Arial Narrow" panose="020B0606020202030204" pitchFamily="34" charset="0"/>
                <a:cs typeface="Arial" panose="020B0604020202020204" pitchFamily="34" charset="0"/>
              </a:rPr>
              <a:t>ISO/IEC/JTC1 for the FDIS 60 Day Ballot</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extLst>
      <p:ext uri="{BB962C8B-B14F-4D97-AF65-F5344CB8AC3E}">
        <p14:creationId xmlns:p14="http://schemas.microsoft.com/office/powerpoint/2010/main" val="31592292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4097" name="Rectangle 1"/>
          <p:cNvSpPr>
            <a:spLocks noGrp="1" noChangeArrowheads="1"/>
          </p:cNvSpPr>
          <p:nvPr>
            <p:ph type="title"/>
          </p:nvPr>
        </p:nvSpPr>
        <p:spPr>
          <a:xfrm>
            <a:off x="381000" y="609600"/>
            <a:ext cx="80772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latin typeface="Arial Narrow" panose="020B0606020202030204" pitchFamily="34" charset="0"/>
              </a:rPr>
              <a:t>References</a:t>
            </a:r>
            <a:endParaRPr lang="en-GB" dirty="0">
              <a:latin typeface="Arial Narrow" panose="020B0606020202030204" pitchFamily="34" charset="0"/>
            </a:endParaRPr>
          </a:p>
        </p:txBody>
      </p:sp>
      <p:sp>
        <p:nvSpPr>
          <p:cNvPr id="32" name="TextBox 31"/>
          <p:cNvSpPr txBox="1"/>
          <p:nvPr/>
        </p:nvSpPr>
        <p:spPr>
          <a:xfrm>
            <a:off x="304800" y="1143000"/>
            <a:ext cx="8610600" cy="1938992"/>
          </a:xfrm>
          <a:prstGeom prst="rect">
            <a:avLst/>
          </a:prstGeom>
          <a:noFill/>
        </p:spPr>
        <p:txBody>
          <a:bodyPr wrap="square" rtlCol="0">
            <a:spAutoFit/>
          </a:bodyPr>
          <a:lstStyle/>
          <a:p>
            <a:pPr marL="177800" indent="-177800">
              <a:buFont typeface="Arial" pitchFamily="34" charset="0"/>
              <a:buChar char="•"/>
            </a:pPr>
            <a:r>
              <a:rPr lang="en-US" sz="2000" dirty="0" smtClean="0">
                <a:solidFill>
                  <a:schemeClr val="tx1"/>
                </a:solidFill>
                <a:latin typeface="Arial Narrow" panose="020B0606020202030204" pitchFamily="34" charset="0"/>
              </a:rPr>
              <a:t>IEEE 802 ISO/IEC/JTC1 Standing Committee  </a:t>
            </a:r>
            <a:r>
              <a:rPr lang="en-US" sz="2000" dirty="0">
                <a:solidFill>
                  <a:schemeClr val="tx1"/>
                </a:solidFill>
                <a:latin typeface="Arial Narrow" panose="020B0606020202030204" pitchFamily="34" charset="0"/>
              </a:rPr>
              <a:t>– </a:t>
            </a:r>
            <a:r>
              <a:rPr lang="en-US" sz="2000" dirty="0" smtClean="0">
                <a:solidFill>
                  <a:schemeClr val="tx1"/>
                </a:solidFill>
                <a:latin typeface="Arial Narrow" panose="020B0606020202030204" pitchFamily="34" charset="0"/>
              </a:rPr>
              <a:t>May 2016 - </a:t>
            </a:r>
            <a:r>
              <a:rPr lang="en-GB" sz="2000" u="sng" dirty="0">
                <a:latin typeface="Arial Narrow" panose="020B0606020202030204" pitchFamily="34" charset="0"/>
                <a:hlinkClick r:id="rId3"/>
              </a:rPr>
              <a:t>11-16-0761-00-0jtc-ieee-802-jtc1-sc-agenda-for-july-2016.pptx</a:t>
            </a:r>
            <a:endParaRPr lang="en-US" sz="2000" dirty="0">
              <a:latin typeface="Arial Narrow" panose="020B0606020202030204" pitchFamily="34" charset="0"/>
            </a:endParaRPr>
          </a:p>
          <a:p>
            <a:pPr marL="177800" indent="-177800">
              <a:buFont typeface="Arial" pitchFamily="34" charset="0"/>
              <a:buChar char="•"/>
            </a:pPr>
            <a:endParaRPr lang="en-US" sz="2000" dirty="0" smtClean="0">
              <a:solidFill>
                <a:schemeClr val="tx1"/>
              </a:solidFill>
              <a:latin typeface="Arial Narrow" panose="020B0606020202030204" pitchFamily="34" charset="0"/>
            </a:endParaRPr>
          </a:p>
          <a:p>
            <a:pPr marL="177800" indent="-177800">
              <a:buFont typeface="Arial" pitchFamily="34" charset="0"/>
              <a:buChar char="•"/>
            </a:pPr>
            <a:r>
              <a:rPr lang="en-US" sz="2000" dirty="0" smtClean="0">
                <a:solidFill>
                  <a:schemeClr val="tx1"/>
                </a:solidFill>
                <a:latin typeface="Arial Narrow" panose="020B0606020202030204" pitchFamily="34" charset="0"/>
              </a:rPr>
              <a:t>IEEE 802.22 WG Meeting Minutes to Approve the ISO/IEC/JTC1 802.22a and 802.22b </a:t>
            </a:r>
            <a:r>
              <a:rPr lang="en-US" sz="2000" dirty="0">
                <a:solidFill>
                  <a:schemeClr val="tx1"/>
                </a:solidFill>
                <a:latin typeface="Arial Narrow" panose="020B0606020202030204" pitchFamily="34" charset="0"/>
              </a:rPr>
              <a:t>Comment Resolutions - </a:t>
            </a:r>
            <a:r>
              <a:rPr lang="en-US" sz="2000" dirty="0">
                <a:solidFill>
                  <a:schemeClr val="tx1"/>
                </a:solidFill>
                <a:latin typeface="Arial Narrow" panose="020B0606020202030204" pitchFamily="34" charset="0"/>
                <a:hlinkClick r:id="rId4"/>
              </a:rPr>
              <a:t>https://</a:t>
            </a:r>
            <a:r>
              <a:rPr lang="en-US" sz="2000" dirty="0" smtClean="0">
                <a:solidFill>
                  <a:schemeClr val="tx1"/>
                </a:solidFill>
                <a:latin typeface="Arial Narrow" panose="020B0606020202030204" pitchFamily="34" charset="0"/>
                <a:hlinkClick r:id="rId4"/>
              </a:rPr>
              <a:t>mentor.ieee.org/802.22/dcn/16/22-16-0018-00-0000-iso-22a-22b-response-motions-meeting-minutes.docx</a:t>
            </a:r>
            <a:r>
              <a:rPr lang="en-US" sz="2000" dirty="0" smtClean="0">
                <a:solidFill>
                  <a:schemeClr val="tx1"/>
                </a:solidFill>
                <a:latin typeface="Arial Narrow" panose="020B0606020202030204" pitchFamily="34" charset="0"/>
              </a:rPr>
              <a:t> </a:t>
            </a: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8"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3</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802.22a Standard Comments and Resolutions</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extLst>
      <p:ext uri="{BB962C8B-B14F-4D97-AF65-F5344CB8AC3E}">
        <p14:creationId xmlns:p14="http://schemas.microsoft.com/office/powerpoint/2010/main" val="41189518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4</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a:t>
            </a:r>
            <a:r>
              <a:rPr lang="en-US" sz="2400" dirty="0" smtClean="0">
                <a:latin typeface="Arial Narrow" panose="020B0606020202030204" pitchFamily="34" charset="0"/>
                <a:cs typeface="Arial" panose="020B0604020202020204" pitchFamily="34" charset="0"/>
              </a:rPr>
              <a:t>Motion to Approve the 802.22a Comment Resolutions to be Forwarded to ISO</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
        <p:nvSpPr>
          <p:cNvPr id="10" name="Content Placeholder 9"/>
          <p:cNvSpPr txBox="1">
            <a:spLocks/>
          </p:cNvSpPr>
          <p:nvPr/>
        </p:nvSpPr>
        <p:spPr bwMode="auto">
          <a:xfrm>
            <a:off x="228600" y="1600200"/>
            <a:ext cx="8763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Drafts </a:t>
            </a:r>
            <a:r>
              <a:rPr kumimoji="0" lang="en-GB" sz="2000" b="1" i="0" u="none" strike="noStrike" kern="0" cap="none" spc="0" normalizeH="0" baseline="0" noProof="0" dirty="0" smtClean="0">
                <a:ln>
                  <a:noFill/>
                </a:ln>
                <a:solidFill>
                  <a:srgbClr val="000000"/>
                </a:solidFill>
                <a:effectLst/>
                <a:uLnTx/>
                <a:uFillTx/>
                <a:latin typeface="Arial Narrow" panose="020B0606020202030204" pitchFamily="34" charset="0"/>
              </a:rPr>
              <a:t>sent to SC6</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sent</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802.22a was liaised in July 2015 to SC6  to allow them to become familiar with it before submission for approval under the PSDO process</a:t>
            </a:r>
          </a:p>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US" sz="2000" b="1"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pre-ballot: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passed on 3 April 2016 </a:t>
            </a:r>
            <a:r>
              <a:rPr kumimoji="0" lang="en-AU" sz="2000" b="1" i="0" u="none" strike="noStrike" kern="0" cap="none" spc="0" normalizeH="0" baseline="0" noProof="0" dirty="0" smtClean="0">
                <a:ln>
                  <a:noFill/>
                </a:ln>
                <a:solidFill>
                  <a:srgbClr val="3333CC"/>
                </a:solidFill>
                <a:effectLst/>
                <a:uLnTx/>
                <a:uFillTx/>
                <a:latin typeface="Arial Narrow" panose="020B0606020202030204" pitchFamily="34" charset="0"/>
              </a:rPr>
              <a:t>and a response is required</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802.22a was submitted for </a:t>
            </a:r>
            <a:r>
              <a:rPr kumimoji="0" lang="en-US" sz="2000" b="0"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 ballot in December 2015, and after a delay the ballot passed on 3 April 2016 (N16414)</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need for ISO standard? Passed 10/0/8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this submission being sent to FDIS? 9/1/8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The only substantive comment was the usual security related comment from the China NB</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lang="en-AU" sz="1800" kern="0" dirty="0" smtClean="0">
                <a:solidFill>
                  <a:srgbClr val="000000"/>
                </a:solidFill>
                <a:latin typeface="Arial Narrow" panose="020B0606020202030204" pitchFamily="34" charset="0"/>
              </a:rPr>
              <a:t>The 802.22 Comment Resolution Committee worked with the IEEE 802 JTC1 Standing Committee to create the propose the responses</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i="0" u="none" strike="noStrike" kern="0" cap="none" spc="0" normalizeH="0" baseline="0" noProof="0" dirty="0" smtClean="0">
                <a:ln>
                  <a:noFill/>
                </a:ln>
                <a:solidFill>
                  <a:srgbClr val="000000"/>
                </a:solidFill>
                <a:effectLst/>
                <a:uLnTx/>
                <a:uFillTx/>
                <a:latin typeface="Arial Narrow" panose="020B0606020202030204" pitchFamily="34" charset="0"/>
              </a:rPr>
              <a:t>IEEE 802.22 WG would</a:t>
            </a:r>
            <a:r>
              <a:rPr kumimoji="0" lang="en-AU" sz="1800" i="0" u="none" strike="noStrike" kern="0" cap="none" spc="0" normalizeH="0" noProof="0" dirty="0" smtClean="0">
                <a:ln>
                  <a:noFill/>
                </a:ln>
                <a:solidFill>
                  <a:srgbClr val="000000"/>
                </a:solidFill>
                <a:effectLst/>
                <a:uLnTx/>
                <a:uFillTx/>
                <a:latin typeface="Arial Narrow" panose="020B0606020202030204" pitchFamily="34" charset="0"/>
              </a:rPr>
              <a:t> like to thank Andrew Myles and Peter Yee for their guidance.</a:t>
            </a:r>
            <a:endParaRPr kumimoji="0" lang="en-AU" sz="1800" i="0" u="none" strike="noStrike" kern="0" cap="none" spc="0" normalizeH="0" baseline="0" noProof="0" dirty="0" smtClean="0">
              <a:ln>
                <a:noFill/>
              </a:ln>
              <a:solidFill>
                <a:srgbClr val="000000"/>
              </a:solidFill>
              <a:effectLst/>
              <a:uLnTx/>
              <a:uFillTx/>
              <a:latin typeface="Arial Narrow" panose="020B0606020202030204" pitchFamily="34" charset="0"/>
            </a:endParaRPr>
          </a:p>
        </p:txBody>
      </p:sp>
    </p:spTree>
    <p:extLst>
      <p:ext uri="{BB962C8B-B14F-4D97-AF65-F5344CB8AC3E}">
        <p14:creationId xmlns:p14="http://schemas.microsoft.com/office/powerpoint/2010/main" val="2171592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China NB has submitted their usual security </a:t>
            </a:r>
            <a:r>
              <a:rPr lang="en-AU" dirty="0"/>
              <a:t>c</a:t>
            </a:r>
            <a:r>
              <a:rPr lang="en-AU" dirty="0" smtClean="0"/>
              <a:t>omment in relation to 802.22a</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The security in both ISO/IEC/IEEE 802.22a (6N16378) and ISO/IEC/IEEE 802.22b (6N16379) is based on IEEE 802.1X. Since the technical concerns China NB proposed in 6N15555 still haven’t been reasonably disposed in this text, China NB has to vote against on this </a:t>
            </a:r>
            <a:r>
              <a:rPr lang="en-AU" i="1" dirty="0" smtClean="0"/>
              <a:t>ballot</a:t>
            </a:r>
          </a:p>
          <a:p>
            <a:r>
              <a:rPr lang="en-AU" dirty="0" smtClean="0"/>
              <a:t>China NB request 1</a:t>
            </a:r>
          </a:p>
          <a:p>
            <a:pPr lvl="1"/>
            <a:r>
              <a:rPr lang="en-AU" i="1" dirty="0"/>
              <a:t>Remove the IEEE 802.1X-2010-related descriptions from the text.</a:t>
            </a:r>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3250829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802.22a</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Proposed IEEE 802 response to China NB comment &amp; request 1</a:t>
            </a:r>
          </a:p>
          <a:p>
            <a:pPr lvl="1"/>
            <a:r>
              <a:rPr lang="en-US" i="1" dirty="0" smtClean="0"/>
              <a:t>The China NB has requested that IEEE 802.1X-2010 related </a:t>
            </a:r>
            <a:r>
              <a:rPr lang="en-US" i="1" dirty="0"/>
              <a:t>descriptions </a:t>
            </a:r>
            <a:r>
              <a:rPr lang="en-US" i="1" dirty="0" smtClean="0"/>
              <a:t>are removed from the text of </a:t>
            </a:r>
            <a:r>
              <a:rPr lang="en-US" i="1" dirty="0"/>
              <a:t>IEEE </a:t>
            </a:r>
            <a:r>
              <a:rPr lang="en-US" i="1" dirty="0" smtClean="0"/>
              <a:t>802.22a.</a:t>
            </a:r>
          </a:p>
          <a:p>
            <a:pPr lvl="1"/>
            <a:r>
              <a:rPr lang="en-US" i="1" dirty="0" smtClean="0"/>
              <a:t>IEEE 802 declines to make this change because:</a:t>
            </a:r>
          </a:p>
          <a:p>
            <a:pPr lvl="2"/>
            <a:r>
              <a:rPr lang="en-US" i="1" dirty="0"/>
              <a:t>IEEE </a:t>
            </a:r>
            <a:r>
              <a:rPr lang="en-US" i="1" dirty="0" smtClean="0"/>
              <a:t>802.22a does not contain any IEEE </a:t>
            </a:r>
            <a:r>
              <a:rPr lang="en-US" i="1" dirty="0"/>
              <a:t>802.1X-2010 related descriptions </a:t>
            </a:r>
            <a:r>
              <a:rPr lang="en-US" i="1" dirty="0" smtClean="0"/>
              <a:t>and does not require conformance to or use of </a:t>
            </a:r>
            <a:r>
              <a:rPr lang="en-US" i="1" dirty="0"/>
              <a:t>IEEE </a:t>
            </a:r>
            <a:r>
              <a:rPr lang="en-US" i="1" dirty="0" smtClean="0"/>
              <a:t>802.1X-2010</a:t>
            </a:r>
          </a:p>
          <a:p>
            <a:pPr lvl="2"/>
            <a:r>
              <a:rPr lang="en-US" i="1" dirty="0" smtClean="0"/>
              <a:t>There is no technical justification to remove any </a:t>
            </a:r>
            <a:r>
              <a:rPr lang="en-US" i="1" dirty="0"/>
              <a:t>IEEE 802.1X-2010 related descriptions </a:t>
            </a:r>
            <a:r>
              <a:rPr lang="en-US" i="1" dirty="0" smtClean="0"/>
              <a:t>from any standard</a:t>
            </a:r>
          </a:p>
          <a:p>
            <a:pPr lvl="1"/>
            <a:r>
              <a:rPr lang="en-US" i="1" dirty="0" smtClean="0"/>
              <a:t>While </a:t>
            </a:r>
            <a:r>
              <a:rPr lang="en-US" i="1" dirty="0"/>
              <a:t>the base IEEE </a:t>
            </a:r>
            <a:r>
              <a:rPr lang="en-US" i="1" dirty="0" smtClean="0"/>
              <a:t>802.22-2011 </a:t>
            </a:r>
            <a:r>
              <a:rPr lang="en-US" i="1" dirty="0"/>
              <a:t>specification does reference various IEEE 802.1 specifications including IEEE 802.1X, only IEEE </a:t>
            </a:r>
            <a:r>
              <a:rPr lang="en-US" i="1" dirty="0" smtClean="0"/>
              <a:t>802.1Q </a:t>
            </a:r>
            <a:r>
              <a:rPr lang="en-US" i="1" dirty="0"/>
              <a:t>is referenced </a:t>
            </a:r>
            <a:r>
              <a:rPr lang="en-US" i="1" dirty="0" smtClean="0"/>
              <a:t>directly in </a:t>
            </a:r>
            <a:r>
              <a:rPr lang="en-US" i="1" dirty="0"/>
              <a:t>IEEE 802.22a.  IEEE </a:t>
            </a:r>
            <a:r>
              <a:rPr lang="en-US" i="1" dirty="0" smtClean="0"/>
              <a:t>802.1Q </a:t>
            </a:r>
            <a:r>
              <a:rPr lang="en-US" i="1" dirty="0"/>
              <a:t>explains how it can be used in conjunction with IEEE </a:t>
            </a:r>
            <a:r>
              <a:rPr lang="en-US" i="1" dirty="0" smtClean="0"/>
              <a:t>802.1X</a:t>
            </a:r>
            <a:r>
              <a:rPr lang="en-US" i="1" dirty="0"/>
              <a:t>. </a:t>
            </a:r>
            <a:r>
              <a:rPr lang="en-US" i="1" dirty="0" smtClean="0"/>
              <a:t>However, </a:t>
            </a:r>
            <a:r>
              <a:rPr lang="en-US" i="1" dirty="0"/>
              <a:t>conformance to and use of IEEE </a:t>
            </a:r>
            <a:r>
              <a:rPr lang="en-US" i="1" dirty="0" smtClean="0"/>
              <a:t>802.1X </a:t>
            </a:r>
            <a:r>
              <a:rPr lang="en-US" i="1" dirty="0"/>
              <a:t>is not a requirement of any of the possible claims of conformance to IEEE </a:t>
            </a:r>
            <a:r>
              <a:rPr lang="en-US" i="1" dirty="0" smtClean="0"/>
              <a:t>802.1Q.</a:t>
            </a:r>
          </a:p>
          <a:p>
            <a:pPr lvl="1"/>
            <a:r>
              <a:rPr lang="en-US" i="1" dirty="0" smtClean="0"/>
              <a:t>…</a:t>
            </a:r>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3471408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802.22a</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Proposed IEEE 802 response to China NB comment &amp; request 1</a:t>
            </a:r>
          </a:p>
          <a:p>
            <a:pPr lvl="1"/>
            <a:r>
              <a:rPr lang="en-US" i="1" dirty="0" smtClean="0"/>
              <a:t>…</a:t>
            </a:r>
          </a:p>
          <a:p>
            <a:pPr lvl="1"/>
            <a:r>
              <a:rPr lang="en-US" i="1" dirty="0" smtClean="0"/>
              <a:t>IEEE 802 recognizes that the </a:t>
            </a:r>
            <a:r>
              <a:rPr lang="en-US" i="1" dirty="0"/>
              <a:t>China NB has asserted </a:t>
            </a:r>
            <a:r>
              <a:rPr lang="en-US" i="1" dirty="0" smtClean="0"/>
              <a:t>in that past that man-in-the-middle </a:t>
            </a:r>
            <a:r>
              <a:rPr lang="en-US" i="1" dirty="0"/>
              <a:t>(and other) attacks are </a:t>
            </a:r>
            <a:r>
              <a:rPr lang="en-US" i="1" dirty="0" smtClean="0"/>
              <a:t>possible against </a:t>
            </a:r>
            <a:r>
              <a:rPr lang="en-US" i="1" dirty="0"/>
              <a:t>IEEE </a:t>
            </a:r>
            <a:r>
              <a:rPr lang="en-US" i="1" dirty="0" smtClean="0"/>
              <a:t>802.1X based systems. However, </a:t>
            </a:r>
            <a:r>
              <a:rPr lang="en-US" i="1" dirty="0"/>
              <a:t>the technical details of such an attack (or </a:t>
            </a:r>
            <a:r>
              <a:rPr lang="en-US" i="1" dirty="0" smtClean="0"/>
              <a:t>a demonstration of an attack) </a:t>
            </a:r>
            <a:r>
              <a:rPr lang="en-US" i="1" dirty="0"/>
              <a:t>have </a:t>
            </a:r>
            <a:r>
              <a:rPr lang="en-US" i="1" dirty="0" smtClean="0"/>
              <a:t>not yet been </a:t>
            </a:r>
            <a:r>
              <a:rPr lang="en-US" i="1" dirty="0"/>
              <a:t>supplied by the China </a:t>
            </a:r>
            <a:r>
              <a:rPr lang="en-US" i="1" dirty="0" smtClean="0"/>
              <a:t>NB. </a:t>
            </a:r>
            <a:r>
              <a:rPr lang="en-US" i="1" dirty="0"/>
              <a:t>In the absence of technical substantiation of the </a:t>
            </a:r>
            <a:r>
              <a:rPr lang="en-US" i="1" dirty="0" smtClean="0"/>
              <a:t>claims, there is no justification to remove references to </a:t>
            </a:r>
            <a:r>
              <a:rPr lang="en-US" i="1" dirty="0"/>
              <a:t>IEEE 802.1X-2010 </a:t>
            </a:r>
            <a:r>
              <a:rPr lang="en-US" i="1" dirty="0" smtClean="0"/>
              <a:t> from any standard.</a:t>
            </a:r>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7</a:t>
            </a:fld>
            <a:endParaRPr lang="en-US">
              <a:solidFill>
                <a:srgbClr val="000000"/>
              </a:solidFill>
            </a:endParaRPr>
          </a:p>
        </p:txBody>
      </p:sp>
    </p:spTree>
    <p:extLst>
      <p:ext uri="{BB962C8B-B14F-4D97-AF65-F5344CB8AC3E}">
        <p14:creationId xmlns:p14="http://schemas.microsoft.com/office/powerpoint/2010/main" val="969188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8</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802.22b Standard Comments and Resolutions</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1817032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9</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a:t>
            </a:r>
            <a:r>
              <a:rPr lang="en-US" sz="2400" dirty="0" smtClean="0">
                <a:latin typeface="Arial Narrow" panose="020B0606020202030204" pitchFamily="34" charset="0"/>
                <a:cs typeface="Arial" panose="020B0604020202020204" pitchFamily="34" charset="0"/>
              </a:rPr>
              <a:t>Motion to Approve the 802.22b Comment Resolutions to be Forwarded to ISO</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
        <p:nvSpPr>
          <p:cNvPr id="11" name="Content Placeholder 9"/>
          <p:cNvSpPr txBox="1">
            <a:spLocks/>
          </p:cNvSpPr>
          <p:nvPr/>
        </p:nvSpPr>
        <p:spPr bwMode="auto">
          <a:xfrm>
            <a:off x="284922" y="1447800"/>
            <a:ext cx="8839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Drafts </a:t>
            </a:r>
            <a:r>
              <a:rPr kumimoji="0" lang="en-GB" sz="2000" b="1" i="0" u="none" strike="noStrike" kern="0" cap="none" spc="0" normalizeH="0" baseline="0" noProof="0" dirty="0" smtClean="0">
                <a:ln>
                  <a:noFill/>
                </a:ln>
                <a:solidFill>
                  <a:srgbClr val="000000"/>
                </a:solidFill>
                <a:effectLst/>
                <a:uLnTx/>
                <a:uFillTx/>
                <a:latin typeface="Arial Narrow" panose="020B0606020202030204" pitchFamily="34" charset="0"/>
              </a:rPr>
              <a:t>sent to SC6</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sent</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802.22b was liaised in July 2015 to SC6  to allow them to become familiar with it before submission for approval under the PSDO process</a:t>
            </a:r>
          </a:p>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US" sz="2000" b="1"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pre-ballot: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passed on 3 April 2016 </a:t>
            </a:r>
            <a:r>
              <a:rPr kumimoji="0" lang="en-AU" sz="2000" b="1" i="0" u="none" strike="noStrike" kern="0" cap="none" spc="0" normalizeH="0" baseline="0" noProof="0" dirty="0" smtClean="0">
                <a:ln>
                  <a:noFill/>
                </a:ln>
                <a:solidFill>
                  <a:srgbClr val="3333CC"/>
                </a:solidFill>
                <a:effectLst/>
                <a:uLnTx/>
                <a:uFillTx/>
                <a:latin typeface="Arial Narrow" panose="020B0606020202030204" pitchFamily="34" charset="0"/>
              </a:rPr>
              <a:t>and a response is required</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802.22b was submitted for </a:t>
            </a:r>
            <a:r>
              <a:rPr kumimoji="0" lang="en-US" sz="2000" b="0"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 ballot in December 2015, and after a delay the ballot passed on 3 April 2016 (N16415)</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need for ISO standard? Passed 9/1/8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this submission being sent to FDIS? 8/2/8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Substantive comments  were received from China NB &amp; Japan NB</a:t>
            </a:r>
          </a:p>
          <a:p>
            <a:pPr lvl="3" indent="-180975" defTabSz="914400">
              <a:spcBef>
                <a:spcPct val="25000"/>
              </a:spcBef>
              <a:buClrTx/>
              <a:buSzTx/>
              <a:buFont typeface="Arial" pitchFamily="34" charset="0"/>
              <a:buChar char="–"/>
            </a:pPr>
            <a:r>
              <a:rPr lang="en-AU" sz="1800" b="1" kern="0" dirty="0" smtClean="0">
                <a:solidFill>
                  <a:srgbClr val="000000"/>
                </a:solidFill>
                <a:latin typeface="Arial Narrow" panose="020B0606020202030204" pitchFamily="34" charset="0"/>
              </a:rPr>
              <a:t>China NB Usual Comment related to Security</a:t>
            </a:r>
          </a:p>
          <a:p>
            <a:pPr lvl="3" indent="-180975" defTabSz="914400">
              <a:spcBef>
                <a:spcPct val="25000"/>
              </a:spcBef>
              <a:buClrTx/>
              <a:buSzTx/>
              <a:buFont typeface="Arial" pitchFamily="34" charset="0"/>
              <a:buChar cha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Japan</a:t>
            </a:r>
            <a:r>
              <a:rPr kumimoji="0" lang="en-AU" sz="1800" b="1" i="0" u="none" strike="noStrike" kern="0" cap="none" spc="0" normalizeH="0" noProof="0" dirty="0" smtClean="0">
                <a:ln>
                  <a:noFill/>
                </a:ln>
                <a:solidFill>
                  <a:srgbClr val="000000"/>
                </a:solidFill>
                <a:effectLst/>
                <a:uLnTx/>
                <a:uFillTx/>
                <a:latin typeface="Arial Narrow" panose="020B0606020202030204" pitchFamily="34" charset="0"/>
              </a:rPr>
              <a:t> NB would like 802.22 to align the standard to the Radio Act for </a:t>
            </a:r>
            <a:r>
              <a:rPr kumimoji="0" lang="en-AU" sz="1800" b="1" i="0" u="none" strike="noStrike" kern="0" cap="none" spc="0" normalizeH="0" noProof="0" dirty="0" err="1" smtClean="0">
                <a:ln>
                  <a:noFill/>
                </a:ln>
                <a:solidFill>
                  <a:srgbClr val="000000"/>
                </a:solidFill>
                <a:effectLst/>
                <a:uLnTx/>
                <a:uFillTx/>
                <a:latin typeface="Arial Narrow" panose="020B0606020202030204" pitchFamily="34" charset="0"/>
              </a:rPr>
              <a:t>Analog</a:t>
            </a:r>
            <a:r>
              <a:rPr kumimoji="0" lang="en-AU" sz="1800" b="1" i="0" u="none" strike="noStrike" kern="0" cap="none" spc="0" normalizeH="0" noProof="0" dirty="0" smtClean="0">
                <a:ln>
                  <a:noFill/>
                </a:ln>
                <a:solidFill>
                  <a:srgbClr val="000000"/>
                </a:solidFill>
                <a:effectLst/>
                <a:uLnTx/>
                <a:uFillTx/>
                <a:latin typeface="Arial Narrow" panose="020B0606020202030204" pitchFamily="34" charset="0"/>
              </a:rPr>
              <a:t> Television</a:t>
            </a:r>
          </a:p>
          <a:p>
            <a:pPr lvl="2" defTabSz="914400">
              <a:buClrTx/>
              <a:buSzTx/>
              <a:defRPr/>
            </a:pPr>
            <a:r>
              <a:rPr lang="en-AU" sz="1800" kern="0" dirty="0">
                <a:solidFill>
                  <a:srgbClr val="000000"/>
                </a:solidFill>
                <a:latin typeface="Arial Narrow" panose="020B0606020202030204" pitchFamily="34" charset="0"/>
              </a:rPr>
              <a:t>The 802.22 Comment Resolution Committee worked with the IEEE 802 JTC1 Standing Committee to create the propose the responses</a:t>
            </a:r>
          </a:p>
          <a:p>
            <a:pPr lvl="2" defTabSz="914400">
              <a:buClrTx/>
              <a:buSzTx/>
              <a:defRPr/>
            </a:pPr>
            <a:r>
              <a:rPr lang="en-AU" sz="1800" kern="0" dirty="0">
                <a:solidFill>
                  <a:srgbClr val="000000"/>
                </a:solidFill>
                <a:latin typeface="Arial Narrow" panose="020B0606020202030204" pitchFamily="34" charset="0"/>
              </a:rPr>
              <a:t>IEEE 802.22 WG would like to thank Andrew Myles and Peter Yee for their guidance</a:t>
            </a:r>
            <a:r>
              <a:rPr lang="en-AU" sz="1800" kern="0" dirty="0">
                <a:solidFill>
                  <a:srgbClr val="000000"/>
                </a:solidFill>
                <a:latin typeface="Arial Narrow" panose="020B0606020202030204" pitchFamily="34" charset="0"/>
              </a:rPr>
              <a:t>.</a:t>
            </a:r>
            <a:endParaRPr lang="en-AU" sz="1800" kern="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3988598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Custom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00CC99"/>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8622</TotalTime>
  <Words>1643</Words>
  <Application>Microsoft Office PowerPoint</Application>
  <PresentationFormat>On-screen Show (4:3)</PresentationFormat>
  <Paragraphs>178</Paragraphs>
  <Slides>20</Slides>
  <Notes>6</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20</vt:i4>
      </vt:variant>
    </vt:vector>
  </HeadingPairs>
  <TitlesOfParts>
    <vt:vector size="24" baseType="lpstr">
      <vt:lpstr>802-11-Submission</vt:lpstr>
      <vt:lpstr>2_802-11-Submission</vt:lpstr>
      <vt:lpstr>3_802-11-Submission</vt:lpstr>
      <vt:lpstr>Microsoft Word 97 - 2003 Document</vt:lpstr>
      <vt:lpstr>802.22 July Plenary EC Closing Motions Package</vt:lpstr>
      <vt:lpstr>Motion to Forward IEEE Std. 802.22a-2014 and IEEE Std. 802.22b-2015 Comment Resolution Responses to the ISO/IEC/JTC1 for the FDIS 60 Day Ballot</vt:lpstr>
      <vt:lpstr>802.22a Standard Comments and Resolutions</vt:lpstr>
      <vt:lpstr>IEEE 802.22 Working Group Motion to Approve the 802.22a Comment Resolutions to be Forwarded to ISO</vt:lpstr>
      <vt:lpstr>The China NB has submitted their usual security comment in relation to 802.22a</vt:lpstr>
      <vt:lpstr>IEEE 802 needs to respond to comment from China NB on 802.22a</vt:lpstr>
      <vt:lpstr>IEEE 802 needs to respond to comment from China NB on 802.22a</vt:lpstr>
      <vt:lpstr>802.22b Standard Comments and Resolutions</vt:lpstr>
      <vt:lpstr>IEEE 802.22 Working Group Motion to Approve the 802.22b Comment Resolutions to be Forwarded to ISO</vt:lpstr>
      <vt:lpstr>IEEE 802 needs to respond to comment from China NB on 802.22b</vt:lpstr>
      <vt:lpstr>IEEE 802 needs to respond to comment from China NB on 802.22b</vt:lpstr>
      <vt:lpstr>The Japan NB submitted two comments in relation to 802.22b</vt:lpstr>
      <vt:lpstr>IEEE 802 needs to respond to comment from Japan NB on 802.22b</vt:lpstr>
      <vt:lpstr>The Japan NB submitted two comments in relation to 802.22b</vt:lpstr>
      <vt:lpstr>IEEE 802 needs to respond to comment from Japan NB on 802.22b</vt:lpstr>
      <vt:lpstr>802.22a and 802.22b Motions to Forward the IEEE 802 Responses to the ISO/IEC/JTC1</vt:lpstr>
      <vt:lpstr>IEEE 802.22 Working Group Motion to Approve the Comment Resolutions</vt:lpstr>
      <vt:lpstr>IEEE 802.22 Working Group Motion to Approve the Comment Resolutions</vt:lpstr>
      <vt:lpstr>EC Motion to Approve Response to FDIS 60 days ballot Comments on the IEEE Std. 802.22-2011 </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dc:description>
  <cp:lastModifiedBy>Mody, Apurva (US SSA)</cp:lastModifiedBy>
  <cp:revision>195</cp:revision>
  <cp:lastPrinted>1601-01-01T00:00:00Z</cp:lastPrinted>
  <dcterms:created xsi:type="dcterms:W3CDTF">2013-11-11T17:45:24Z</dcterms:created>
  <dcterms:modified xsi:type="dcterms:W3CDTF">2016-07-29T04:37:16Z</dcterms:modified>
</cp:coreProperties>
</file>