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3.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3" r:id="rId2"/>
    <p:sldMasterId id="2147483666" r:id="rId3"/>
    <p:sldMasterId id="2147483669" r:id="rId4"/>
  </p:sldMasterIdLst>
  <p:notesMasterIdLst>
    <p:notesMasterId r:id="rId25"/>
  </p:notesMasterIdLst>
  <p:handoutMasterIdLst>
    <p:handoutMasterId r:id="rId26"/>
  </p:handoutMasterIdLst>
  <p:sldIdLst>
    <p:sldId id="256" r:id="rId5"/>
    <p:sldId id="314" r:id="rId6"/>
    <p:sldId id="355" r:id="rId7"/>
    <p:sldId id="356" r:id="rId8"/>
    <p:sldId id="357" r:id="rId9"/>
    <p:sldId id="343" r:id="rId10"/>
    <p:sldId id="338" r:id="rId11"/>
    <p:sldId id="340" r:id="rId12"/>
    <p:sldId id="341" r:id="rId13"/>
    <p:sldId id="342" r:id="rId14"/>
    <p:sldId id="344" r:id="rId15"/>
    <p:sldId id="351" r:id="rId16"/>
    <p:sldId id="353" r:id="rId17"/>
    <p:sldId id="345" r:id="rId18"/>
    <p:sldId id="346" r:id="rId19"/>
    <p:sldId id="347" r:id="rId20"/>
    <p:sldId id="348" r:id="rId21"/>
    <p:sldId id="349" r:id="rId22"/>
    <p:sldId id="350" r:id="rId23"/>
    <p:sldId id="262" r:id="rId2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78" autoAdjust="0"/>
    <p:restoredTop sz="97674" autoAdjust="0"/>
  </p:normalViewPr>
  <p:slideViewPr>
    <p:cSldViewPr>
      <p:cViewPr varScale="1">
        <p:scale>
          <a:sx n="60" d="100"/>
          <a:sy n="60" d="100"/>
        </p:scale>
        <p:origin x="-77" y="-533"/>
      </p:cViewPr>
      <p:guideLst>
        <p:guide orient="horz" pos="2160"/>
        <p:guide pos="2880"/>
      </p:guideLst>
    </p:cSldViewPr>
  </p:slideViewPr>
  <p:outlineViewPr>
    <p:cViewPr varScale="1">
      <p:scale>
        <a:sx n="170" d="200"/>
        <a:sy n="170" d="200"/>
      </p:scale>
      <p:origin x="294" y="786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802.11-13/1381r0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November 2013</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 Rosdahl, CSR</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11369402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802.11-13/1381r0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November 2013</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 Rosdahl, CSR</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1941407605"/>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802.11-13/1381r0</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962036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802.11-13/1381r0</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762206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802.11-13/1381r0</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762206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solidFill>
                  <a:prstClr val="white"/>
                </a:solidFill>
              </a:rPr>
              <a:t>doc.: IEEE 802.11-13/1381r0</a:t>
            </a:r>
            <a:endParaRPr lang="en-US">
              <a:solidFill>
                <a:prstClr val="white"/>
              </a:solidFill>
            </a:endParaRPr>
          </a:p>
        </p:txBody>
      </p:sp>
      <p:sp>
        <p:nvSpPr>
          <p:cNvPr id="5" name="Rectangle 3"/>
          <p:cNvSpPr>
            <a:spLocks noGrp="1" noChangeArrowheads="1"/>
          </p:cNvSpPr>
          <p:nvPr>
            <p:ph type="dt"/>
          </p:nvPr>
        </p:nvSpPr>
        <p:spPr>
          <a:ln/>
        </p:spPr>
        <p:txBody>
          <a:bodyPr/>
          <a:lstStyle/>
          <a:p>
            <a:r>
              <a:rPr lang="en-US" smtClean="0">
                <a:solidFill>
                  <a:prstClr val="white"/>
                </a:solidFill>
              </a:rPr>
              <a:t>November 2013</a:t>
            </a:r>
            <a:endParaRPr lang="en-US">
              <a:solidFill>
                <a:prstClr val="white"/>
              </a:solidFill>
            </a:endParaRPr>
          </a:p>
        </p:txBody>
      </p:sp>
      <p:sp>
        <p:nvSpPr>
          <p:cNvPr id="6" name="Rectangle 6"/>
          <p:cNvSpPr>
            <a:spLocks noGrp="1" noChangeArrowheads="1"/>
          </p:cNvSpPr>
          <p:nvPr>
            <p:ph type="ftr"/>
          </p:nvPr>
        </p:nvSpPr>
        <p:spPr>
          <a:ln/>
        </p:spPr>
        <p:txBody>
          <a:bodyPr/>
          <a:lstStyle/>
          <a:p>
            <a:r>
              <a:rPr lang="en-US" smtClean="0">
                <a:solidFill>
                  <a:prstClr val="white"/>
                </a:solidFill>
              </a:rPr>
              <a:t>Jon Rosdahl, CSR</a:t>
            </a:r>
            <a:endParaRPr lang="en-US">
              <a:solidFill>
                <a:prstClr val="white"/>
              </a:solidFill>
            </a:endParaRPr>
          </a:p>
        </p:txBody>
      </p:sp>
      <p:sp>
        <p:nvSpPr>
          <p:cNvPr id="7" name="Rectangle 7"/>
          <p:cNvSpPr>
            <a:spLocks noGrp="1" noChangeArrowheads="1"/>
          </p:cNvSpPr>
          <p:nvPr>
            <p:ph type="sldNum"/>
          </p:nvPr>
        </p:nvSpPr>
        <p:spPr>
          <a:ln/>
        </p:spPr>
        <p:txBody>
          <a:bodyPr/>
          <a:lstStyle/>
          <a:p>
            <a:r>
              <a:rPr lang="en-US">
                <a:solidFill>
                  <a:prstClr val="white"/>
                </a:solidFill>
              </a:rPr>
              <a:t>Page </a:t>
            </a:r>
            <a:fld id="{CA5AFF69-4AEE-4693-9CD6-98E2EBC076EC}" type="slidenum">
              <a:rPr lang="en-US">
                <a:solidFill>
                  <a:prstClr val="white"/>
                </a:solidFill>
              </a:rPr>
              <a:pPr/>
              <a:t>11</a:t>
            </a:fld>
            <a:endParaRPr lang="en-US">
              <a:solidFill>
                <a:prstClr val="white"/>
              </a:solidFill>
            </a:endParaRPr>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solidFill>
                <a:prstClr val="white"/>
              </a:solidFill>
            </a:endParaRPr>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762206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802.11-13/1381r0</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553499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November 2013</a:t>
            </a:r>
            <a:endParaRPr lang="en-GB"/>
          </a:p>
        </p:txBody>
      </p:sp>
      <p:sp>
        <p:nvSpPr>
          <p:cNvPr id="5" name="Footer Placeholder 4"/>
          <p:cNvSpPr>
            <a:spLocks noGrp="1"/>
          </p:cNvSpPr>
          <p:nvPr>
            <p:ph type="ftr" idx="11"/>
          </p:nvPr>
        </p:nvSpPr>
        <p:spPr/>
        <p:txBody>
          <a:bodyPr/>
          <a:lstStyle>
            <a:lvl1pPr>
              <a:defRPr/>
            </a:lvl1pPr>
          </a:lstStyle>
          <a:p>
            <a:r>
              <a:rPr lang="en-GB" dirty="0" smtClean="0"/>
              <a:t>Apurva N. Mody, BAE Systems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AU"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solidFill>
                  <a:srgbClr val="000000"/>
                </a:solidFill>
              </a:rPr>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solidFill>
                  <a:srgbClr val="000000"/>
                </a:solidFill>
              </a:rPr>
              <a:t>Slide </a:t>
            </a:r>
            <a:fld id="{EF4002E7-DB4D-4CC3-8382-1939D19420D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130627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solidFill>
                  <a:srgbClr val="000000"/>
                </a:solidFill>
              </a:rPr>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solidFill>
                  <a:srgbClr val="000000"/>
                </a:solidFill>
              </a:rPr>
              <a:t>Slide </a:t>
            </a:r>
            <a:fld id="{FCE5288C-F87B-4810-A6B2-740CE13BD34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634761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AU"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solidFill>
                  <a:srgbClr val="000000"/>
                </a:solidFill>
              </a:rPr>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solidFill>
                  <a:srgbClr val="000000"/>
                </a:solidFill>
              </a:rPr>
              <a:t>Slide </a:t>
            </a:r>
            <a:fld id="{EF4002E7-DB4D-4CC3-8382-1939D19420D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0654439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solidFill>
                  <a:srgbClr val="000000"/>
                </a:solidFill>
              </a:rPr>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solidFill>
                  <a:srgbClr val="000000"/>
                </a:solidFill>
              </a:rPr>
              <a:t>Slide </a:t>
            </a:r>
            <a:fld id="{FCE5288C-F87B-4810-A6B2-740CE13BD34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536205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AU"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solidFill>
                  <a:srgbClr val="000000"/>
                </a:solidFill>
              </a:rPr>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solidFill>
                  <a:srgbClr val="000000"/>
                </a:solidFill>
              </a:rPr>
              <a:t>Slide </a:t>
            </a:r>
            <a:fld id="{EF4002E7-DB4D-4CC3-8382-1939D19420D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3301134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solidFill>
                  <a:srgbClr val="000000"/>
                </a:solidFill>
              </a:rPr>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solidFill>
                  <a:srgbClr val="000000"/>
                </a:solidFill>
              </a:rPr>
              <a:t>Slide </a:t>
            </a:r>
            <a:fld id="{FCE5288C-F87B-4810-A6B2-740CE13BD34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322132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105400" y="6475413"/>
            <a:ext cx="3436938" cy="23018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Apurva N. Mody, </a:t>
            </a:r>
            <a:r>
              <a:rPr lang="en-GB" dirty="0" err="1" smtClean="0"/>
              <a:t>WhiteSpace</a:t>
            </a:r>
            <a:r>
              <a:rPr lang="en-GB" dirty="0" smtClean="0"/>
              <a:t> Alliance, BAE Systems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November 2015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November 2013</a:t>
            </a:r>
            <a:endParaRPr lang="en-GB"/>
          </a:p>
        </p:txBody>
      </p:sp>
      <p:sp>
        <p:nvSpPr>
          <p:cNvPr id="5" name="Footer Placeholder 4"/>
          <p:cNvSpPr>
            <a:spLocks noGrp="1"/>
          </p:cNvSpPr>
          <p:nvPr>
            <p:ph type="ftr" idx="11"/>
          </p:nvPr>
        </p:nvSpPr>
        <p:spPr/>
        <p:txBody>
          <a:bodyPr/>
          <a:lstStyle>
            <a:lvl1pPr>
              <a:defRPr/>
            </a:lvl1pPr>
          </a:lstStyle>
          <a:p>
            <a:r>
              <a:rPr lang="en-GB" dirty="0" smtClean="0"/>
              <a:t>Apurva N. Mody, BAE Systems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November 2013</a:t>
            </a:r>
            <a:endParaRPr lang="en-GB"/>
          </a:p>
        </p:txBody>
      </p:sp>
      <p:sp>
        <p:nvSpPr>
          <p:cNvPr id="6" name="Footer Placeholder 5"/>
          <p:cNvSpPr>
            <a:spLocks noGrp="1"/>
          </p:cNvSpPr>
          <p:nvPr>
            <p:ph type="ftr" idx="11"/>
          </p:nvPr>
        </p:nvSpPr>
        <p:spPr/>
        <p:txBody>
          <a:bodyPr/>
          <a:lstStyle>
            <a:lvl1pPr>
              <a:defRPr/>
            </a:lvl1pPr>
          </a:lstStyle>
          <a:p>
            <a:r>
              <a:rPr lang="en-GB" dirty="0" smtClean="0"/>
              <a:t>Apurva N. Mody, BAE Systems</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November 2013</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Apurva N. Mody, BAE Systems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November 2013</a:t>
            </a:r>
            <a:endParaRPr lang="en-GB"/>
          </a:p>
        </p:txBody>
      </p:sp>
      <p:sp>
        <p:nvSpPr>
          <p:cNvPr id="4" name="Footer Placeholder 3"/>
          <p:cNvSpPr>
            <a:spLocks noGrp="1"/>
          </p:cNvSpPr>
          <p:nvPr>
            <p:ph type="ftr" idx="11"/>
          </p:nvPr>
        </p:nvSpPr>
        <p:spPr/>
        <p:txBody>
          <a:bodyPr/>
          <a:lstStyle>
            <a:lvl1pPr>
              <a:defRPr/>
            </a:lvl1pPr>
          </a:lstStyle>
          <a:p>
            <a:r>
              <a:rPr lang="en-GB" dirty="0" smtClean="0"/>
              <a:t>Apurva N. Mody, BAE Systems</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November 2013</a:t>
            </a:r>
            <a:endParaRPr lang="en-GB"/>
          </a:p>
        </p:txBody>
      </p:sp>
      <p:sp>
        <p:nvSpPr>
          <p:cNvPr id="3" name="Footer Placeholder 2"/>
          <p:cNvSpPr>
            <a:spLocks noGrp="1"/>
          </p:cNvSpPr>
          <p:nvPr>
            <p:ph type="ftr" idx="11"/>
          </p:nvPr>
        </p:nvSpPr>
        <p:spPr/>
        <p:txBody>
          <a:bodyPr/>
          <a:lstStyle>
            <a:lvl1pPr>
              <a:defRPr/>
            </a:lvl1pPr>
          </a:lstStyle>
          <a:p>
            <a:r>
              <a:rPr lang="en-GB" dirty="0" smtClean="0"/>
              <a:t>Apurva N. Mody, BAE Systems</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2013</a:t>
            </a:r>
            <a:endParaRPr lang="en-GB"/>
          </a:p>
        </p:txBody>
      </p:sp>
      <p:sp>
        <p:nvSpPr>
          <p:cNvPr id="5" name="Footer Placeholder 4"/>
          <p:cNvSpPr>
            <a:spLocks noGrp="1"/>
          </p:cNvSpPr>
          <p:nvPr>
            <p:ph type="ftr" idx="11"/>
          </p:nvPr>
        </p:nvSpPr>
        <p:spPr/>
        <p:txBody>
          <a:bodyPr/>
          <a:lstStyle>
            <a:lvl1pPr>
              <a:defRPr/>
            </a:lvl1pPr>
          </a:lstStyle>
          <a:p>
            <a:r>
              <a:rPr lang="en-GB" dirty="0" smtClean="0"/>
              <a:t>Apurva N. Mody, BAE Systems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2013</a:t>
            </a:r>
            <a:endParaRPr lang="en-GB"/>
          </a:p>
        </p:txBody>
      </p:sp>
      <p:sp>
        <p:nvSpPr>
          <p:cNvPr id="5" name="Footer Placeholder 4"/>
          <p:cNvSpPr>
            <a:spLocks noGrp="1"/>
          </p:cNvSpPr>
          <p:nvPr>
            <p:ph type="ftr" idx="11"/>
          </p:nvPr>
        </p:nvSpPr>
        <p:spPr/>
        <p:txBody>
          <a:bodyPr/>
          <a:lstStyle>
            <a:lvl1pPr>
              <a:defRPr/>
            </a:lvl1pPr>
          </a:lstStyle>
          <a:p>
            <a:r>
              <a:rPr lang="en-GB" dirty="0" smtClean="0"/>
              <a:t>Apurva N. Mody, BAE Systems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3.xml"/><Relationship Id="rId1" Type="http://schemas.openxmlformats.org/officeDocument/2006/relationships/slideLayout" Target="../slideLayouts/slideLayout12.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15.xml"/><Relationship Id="rId1"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October 2016</a:t>
            </a:r>
            <a:endParaRPr lang="en-GB" dirty="0"/>
          </a:p>
        </p:txBody>
      </p:sp>
      <p:sp>
        <p:nvSpPr>
          <p:cNvPr id="1028" name="Rectangle 4"/>
          <p:cNvSpPr>
            <a:spLocks noGrp="1" noChangeArrowheads="1"/>
          </p:cNvSpPr>
          <p:nvPr>
            <p:ph type="ftr"/>
          </p:nvPr>
        </p:nvSpPr>
        <p:spPr bwMode="auto">
          <a:xfrm>
            <a:off x="5105400" y="6475413"/>
            <a:ext cx="3436938" cy="18256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Apurva N. Mody, </a:t>
            </a:r>
            <a:r>
              <a:rPr lang="en-GB" dirty="0" err="1" smtClean="0"/>
              <a:t>WhiteSpace</a:t>
            </a:r>
            <a:r>
              <a:rPr lang="en-GB" dirty="0" smtClean="0"/>
              <a:t> Alliance, BAE Systems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2819400" y="322241"/>
            <a:ext cx="55626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22-16/0020r1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 </a:t>
            </a:r>
            <a:r>
              <a:rPr kumimoji="0" lang="en-US" sz="1800" b="1" i="0" u="none" strike="noStrike" kern="1200" cap="none" spc="0" normalizeH="0" baseline="0" dirty="0" smtClean="0">
                <a:ln>
                  <a:noFill/>
                </a:ln>
                <a:solidFill>
                  <a:srgbClr val="000000"/>
                </a:solidFill>
                <a:effectLst/>
                <a:uLnTx/>
                <a:uFillTx/>
                <a:latin typeface="Times New Roman" pitchFamily="16" charset="0"/>
                <a:ea typeface="MS Gothic" charset="-128"/>
                <a:cs typeface="Arial Unicode MS" charset="0"/>
              </a:rPr>
              <a:t>ec-16-0126-03-WCSG</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defTabSz="914400">
              <a:buClrTx/>
              <a:buSzTx/>
              <a:buFontTx/>
              <a:buNone/>
              <a:defRPr/>
            </a:pPr>
            <a:r>
              <a:rPr lang="en-US" sz="1200">
                <a:solidFill>
                  <a:srgbClr val="000000"/>
                </a:solidFill>
              </a:rPr>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defTabSz="914400">
              <a:buClrTx/>
              <a:buSzTx/>
              <a:buFontTx/>
              <a:buNone/>
              <a:defRPr/>
            </a:pPr>
            <a:r>
              <a:rPr lang="en-US" sz="1200">
                <a:solidFill>
                  <a:srgbClr val="000000"/>
                </a:solidFill>
              </a:rPr>
              <a:t>Slide </a:t>
            </a:r>
            <a:fld id="{A469A3A6-7083-48BA-9D7E-342D6AB96B4F}" type="slidenum">
              <a:rPr lang="en-US" sz="1200">
                <a:solidFill>
                  <a:srgbClr val="000000"/>
                </a:solidFill>
              </a:rPr>
              <a:pPr defTabSz="914400">
                <a:buClrTx/>
                <a:buSzTx/>
                <a:buFontTx/>
                <a:buNone/>
                <a:defRPr/>
              </a:pPr>
              <a:t>‹#›</a:t>
            </a:fld>
            <a:endParaRPr lang="en-US" sz="1200">
              <a:solidFill>
                <a:srgbClr val="000000"/>
              </a:solidFill>
            </a:endParaRPr>
          </a:p>
        </p:txBody>
      </p:sp>
      <p:sp>
        <p:nvSpPr>
          <p:cNvPr id="2" name="Rectangle 7"/>
          <p:cNvSpPr>
            <a:spLocks noChangeArrowheads="1"/>
          </p:cNvSpPr>
          <p:nvPr/>
        </p:nvSpPr>
        <p:spPr bwMode="auto">
          <a:xfrm>
            <a:off x="5292522" y="363379"/>
            <a:ext cx="315297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indent="0" algn="r" defTabSz="914400">
              <a:buClrTx/>
              <a:buSzTx/>
              <a:buFontTx/>
              <a:buNone/>
            </a:pPr>
            <a:r>
              <a:rPr lang="en-US" sz="1600" b="1" dirty="0">
                <a:solidFill>
                  <a:srgbClr val="000000"/>
                </a:solidFill>
                <a:latin typeface="Arial" pitchFamily="34" charset="0"/>
                <a:cs typeface="Arial" pitchFamily="34" charset="0"/>
              </a:rPr>
              <a:t>doc.: IEEE </a:t>
            </a:r>
            <a:r>
              <a:rPr lang="en-US" sz="1600" b="1" dirty="0" smtClean="0">
                <a:solidFill>
                  <a:srgbClr val="000000"/>
                </a:solidFill>
                <a:latin typeface="Arial" pitchFamily="34" charset="0"/>
                <a:cs typeface="Arial" pitchFamily="34" charset="0"/>
              </a:rPr>
              <a:t>802.11-16/0761r3</a:t>
            </a:r>
            <a:endParaRPr lang="en-US" sz="1600" b="1" dirty="0" smtClean="0">
              <a:solidFill>
                <a:srgbClr val="000000"/>
              </a:solidFill>
              <a:latin typeface="Arial" pitchFamily="34" charset="0"/>
              <a:cs typeface="Arial" pitchFamily="34" charset="0"/>
            </a:endParaRP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defTabSz="914400" eaLnBrk="1" hangingPunct="1">
              <a:buClrTx/>
              <a:buSzTx/>
              <a:buFontTx/>
              <a:buNone/>
            </a:pPr>
            <a:endParaRPr lang="en-AU" sz="1200">
              <a:solidFill>
                <a:srgbClr val="000000"/>
              </a:solidFill>
              <a:latin typeface="Times New Roman" pitchFamily="18" charset="0"/>
              <a:cs typeface="Arial" pitchFamily="34" charset="0"/>
            </a:endParaRPr>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4400">
              <a:buClrTx/>
              <a:buSzTx/>
              <a:buFontTx/>
              <a:buNone/>
            </a:pPr>
            <a:r>
              <a:rPr lang="en-US" sz="1200" dirty="0">
                <a:solidFill>
                  <a:srgbClr val="000000"/>
                </a:solidFill>
                <a:latin typeface="Arial" pitchFamily="34" charset="0"/>
                <a:cs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defTabSz="914400" eaLnBrk="1" hangingPunct="1">
              <a:buClrTx/>
              <a:buSzTx/>
              <a:buFontTx/>
              <a:buNone/>
            </a:pPr>
            <a:endParaRPr lang="en-AU" sz="1200">
              <a:solidFill>
                <a:srgbClr val="000000"/>
              </a:solidFill>
              <a:latin typeface="Times New Roman" pitchFamily="18" charset="0"/>
              <a:cs typeface="Arial" pitchFamily="34" charset="0"/>
            </a:endParaRPr>
          </a:p>
        </p:txBody>
      </p:sp>
      <p:sp>
        <p:nvSpPr>
          <p:cNvPr id="1034" name="Rectangle 7"/>
          <p:cNvSpPr>
            <a:spLocks noChangeArrowheads="1"/>
          </p:cNvSpPr>
          <p:nvPr/>
        </p:nvSpPr>
        <p:spPr bwMode="auto">
          <a:xfrm>
            <a:off x="685800" y="380842"/>
            <a:ext cx="130003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indent="0" defTabSz="914400">
              <a:buClrTx/>
              <a:buSzTx/>
              <a:buFontTx/>
              <a:buNone/>
            </a:pPr>
            <a:r>
              <a:rPr lang="en-US" sz="1600" b="1" dirty="0" smtClean="0">
                <a:solidFill>
                  <a:srgbClr val="000000"/>
                </a:solidFill>
                <a:latin typeface="Arial" pitchFamily="34" charset="0"/>
                <a:cs typeface="Arial" pitchFamily="34" charset="0"/>
              </a:rPr>
              <a:t>October </a:t>
            </a:r>
            <a:r>
              <a:rPr lang="en-US" sz="1600" b="1" dirty="0" smtClean="0">
                <a:solidFill>
                  <a:srgbClr val="000000"/>
                </a:solidFill>
                <a:latin typeface="Arial" pitchFamily="34" charset="0"/>
                <a:cs typeface="Arial" pitchFamily="34" charset="0"/>
              </a:rPr>
              <a:t>2016</a:t>
            </a:r>
            <a:endParaRPr lang="en-US" sz="1600" b="1" dirty="0">
              <a:solidFill>
                <a:srgbClr val="000000"/>
              </a:solidFill>
              <a:latin typeface="Arial" pitchFamily="34" charset="0"/>
              <a:cs typeface="Arial" pitchFamily="34" charset="0"/>
            </a:endParaRPr>
          </a:p>
        </p:txBody>
      </p:sp>
    </p:spTree>
    <p:extLst>
      <p:ext uri="{BB962C8B-B14F-4D97-AF65-F5344CB8AC3E}">
        <p14:creationId xmlns:p14="http://schemas.microsoft.com/office/powerpoint/2010/main" val="777374100"/>
      </p:ext>
    </p:extLst>
  </p:cSld>
  <p:clrMap bg1="lt1" tx1="dk1" bg2="lt2" tx2="dk2" accent1="accent1" accent2="accent2" accent3="accent3" accent4="accent4" accent5="accent5" accent6="accent6" hlink="hlink" folHlink="folHlink"/>
  <p:sldLayoutIdLst>
    <p:sldLayoutId id="2147483664" r:id="rId1"/>
    <p:sldLayoutId id="2147483665" r:id="rId2"/>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defTabSz="914400">
              <a:buClrTx/>
              <a:buSzTx/>
              <a:buFontTx/>
              <a:buNone/>
              <a:defRPr/>
            </a:pPr>
            <a:r>
              <a:rPr lang="en-US" sz="1200">
                <a:solidFill>
                  <a:srgbClr val="000000"/>
                </a:solidFill>
              </a:rPr>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defTabSz="914400">
              <a:buClrTx/>
              <a:buSzTx/>
              <a:buFontTx/>
              <a:buNone/>
              <a:defRPr/>
            </a:pPr>
            <a:r>
              <a:rPr lang="en-US" sz="1200">
                <a:solidFill>
                  <a:srgbClr val="000000"/>
                </a:solidFill>
              </a:rPr>
              <a:t>Slide </a:t>
            </a:r>
            <a:fld id="{A469A3A6-7083-48BA-9D7E-342D6AB96B4F}" type="slidenum">
              <a:rPr lang="en-US" sz="1200">
                <a:solidFill>
                  <a:srgbClr val="000000"/>
                </a:solidFill>
              </a:rPr>
              <a:pPr defTabSz="914400">
                <a:buClrTx/>
                <a:buSzTx/>
                <a:buFontTx/>
                <a:buNone/>
                <a:defRPr/>
              </a:pPr>
              <a:t>‹#›</a:t>
            </a:fld>
            <a:endParaRPr lang="en-US" sz="1200">
              <a:solidFill>
                <a:srgbClr val="000000"/>
              </a:solidFill>
            </a:endParaRPr>
          </a:p>
        </p:txBody>
      </p:sp>
      <p:sp>
        <p:nvSpPr>
          <p:cNvPr id="2" name="Rectangle 7"/>
          <p:cNvSpPr>
            <a:spLocks noChangeArrowheads="1"/>
          </p:cNvSpPr>
          <p:nvPr/>
        </p:nvSpPr>
        <p:spPr bwMode="auto">
          <a:xfrm>
            <a:off x="5292522" y="363379"/>
            <a:ext cx="315297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indent="0" algn="r" defTabSz="914400">
              <a:buClrTx/>
              <a:buSzTx/>
              <a:buFontTx/>
              <a:buNone/>
            </a:pPr>
            <a:r>
              <a:rPr lang="en-US" sz="1600" b="1" dirty="0">
                <a:solidFill>
                  <a:srgbClr val="000000"/>
                </a:solidFill>
                <a:latin typeface="Arial" pitchFamily="34" charset="0"/>
                <a:cs typeface="Arial" pitchFamily="34" charset="0"/>
              </a:rPr>
              <a:t>doc.: IEEE </a:t>
            </a:r>
            <a:r>
              <a:rPr lang="en-US" sz="1600" b="1" dirty="0" smtClean="0">
                <a:solidFill>
                  <a:srgbClr val="000000"/>
                </a:solidFill>
                <a:latin typeface="Arial" pitchFamily="34" charset="0"/>
                <a:cs typeface="Arial" pitchFamily="34" charset="0"/>
              </a:rPr>
              <a:t>802.11-16/0761r3</a:t>
            </a:r>
            <a:endParaRPr lang="en-US" sz="1600" b="1" dirty="0" smtClean="0">
              <a:solidFill>
                <a:srgbClr val="000000"/>
              </a:solidFill>
              <a:latin typeface="Arial" pitchFamily="34" charset="0"/>
              <a:cs typeface="Arial" pitchFamily="34" charset="0"/>
            </a:endParaRP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defTabSz="914400" eaLnBrk="1" hangingPunct="1">
              <a:buClrTx/>
              <a:buSzTx/>
              <a:buFontTx/>
              <a:buNone/>
            </a:pPr>
            <a:endParaRPr lang="en-AU" sz="1200">
              <a:solidFill>
                <a:srgbClr val="000000"/>
              </a:solidFill>
              <a:latin typeface="Times New Roman" pitchFamily="18" charset="0"/>
              <a:cs typeface="Arial" pitchFamily="34" charset="0"/>
            </a:endParaRPr>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4400">
              <a:buClrTx/>
              <a:buSzTx/>
              <a:buFontTx/>
              <a:buNone/>
            </a:pPr>
            <a:r>
              <a:rPr lang="en-US" sz="1200" dirty="0">
                <a:solidFill>
                  <a:srgbClr val="000000"/>
                </a:solidFill>
                <a:latin typeface="Arial" pitchFamily="34" charset="0"/>
                <a:cs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defTabSz="914400" eaLnBrk="1" hangingPunct="1">
              <a:buClrTx/>
              <a:buSzTx/>
              <a:buFontTx/>
              <a:buNone/>
            </a:pPr>
            <a:endParaRPr lang="en-AU" sz="1200">
              <a:solidFill>
                <a:srgbClr val="000000"/>
              </a:solidFill>
              <a:latin typeface="Times New Roman" pitchFamily="18" charset="0"/>
              <a:cs typeface="Arial" pitchFamily="34" charset="0"/>
            </a:endParaRPr>
          </a:p>
        </p:txBody>
      </p:sp>
      <p:sp>
        <p:nvSpPr>
          <p:cNvPr id="1034" name="Rectangle 7"/>
          <p:cNvSpPr>
            <a:spLocks noChangeArrowheads="1"/>
          </p:cNvSpPr>
          <p:nvPr/>
        </p:nvSpPr>
        <p:spPr bwMode="auto">
          <a:xfrm>
            <a:off x="685800" y="380842"/>
            <a:ext cx="130003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indent="0" defTabSz="914400">
              <a:buClrTx/>
              <a:buSzTx/>
              <a:buFontTx/>
              <a:buNone/>
            </a:pPr>
            <a:r>
              <a:rPr lang="en-US" sz="1600" b="1" dirty="0" smtClean="0">
                <a:solidFill>
                  <a:srgbClr val="000000"/>
                </a:solidFill>
                <a:latin typeface="Arial" pitchFamily="34" charset="0"/>
                <a:cs typeface="Arial" pitchFamily="34" charset="0"/>
              </a:rPr>
              <a:t>October </a:t>
            </a:r>
            <a:r>
              <a:rPr lang="en-US" sz="1600" b="1" dirty="0" smtClean="0">
                <a:solidFill>
                  <a:srgbClr val="000000"/>
                </a:solidFill>
                <a:latin typeface="Arial" pitchFamily="34" charset="0"/>
                <a:cs typeface="Arial" pitchFamily="34" charset="0"/>
              </a:rPr>
              <a:t>2016</a:t>
            </a:r>
            <a:endParaRPr lang="en-US" sz="1600" b="1" dirty="0">
              <a:solidFill>
                <a:srgbClr val="000000"/>
              </a:solidFill>
              <a:latin typeface="Arial" pitchFamily="34" charset="0"/>
              <a:cs typeface="Arial" pitchFamily="34" charset="0"/>
            </a:endParaRPr>
          </a:p>
        </p:txBody>
      </p:sp>
    </p:spTree>
    <p:extLst>
      <p:ext uri="{BB962C8B-B14F-4D97-AF65-F5344CB8AC3E}">
        <p14:creationId xmlns:p14="http://schemas.microsoft.com/office/powerpoint/2010/main" val="2792025443"/>
      </p:ext>
    </p:extLst>
  </p:cSld>
  <p:clrMap bg1="lt1" tx1="dk1" bg2="lt2" tx2="dk2" accent1="accent1" accent2="accent2" accent3="accent3" accent4="accent4" accent5="accent5" accent6="accent6" hlink="hlink" folHlink="folHlink"/>
  <p:sldLayoutIdLst>
    <p:sldLayoutId id="2147483667" r:id="rId1"/>
    <p:sldLayoutId id="2147483668" r:id="rId2"/>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defTabSz="914400">
              <a:buClrTx/>
              <a:buSzTx/>
              <a:buFontTx/>
              <a:buNone/>
              <a:defRPr/>
            </a:pPr>
            <a:r>
              <a:rPr lang="en-US" sz="1200">
                <a:solidFill>
                  <a:srgbClr val="000000"/>
                </a:solidFill>
                <a:ea typeface="+mn-ea"/>
              </a:rPr>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defTabSz="914400">
              <a:buClrTx/>
              <a:buSzTx/>
              <a:buFontTx/>
              <a:buNone/>
              <a:defRPr/>
            </a:pPr>
            <a:r>
              <a:rPr lang="en-US" sz="1200">
                <a:solidFill>
                  <a:srgbClr val="000000"/>
                </a:solidFill>
                <a:ea typeface="+mn-ea"/>
              </a:rPr>
              <a:t>Slide </a:t>
            </a:r>
            <a:fld id="{A469A3A6-7083-48BA-9D7E-342D6AB96B4F}" type="slidenum">
              <a:rPr lang="en-US" sz="1200">
                <a:solidFill>
                  <a:srgbClr val="000000"/>
                </a:solidFill>
                <a:ea typeface="+mn-ea"/>
              </a:rPr>
              <a:pPr defTabSz="914400">
                <a:buClrTx/>
                <a:buSzTx/>
                <a:buFontTx/>
                <a:buNone/>
                <a:defRPr/>
              </a:pPr>
              <a:t>‹#›</a:t>
            </a:fld>
            <a:endParaRPr lang="en-US" sz="1200">
              <a:solidFill>
                <a:srgbClr val="000000"/>
              </a:solidFill>
              <a:ea typeface="+mn-ea"/>
            </a:endParaRPr>
          </a:p>
        </p:txBody>
      </p:sp>
      <p:sp>
        <p:nvSpPr>
          <p:cNvPr id="2" name="Rectangle 7"/>
          <p:cNvSpPr>
            <a:spLocks noChangeArrowheads="1"/>
          </p:cNvSpPr>
          <p:nvPr/>
        </p:nvSpPr>
        <p:spPr bwMode="auto">
          <a:xfrm>
            <a:off x="5292522" y="363379"/>
            <a:ext cx="315297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indent="0" algn="r" defTabSz="914400">
              <a:buClrTx/>
              <a:buSzTx/>
              <a:buFontTx/>
              <a:buNone/>
            </a:pPr>
            <a:r>
              <a:rPr lang="en-US" sz="1600" b="1" dirty="0">
                <a:solidFill>
                  <a:srgbClr val="000000"/>
                </a:solidFill>
                <a:latin typeface="Arial" pitchFamily="34" charset="0"/>
                <a:ea typeface="+mn-ea"/>
                <a:cs typeface="Arial" pitchFamily="34" charset="0"/>
              </a:rPr>
              <a:t>doc.: IEEE </a:t>
            </a:r>
            <a:r>
              <a:rPr lang="en-US" sz="1600" b="1" dirty="0" smtClean="0">
                <a:solidFill>
                  <a:srgbClr val="000000"/>
                </a:solidFill>
                <a:latin typeface="Arial" pitchFamily="34" charset="0"/>
                <a:ea typeface="+mn-ea"/>
                <a:cs typeface="Arial" pitchFamily="34" charset="0"/>
              </a:rPr>
              <a:t>802.11-16/0761r3</a:t>
            </a: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defTabSz="914400" eaLnBrk="1" hangingPunct="1">
              <a:buClrTx/>
              <a:buSzTx/>
              <a:buFontTx/>
              <a:buNone/>
            </a:pPr>
            <a:endParaRPr lang="en-AU" sz="1200">
              <a:solidFill>
                <a:srgbClr val="000000"/>
              </a:solidFill>
              <a:latin typeface="Times New Roman" pitchFamily="18" charset="0"/>
              <a:ea typeface="+mn-ea"/>
              <a:cs typeface="Arial" pitchFamily="34" charset="0"/>
            </a:endParaRPr>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4400">
              <a:buClrTx/>
              <a:buSzTx/>
              <a:buFontTx/>
              <a:buNone/>
            </a:pPr>
            <a:r>
              <a:rPr lang="en-US" sz="1200" dirty="0">
                <a:solidFill>
                  <a:srgbClr val="000000"/>
                </a:solidFill>
                <a:latin typeface="Arial" pitchFamily="34" charset="0"/>
                <a:ea typeface="+mn-ea"/>
                <a:cs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pPr defTabSz="914400" eaLnBrk="1" hangingPunct="1">
              <a:buClrTx/>
              <a:buSzTx/>
              <a:buFontTx/>
              <a:buNone/>
            </a:pPr>
            <a:endParaRPr lang="en-AU" sz="1200">
              <a:solidFill>
                <a:srgbClr val="000000"/>
              </a:solidFill>
              <a:latin typeface="Times New Roman" pitchFamily="18" charset="0"/>
              <a:ea typeface="+mn-ea"/>
              <a:cs typeface="Arial" pitchFamily="34" charset="0"/>
            </a:endParaRPr>
          </a:p>
        </p:txBody>
      </p:sp>
      <p:sp>
        <p:nvSpPr>
          <p:cNvPr id="1034" name="Rectangle 7"/>
          <p:cNvSpPr>
            <a:spLocks noChangeArrowheads="1"/>
          </p:cNvSpPr>
          <p:nvPr/>
        </p:nvSpPr>
        <p:spPr bwMode="auto">
          <a:xfrm>
            <a:off x="685800" y="380842"/>
            <a:ext cx="130003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indent="0" defTabSz="914400">
              <a:buClrTx/>
              <a:buSzTx/>
              <a:buFontTx/>
              <a:buNone/>
            </a:pPr>
            <a:r>
              <a:rPr lang="en-US" sz="1600" b="1" dirty="0" smtClean="0">
                <a:solidFill>
                  <a:srgbClr val="000000"/>
                </a:solidFill>
                <a:latin typeface="Arial" pitchFamily="34" charset="0"/>
                <a:ea typeface="+mn-ea"/>
                <a:cs typeface="Arial" pitchFamily="34" charset="0"/>
              </a:rPr>
              <a:t>October </a:t>
            </a:r>
            <a:r>
              <a:rPr lang="en-US" sz="1600" b="1" dirty="0" smtClean="0">
                <a:solidFill>
                  <a:srgbClr val="000000"/>
                </a:solidFill>
                <a:latin typeface="Arial" pitchFamily="34" charset="0"/>
                <a:ea typeface="+mn-ea"/>
                <a:cs typeface="Arial" pitchFamily="34" charset="0"/>
              </a:rPr>
              <a:t>2016</a:t>
            </a:r>
            <a:endParaRPr lang="en-US" sz="1600" b="1" dirty="0">
              <a:solidFill>
                <a:srgbClr val="000000"/>
              </a:solidFill>
              <a:latin typeface="Arial" pitchFamily="34" charset="0"/>
              <a:ea typeface="+mn-ea"/>
              <a:cs typeface="Arial" pitchFamily="34" charset="0"/>
            </a:endParaRPr>
          </a:p>
        </p:txBody>
      </p:sp>
    </p:spTree>
    <p:extLst>
      <p:ext uri="{BB962C8B-B14F-4D97-AF65-F5344CB8AC3E}">
        <p14:creationId xmlns:p14="http://schemas.microsoft.com/office/powerpoint/2010/main" val="1463926171"/>
      </p:ext>
    </p:extLst>
  </p:cSld>
  <p:clrMap bg1="lt1" tx1="dk1" bg2="lt2" tx2="dk2" accent1="accent1" accent2="accent2" accent3="accent3" accent4="accent4" accent5="accent5" accent6="accent6" hlink="hlink" folHlink="folHlink"/>
  <p:sldLayoutIdLst>
    <p:sldLayoutId id="2147483670" r:id="rId1"/>
    <p:sldLayoutId id="2147483671" r:id="rId2"/>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6/11-16-0761-03-0jtc-ieee-802-jtc1-sc-agenda-for-july-2016.ppt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mentor.ieee.org/802.22/dcn/16/22-16-0027-00-0000-802-22a-and-802-22b-iso-ballot-comment-resolutions.doc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file:///C:\02_802.22\28_ISO_submission\2016-ISO-22a-22b-response\11-16-0761-03-0jtc-ieee-802-jtc1-sc-agenda-for-july-2016.ppt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file:///C:\02_802.22\28_ISO_submission\2016-ISO-22a-22b-response\11-16-0761-03-0jtc-ieee-802-jtc1-sc-agenda-for-july-2016.ppt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file:///C:\02_802.22\28_ISO_submission\2016-ISO-22a-22b-response\11-16-0761-03-0jtc-ieee-802-jtc1-sc-agenda-for-july-2016.ppt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500694" y="6475413"/>
            <a:ext cx="3041644" cy="180975"/>
          </a:xfrm>
        </p:spPr>
        <p:txBody>
          <a:bodyPr/>
          <a:lstStyle/>
          <a:p>
            <a:r>
              <a:rPr lang="en-GB" dirty="0" smtClean="0">
                <a:latin typeface="Arial Narrow" panose="020B0606020202030204" pitchFamily="34" charset="0"/>
              </a:rPr>
              <a:t>Apurva N. Mody, </a:t>
            </a:r>
            <a:r>
              <a:rPr lang="en-GB" dirty="0" err="1" smtClean="0">
                <a:latin typeface="Arial Narrow" panose="020B0606020202030204" pitchFamily="34" charset="0"/>
              </a:rPr>
              <a:t>WhiteSpace</a:t>
            </a:r>
            <a:r>
              <a:rPr lang="en-GB" dirty="0" smtClean="0">
                <a:latin typeface="Arial Narrow" panose="020B0606020202030204" pitchFamily="34" charset="0"/>
              </a:rPr>
              <a:t> Alliance, BAE Systems</a:t>
            </a:r>
            <a:endParaRPr lang="en-GB" dirty="0">
              <a:latin typeface="Arial Narrow" panose="020B0606020202030204" pitchFamily="34" charset="0"/>
            </a:endParaRPr>
          </a:p>
        </p:txBody>
      </p:sp>
      <p:sp>
        <p:nvSpPr>
          <p:cNvPr id="8" name="Slide Number Placeholder 5"/>
          <p:cNvSpPr>
            <a:spLocks noGrp="1"/>
          </p:cNvSpPr>
          <p:nvPr>
            <p:ph type="sldNum" idx="12"/>
          </p:nvPr>
        </p:nvSpPr>
        <p:spPr/>
        <p:txBody>
          <a:bodyPr/>
          <a:lstStyle/>
          <a:p>
            <a:r>
              <a:rPr lang="en-GB" dirty="0">
                <a:latin typeface="Arial Narrow" panose="020B0606020202030204" pitchFamily="34" charset="0"/>
              </a:rPr>
              <a:t>Slide </a:t>
            </a:r>
            <a:fld id="{93823DB3-BAA4-4F4A-B4B3-ED9ABE70E976}" type="slidenum">
              <a:rPr lang="en-GB">
                <a:latin typeface="Arial Narrow" panose="020B0606020202030204" pitchFamily="34" charset="0"/>
              </a:rPr>
              <a:pPr/>
              <a:t>1</a:t>
            </a:fld>
            <a:endParaRPr lang="en-GB" dirty="0">
              <a:latin typeface="Arial Narrow" panose="020B0606020202030204" pitchFamily="34" charset="0"/>
            </a:endParaRPr>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Arial Narrow" panose="020B0606020202030204" pitchFamily="34" charset="0"/>
                <a:cs typeface="Arial" panose="020B0604020202020204" pitchFamily="34" charset="0"/>
              </a:rPr>
              <a:t>802.22 </a:t>
            </a:r>
            <a:r>
              <a:rPr lang="en-US" dirty="0" smtClean="0">
                <a:latin typeface="Arial Narrow" panose="020B0606020202030204" pitchFamily="34" charset="0"/>
                <a:cs typeface="Arial" panose="020B0604020202020204" pitchFamily="34" charset="0"/>
              </a:rPr>
              <a:t>EC Motions </a:t>
            </a:r>
            <a:r>
              <a:rPr lang="en-US" dirty="0" smtClean="0">
                <a:latin typeface="Arial Narrow" panose="020B0606020202030204" pitchFamily="34" charset="0"/>
                <a:cs typeface="Arial" panose="020B0604020202020204" pitchFamily="34" charset="0"/>
              </a:rPr>
              <a:t>Package</a:t>
            </a:r>
            <a:endParaRPr lang="en-GB" dirty="0">
              <a:latin typeface="Arial Narrow" panose="020B0606020202030204" pitchFamily="34" charset="0"/>
              <a:cs typeface="Arial" panose="020B0604020202020204" pitchFamily="34" charset="0"/>
            </a:endParaRPr>
          </a:p>
        </p:txBody>
      </p:sp>
      <p:sp>
        <p:nvSpPr>
          <p:cNvPr id="3074" name="Rectangle 2"/>
          <p:cNvSpPr>
            <a:spLocks noGrp="1" noChangeArrowheads="1"/>
          </p:cNvSpPr>
          <p:nvPr>
            <p:ph type="body" idx="1"/>
          </p:nvPr>
        </p:nvSpPr>
        <p:spPr>
          <a:xfrm>
            <a:off x="685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latin typeface="Arial Narrow" panose="020B0606020202030204" pitchFamily="34" charset="0"/>
                <a:cs typeface="Arial" panose="020B0604020202020204" pitchFamily="34" charset="0"/>
              </a:rPr>
              <a:t>Date:</a:t>
            </a:r>
            <a:r>
              <a:rPr lang="en-GB" sz="2000" b="0" dirty="0">
                <a:latin typeface="Arial Narrow" panose="020B0606020202030204" pitchFamily="34" charset="0"/>
                <a:cs typeface="Arial" panose="020B0604020202020204" pitchFamily="34" charset="0"/>
              </a:rPr>
              <a:t> </a:t>
            </a:r>
            <a:r>
              <a:rPr lang="en-GB" sz="2000" b="0" dirty="0" smtClean="0">
                <a:latin typeface="Arial Narrow" panose="020B0606020202030204" pitchFamily="34" charset="0"/>
                <a:cs typeface="Arial" panose="020B0604020202020204" pitchFamily="34" charset="0"/>
              </a:rPr>
              <a:t>2016-10-02</a:t>
            </a:r>
            <a:endParaRPr lang="en-GB" sz="2000" b="0" dirty="0">
              <a:latin typeface="Arial Narrow" panose="020B0606020202030204" pitchFamily="34" charset="0"/>
              <a:cs typeface="Arial" panose="020B0604020202020204" pitchFamily="34" charset="0"/>
            </a:endParaRPr>
          </a:p>
        </p:txBody>
      </p:sp>
      <p:graphicFrame>
        <p:nvGraphicFramePr>
          <p:cNvPr id="3075" name="Object 3"/>
          <p:cNvGraphicFramePr>
            <a:graphicFrameLocks noChangeAspect="1"/>
          </p:cNvGraphicFramePr>
          <p:nvPr>
            <p:extLst>
              <p:ext uri="{D42A27DB-BD31-4B8C-83A1-F6EECF244321}">
                <p14:modId xmlns:p14="http://schemas.microsoft.com/office/powerpoint/2010/main" val="2474632237"/>
              </p:ext>
            </p:extLst>
          </p:nvPr>
        </p:nvGraphicFramePr>
        <p:xfrm>
          <a:off x="500063" y="3211513"/>
          <a:ext cx="8372475" cy="1577975"/>
        </p:xfrm>
        <a:graphic>
          <a:graphicData uri="http://schemas.openxmlformats.org/presentationml/2006/ole">
            <mc:AlternateContent xmlns:mc="http://schemas.openxmlformats.org/markup-compatibility/2006">
              <mc:Choice xmlns:v="urn:schemas-microsoft-com:vml" Requires="v">
                <p:oleObj spid="_x0000_s3200" name="Document" r:id="rId4" imgW="8492456" imgH="1606454" progId="Word.Document.8">
                  <p:embed/>
                </p:oleObj>
              </mc:Choice>
              <mc:Fallback>
                <p:oleObj name="Document" r:id="rId4" imgW="8492456" imgH="1606454" progId="Word.Document.8">
                  <p:embed/>
                  <p:pic>
                    <p:nvPicPr>
                      <p:cNvPr id="0" name="Picture 3"/>
                      <p:cNvPicPr>
                        <a:picLocks noChangeAspect="1" noChangeArrowheads="1"/>
                      </p:cNvPicPr>
                      <p:nvPr/>
                    </p:nvPicPr>
                    <p:blipFill>
                      <a:blip r:embed="rId5"/>
                      <a:srcRect/>
                      <a:stretch>
                        <a:fillRect/>
                      </a:stretch>
                    </p:blipFill>
                    <p:spPr bwMode="auto">
                      <a:xfrm>
                        <a:off x="500063" y="3211513"/>
                        <a:ext cx="8372475" cy="15779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24733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dirty="0">
                <a:solidFill>
                  <a:srgbClr val="000000"/>
                </a:solidFill>
                <a:latin typeface="Arial Narrow" panose="020B0606020202030204" pitchFamily="34" charset="0"/>
                <a:cs typeface="Arial" panose="020B0604020202020204" pitchFamily="34" charset="0"/>
              </a:rPr>
              <a:t>Authors:</a:t>
            </a:r>
          </a:p>
        </p:txBody>
      </p:sp>
      <p:sp>
        <p:nvSpPr>
          <p:cNvPr id="9" name="Date Placeholder 3"/>
          <p:cNvSpPr>
            <a:spLocks noGrp="1"/>
          </p:cNvSpPr>
          <p:nvPr>
            <p:ph type="dt" idx="15"/>
          </p:nvPr>
        </p:nvSpPr>
        <p:spPr>
          <a:xfrm>
            <a:off x="696912" y="333375"/>
            <a:ext cx="2589203" cy="273050"/>
          </a:xfrm>
        </p:spPr>
        <p:txBody>
          <a:bodyPr/>
          <a:lstStyle/>
          <a:p>
            <a:r>
              <a:rPr lang="en-US" dirty="0" smtClean="0">
                <a:latin typeface="Arial Narrow" panose="020B0606020202030204" pitchFamily="34" charset="0"/>
              </a:rPr>
              <a:t>October</a:t>
            </a:r>
            <a:r>
              <a:rPr lang="en-US" dirty="0" smtClean="0">
                <a:latin typeface="Arial Narrow" panose="020B0606020202030204" pitchFamily="34" charset="0"/>
              </a:rPr>
              <a:t> </a:t>
            </a:r>
            <a:r>
              <a:rPr lang="en-US" dirty="0" smtClean="0">
                <a:latin typeface="Arial Narrow" panose="020B0606020202030204" pitchFamily="34" charset="0"/>
              </a:rPr>
              <a:t>2016</a:t>
            </a:r>
            <a:endParaRPr lang="en-GB" dirty="0">
              <a:latin typeface="Arial Narrow" panose="020B0606020202030204" pitchFamily="34"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needs to respond to comment from China NB on 802.22a</a:t>
            </a:r>
            <a:endParaRPr lang="en-AU" dirty="0"/>
          </a:p>
        </p:txBody>
      </p:sp>
      <p:sp>
        <p:nvSpPr>
          <p:cNvPr id="3" name="Content Placeholder 2"/>
          <p:cNvSpPr>
            <a:spLocks noGrp="1"/>
          </p:cNvSpPr>
          <p:nvPr>
            <p:ph idx="1"/>
          </p:nvPr>
        </p:nvSpPr>
        <p:spPr>
          <a:xfrm>
            <a:off x="685800" y="1752600"/>
            <a:ext cx="7772400" cy="4114800"/>
          </a:xfrm>
        </p:spPr>
        <p:txBody>
          <a:bodyPr/>
          <a:lstStyle/>
          <a:p>
            <a:r>
              <a:rPr lang="en-AU" dirty="0"/>
              <a:t>Proposed IEEE 802 response to China NB comment &amp; request 1</a:t>
            </a:r>
          </a:p>
          <a:p>
            <a:pPr lvl="1"/>
            <a:r>
              <a:rPr lang="en-US" i="1" dirty="0"/>
              <a:t>…</a:t>
            </a:r>
          </a:p>
          <a:p>
            <a:pPr lvl="1"/>
            <a:r>
              <a:rPr lang="en-US" i="1" dirty="0"/>
              <a:t>IEEE 802 recognizes that the China NB has asserted in that past that man-in-the-middle (and other) attacks are possible against IEEE 802.1X based systems. However, the technical details of such an attack (or a demonstration of an attack) have not yet been supplied by the China NB. In the absence of technical substantiation of the claims, there is no justification to remove references to IEEE 802.1X-2010  from any standard.</a:t>
            </a:r>
          </a:p>
        </p:txBody>
      </p:sp>
      <p:sp>
        <p:nvSpPr>
          <p:cNvPr id="4" name="Footer Placeholder 3"/>
          <p:cNvSpPr>
            <a:spLocks noGrp="1"/>
          </p:cNvSpPr>
          <p:nvPr>
            <p:ph type="ftr" sz="quarter" idx="10"/>
          </p:nvPr>
        </p:nvSpPr>
        <p:spPr>
          <a:xfrm>
            <a:off x="6629940" y="6475413"/>
            <a:ext cx="1913985" cy="246221"/>
          </a:xfrm>
        </p:spPr>
        <p:txBody>
          <a:bodyPr/>
          <a:lstStyle/>
          <a:p>
            <a:pPr>
              <a:defRPr/>
            </a:pPr>
            <a:r>
              <a:rPr lang="en-US" sz="1600" smtClean="0">
                <a:solidFill>
                  <a:srgbClr val="000000"/>
                </a:solidFill>
              </a:rPr>
              <a:t>Andrew Myles, Cisco</a:t>
            </a:r>
            <a:endParaRPr lang="en-US" sz="1600" dirty="0">
              <a:solidFill>
                <a:srgbClr val="000000"/>
              </a:solidFill>
            </a:endParaRPr>
          </a:p>
        </p:txBody>
      </p:sp>
      <p:sp>
        <p:nvSpPr>
          <p:cNvPr id="5" name="Slide Number Placeholder 4"/>
          <p:cNvSpPr>
            <a:spLocks noGrp="1"/>
          </p:cNvSpPr>
          <p:nvPr>
            <p:ph type="sldNum" sz="quarter" idx="11"/>
          </p:nvPr>
        </p:nvSpPr>
        <p:spPr>
          <a:xfrm>
            <a:off x="4297514" y="6475413"/>
            <a:ext cx="625171" cy="246221"/>
          </a:xfrm>
        </p:spPr>
        <p:txBody>
          <a:bodyPr/>
          <a:lstStyle/>
          <a:p>
            <a:pPr>
              <a:defRPr/>
            </a:pPr>
            <a:r>
              <a:rPr lang="en-US" sz="1600" smtClean="0">
                <a:solidFill>
                  <a:srgbClr val="000000"/>
                </a:solidFill>
              </a:rPr>
              <a:t>Slide </a:t>
            </a:r>
            <a:fld id="{EF4002E7-DB4D-4CC3-8382-1939D19420D8}" type="slidenum">
              <a:rPr lang="en-US" sz="1600" smtClean="0">
                <a:solidFill>
                  <a:srgbClr val="000000"/>
                </a:solidFill>
              </a:rPr>
              <a:pPr>
                <a:defRPr/>
              </a:pPr>
              <a:t>10</a:t>
            </a:fld>
            <a:endParaRPr lang="en-US" sz="1600">
              <a:solidFill>
                <a:srgbClr val="000000"/>
              </a:solidFill>
            </a:endParaRPr>
          </a:p>
        </p:txBody>
      </p:sp>
    </p:spTree>
    <p:extLst>
      <p:ext uri="{BB962C8B-B14F-4D97-AF65-F5344CB8AC3E}">
        <p14:creationId xmlns:p14="http://schemas.microsoft.com/office/powerpoint/2010/main" val="9691880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latin typeface="Bell MT" panose="02020503060305020303" pitchFamily="18" charset="0"/>
              </a:rPr>
              <a:t>Slide </a:t>
            </a:r>
            <a:fld id="{351F4386-A5E2-41A1-B4D0-BE653C929E06}" type="slidenum">
              <a:rPr lang="en-GB">
                <a:latin typeface="Bell MT" panose="02020503060305020303" pitchFamily="18" charset="0"/>
              </a:rPr>
              <a:pPr/>
              <a:t>11</a:t>
            </a:fld>
            <a:endParaRPr lang="en-GB">
              <a:latin typeface="Bell MT" panose="02020503060305020303" pitchFamily="18" charset="0"/>
            </a:endParaRPr>
          </a:p>
        </p:txBody>
      </p:sp>
      <p:sp>
        <p:nvSpPr>
          <p:cNvPr id="4097" name="Rectangle 1"/>
          <p:cNvSpPr>
            <a:spLocks noGrp="1" noChangeArrowheads="1"/>
          </p:cNvSpPr>
          <p:nvPr>
            <p:ph type="title"/>
          </p:nvPr>
        </p:nvSpPr>
        <p:spPr>
          <a:xfrm>
            <a:off x="609600" y="2209800"/>
            <a:ext cx="8229600" cy="19812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Arial Narrow" panose="020B0606020202030204" pitchFamily="34" charset="0"/>
                <a:cs typeface="Arial" panose="020B0604020202020204" pitchFamily="34" charset="0"/>
              </a:rPr>
              <a:t>802.22b Standard Comments and Resolutions</a:t>
            </a:r>
            <a:endParaRPr lang="en-GB" dirty="0">
              <a:latin typeface="Arial Narrow" panose="020B0606020202030204" pitchFamily="34" charset="0"/>
              <a:cs typeface="Arial" panose="020B0604020202020204" pitchFamily="34" charset="0"/>
            </a:endParaRPr>
          </a:p>
        </p:txBody>
      </p:sp>
      <p:sp>
        <p:nvSpPr>
          <p:cNvPr id="8" name="Date Placeholder 3"/>
          <p:cNvSpPr>
            <a:spLocks noGrp="1"/>
          </p:cNvSpPr>
          <p:nvPr>
            <p:ph type="dt" idx="15"/>
          </p:nvPr>
        </p:nvSpPr>
        <p:spPr>
          <a:xfrm>
            <a:off x="696912" y="333375"/>
            <a:ext cx="2589203" cy="273050"/>
          </a:xfrm>
        </p:spPr>
        <p:txBody>
          <a:bodyPr/>
          <a:lstStyle/>
          <a:p>
            <a:r>
              <a:rPr lang="en-US" dirty="0" smtClean="0">
                <a:latin typeface="Arial Narrow" panose="020B0606020202030204" pitchFamily="34" charset="0"/>
              </a:rPr>
              <a:t>October </a:t>
            </a:r>
            <a:r>
              <a:rPr lang="en-US" dirty="0" smtClean="0">
                <a:latin typeface="Arial Narrow" panose="020B0606020202030204" pitchFamily="34" charset="0"/>
              </a:rPr>
              <a:t>2016</a:t>
            </a:r>
            <a:endParaRPr lang="en-GB" dirty="0">
              <a:latin typeface="Arial Narrow" panose="020B0606020202030204" pitchFamily="34" charset="0"/>
            </a:endParaRPr>
          </a:p>
        </p:txBody>
      </p:sp>
      <p:sp>
        <p:nvSpPr>
          <p:cNvPr id="9" name="Footer Placeholder 4"/>
          <p:cNvSpPr>
            <a:spLocks noGrp="1"/>
          </p:cNvSpPr>
          <p:nvPr>
            <p:ph type="ftr" idx="14"/>
          </p:nvPr>
        </p:nvSpPr>
        <p:spPr>
          <a:xfrm>
            <a:off x="5500694" y="6475413"/>
            <a:ext cx="3041644" cy="180975"/>
          </a:xfrm>
        </p:spPr>
        <p:txBody>
          <a:bodyPr/>
          <a:lstStyle/>
          <a:p>
            <a:r>
              <a:rPr lang="en-GB" dirty="0" smtClean="0">
                <a:latin typeface="Arial Narrow" panose="020B0606020202030204" pitchFamily="34" charset="0"/>
              </a:rPr>
              <a:t>Apurva N. Mody, </a:t>
            </a:r>
            <a:r>
              <a:rPr lang="en-GB" dirty="0" err="1" smtClean="0">
                <a:latin typeface="Arial Narrow" panose="020B0606020202030204" pitchFamily="34" charset="0"/>
              </a:rPr>
              <a:t>WhiteSpace</a:t>
            </a:r>
            <a:r>
              <a:rPr lang="en-GB" dirty="0" smtClean="0">
                <a:latin typeface="Arial Narrow" panose="020B0606020202030204" pitchFamily="34" charset="0"/>
              </a:rPr>
              <a:t> Alliance, BAE Systems</a:t>
            </a:r>
            <a:endParaRPr lang="en-GB" dirty="0">
              <a:latin typeface="Arial Narrow" panose="020B0606020202030204" pitchFamily="34" charset="0"/>
            </a:endParaRPr>
          </a:p>
        </p:txBody>
      </p:sp>
    </p:spTree>
    <p:extLst>
      <p:ext uri="{BB962C8B-B14F-4D97-AF65-F5344CB8AC3E}">
        <p14:creationId xmlns:p14="http://schemas.microsoft.com/office/powerpoint/2010/main" val="181703232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294967295"/>
          </p:nvPr>
        </p:nvSpPr>
        <p:spPr>
          <a:xfrm>
            <a:off x="4114800" y="6475412"/>
            <a:ext cx="1110337" cy="230187"/>
          </a:xfrm>
          <a:prstGeom prst="rect">
            <a:avLst/>
          </a:prstGeom>
        </p:spPr>
        <p:txBody>
          <a:bodyPr/>
          <a:lstStyle/>
          <a:p>
            <a:pPr>
              <a:defRPr/>
            </a:pPr>
            <a:r>
              <a:rPr lang="en-US" dirty="0" smtClean="0">
                <a:latin typeface="Arial Narrow" panose="020B0606020202030204" pitchFamily="34" charset="0"/>
              </a:rPr>
              <a:t>Slide </a:t>
            </a:r>
            <a:fld id="{EF4002E7-DB4D-4CC3-8382-1939D19420D8}" type="slidenum">
              <a:rPr lang="en-US" smtClean="0">
                <a:latin typeface="Arial Narrow" panose="020B0606020202030204" pitchFamily="34" charset="0"/>
              </a:rPr>
              <a:pPr>
                <a:defRPr/>
              </a:pPr>
              <a:t>12</a:t>
            </a:fld>
            <a:endParaRPr lang="en-US" dirty="0">
              <a:latin typeface="Arial Narrow" panose="020B0606020202030204" pitchFamily="34" charset="0"/>
            </a:endParaRPr>
          </a:p>
        </p:txBody>
      </p:sp>
      <p:sp>
        <p:nvSpPr>
          <p:cNvPr id="8" name="Title 1"/>
          <p:cNvSpPr>
            <a:spLocks noGrp="1"/>
          </p:cNvSpPr>
          <p:nvPr>
            <p:ph type="title"/>
          </p:nvPr>
        </p:nvSpPr>
        <p:spPr>
          <a:xfrm>
            <a:off x="304800" y="685800"/>
            <a:ext cx="8534400" cy="838200"/>
          </a:xfrm>
        </p:spPr>
        <p:txBody>
          <a:bodyPr/>
          <a:lstStyle/>
          <a:p>
            <a:r>
              <a:rPr lang="en-US" sz="2400" dirty="0" smtClean="0">
                <a:latin typeface="Arial Narrow" panose="020B0606020202030204" pitchFamily="34" charset="0"/>
                <a:cs typeface="Arial" panose="020B0604020202020204" pitchFamily="34" charset="0"/>
              </a:rPr>
              <a:t>IEEE 802.22 Working Group Motion to Approve the 802.22b Comment Resolutions to be Forwarded to ISO</a:t>
            </a:r>
            <a:endParaRPr lang="en-AU" sz="2400" dirty="0">
              <a:latin typeface="Arial Narrow" panose="020B0606020202030204" pitchFamily="34" charset="0"/>
              <a:cs typeface="Arial" panose="020B0604020202020204" pitchFamily="34" charset="0"/>
            </a:endParaRPr>
          </a:p>
        </p:txBody>
      </p:sp>
      <p:sp>
        <p:nvSpPr>
          <p:cNvPr id="7" name="Date Placeholder 3"/>
          <p:cNvSpPr>
            <a:spLocks noGrp="1"/>
          </p:cNvSpPr>
          <p:nvPr>
            <p:ph type="dt" idx="15"/>
          </p:nvPr>
        </p:nvSpPr>
        <p:spPr>
          <a:xfrm>
            <a:off x="696912" y="333375"/>
            <a:ext cx="2589203" cy="273050"/>
          </a:xfrm>
        </p:spPr>
        <p:txBody>
          <a:bodyPr/>
          <a:lstStyle/>
          <a:p>
            <a:r>
              <a:rPr lang="en-US" dirty="0" smtClean="0">
                <a:latin typeface="Arial Narrow" panose="020B0606020202030204" pitchFamily="34" charset="0"/>
              </a:rPr>
              <a:t>October</a:t>
            </a:r>
            <a:r>
              <a:rPr lang="en-US" dirty="0" smtClean="0">
                <a:latin typeface="Arial Narrow" panose="020B0606020202030204" pitchFamily="34" charset="0"/>
              </a:rPr>
              <a:t> </a:t>
            </a:r>
            <a:r>
              <a:rPr lang="en-US" dirty="0" smtClean="0">
                <a:latin typeface="Arial Narrow" panose="020B0606020202030204" pitchFamily="34" charset="0"/>
              </a:rPr>
              <a:t>2016</a:t>
            </a:r>
            <a:endParaRPr lang="en-GB" dirty="0">
              <a:latin typeface="Arial Narrow" panose="020B0606020202030204" pitchFamily="34" charset="0"/>
            </a:endParaRPr>
          </a:p>
        </p:txBody>
      </p:sp>
      <p:sp>
        <p:nvSpPr>
          <p:cNvPr id="9" name="Footer Placeholder 4"/>
          <p:cNvSpPr>
            <a:spLocks noGrp="1"/>
          </p:cNvSpPr>
          <p:nvPr>
            <p:ph type="ftr" idx="14"/>
          </p:nvPr>
        </p:nvSpPr>
        <p:spPr>
          <a:xfrm>
            <a:off x="5500694" y="6475413"/>
            <a:ext cx="3041644" cy="180975"/>
          </a:xfrm>
        </p:spPr>
        <p:txBody>
          <a:bodyPr/>
          <a:lstStyle/>
          <a:p>
            <a:r>
              <a:rPr lang="en-GB" dirty="0" smtClean="0">
                <a:latin typeface="Arial Narrow" panose="020B0606020202030204" pitchFamily="34" charset="0"/>
              </a:rPr>
              <a:t>Apurva N. Mody, </a:t>
            </a:r>
            <a:r>
              <a:rPr lang="en-GB" dirty="0" err="1" smtClean="0">
                <a:latin typeface="Arial Narrow" panose="020B0606020202030204" pitchFamily="34" charset="0"/>
              </a:rPr>
              <a:t>WhiteSpace</a:t>
            </a:r>
            <a:r>
              <a:rPr lang="en-GB" dirty="0" smtClean="0">
                <a:latin typeface="Arial Narrow" panose="020B0606020202030204" pitchFamily="34" charset="0"/>
              </a:rPr>
              <a:t> Alliance, BAE Systems</a:t>
            </a:r>
            <a:endParaRPr lang="en-GB" dirty="0">
              <a:latin typeface="Arial Narrow" panose="020B0606020202030204" pitchFamily="34" charset="0"/>
            </a:endParaRPr>
          </a:p>
        </p:txBody>
      </p:sp>
      <p:sp>
        <p:nvSpPr>
          <p:cNvPr id="11" name="Content Placeholder 9"/>
          <p:cNvSpPr txBox="1">
            <a:spLocks/>
          </p:cNvSpPr>
          <p:nvPr/>
        </p:nvSpPr>
        <p:spPr bwMode="auto">
          <a:xfrm>
            <a:off x="284922" y="1447800"/>
            <a:ext cx="88392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50000"/>
              </a:spcBef>
              <a:spcAft>
                <a:spcPct val="0"/>
              </a:spcAft>
              <a:buClrTx/>
              <a:buSzTx/>
              <a:buFontTx/>
              <a:buNone/>
              <a:tabLst/>
              <a:defRPr/>
            </a:pPr>
            <a:r>
              <a:rPr kumimoji="0" lang="en-AU" sz="2000" b="1" i="0" u="none" strike="noStrike" kern="0" cap="none" spc="0" normalizeH="0" baseline="0" noProof="0" dirty="0" smtClean="0">
                <a:ln>
                  <a:noFill/>
                </a:ln>
                <a:solidFill>
                  <a:srgbClr val="000000"/>
                </a:solidFill>
                <a:effectLst/>
                <a:uLnTx/>
                <a:uFillTx/>
                <a:latin typeface="Arial Narrow" panose="020B0606020202030204" pitchFamily="34" charset="0"/>
              </a:rPr>
              <a:t>Drafts </a:t>
            </a:r>
            <a:r>
              <a:rPr kumimoji="0" lang="en-GB" sz="2000" b="1" i="0" u="none" strike="noStrike" kern="0" cap="none" spc="0" normalizeH="0" baseline="0" noProof="0" dirty="0" smtClean="0">
                <a:ln>
                  <a:noFill/>
                </a:ln>
                <a:solidFill>
                  <a:srgbClr val="000000"/>
                </a:solidFill>
                <a:effectLst/>
                <a:uLnTx/>
                <a:uFillTx/>
                <a:latin typeface="Arial Narrow" panose="020B0606020202030204" pitchFamily="34" charset="0"/>
              </a:rPr>
              <a:t>sent to SC6</a:t>
            </a:r>
            <a:r>
              <a:rPr kumimoji="0" lang="en-AU" sz="2000" b="1" i="0" u="none" strike="noStrike" kern="0" cap="none" spc="0" normalizeH="0" baseline="0" noProof="0" dirty="0" smtClean="0">
                <a:ln>
                  <a:noFill/>
                </a:ln>
                <a:solidFill>
                  <a:srgbClr val="000000"/>
                </a:solidFill>
                <a:effectLst/>
                <a:uLnTx/>
                <a:uFillTx/>
                <a:latin typeface="Arial Narrow" panose="020B0606020202030204" pitchFamily="34" charset="0"/>
              </a:rPr>
              <a:t>: </a:t>
            </a:r>
            <a:r>
              <a:rPr kumimoji="0" lang="en-AU" sz="2000" b="1" i="0" u="none" strike="noStrike" kern="0" cap="none" spc="0" normalizeH="0" baseline="0" noProof="0" dirty="0" smtClean="0">
                <a:ln>
                  <a:noFill/>
                </a:ln>
                <a:solidFill>
                  <a:srgbClr val="00B050"/>
                </a:solidFill>
                <a:effectLst/>
                <a:uLnTx/>
                <a:uFillTx/>
                <a:latin typeface="Arial Narrow" panose="020B0606020202030204" pitchFamily="34" charset="0"/>
              </a:rPr>
              <a:t>sent</a:t>
            </a:r>
          </a:p>
          <a:p>
            <a:pPr marL="182563" marR="0" lvl="1" indent="-180975" algn="l" defTabSz="914400" rtl="0" eaLnBrk="0" fontAlgn="base" latinLnBrk="0" hangingPunct="0">
              <a:lnSpc>
                <a:spcPct val="100000"/>
              </a:lnSpc>
              <a:spcBef>
                <a:spcPct val="50000"/>
              </a:spcBef>
              <a:spcAft>
                <a:spcPct val="0"/>
              </a:spcAft>
              <a:buClrTx/>
              <a:buSzTx/>
              <a:buFontTx/>
              <a:buChar char="•"/>
              <a:tabLst/>
              <a:defRPr/>
            </a:pPr>
            <a:r>
              <a:rPr kumimoji="0" lang="en-AU" sz="2000" b="0" i="0" u="none" strike="noStrike" kern="0" cap="none" spc="0" normalizeH="0" baseline="0" noProof="0" dirty="0" smtClean="0">
                <a:ln>
                  <a:noFill/>
                </a:ln>
                <a:solidFill>
                  <a:srgbClr val="000000"/>
                </a:solidFill>
                <a:effectLst/>
                <a:uLnTx/>
                <a:uFillTx/>
                <a:latin typeface="Arial Narrow" panose="020B0606020202030204" pitchFamily="34" charset="0"/>
              </a:rPr>
              <a:t>IEEE 802.22b was liaised in July 2015 to SC6  to allow them to become familiar with it before submission for approval under the PSDO process</a:t>
            </a:r>
          </a:p>
          <a:p>
            <a:pPr marL="342900" marR="0" lvl="0" indent="-342900" algn="l" defTabSz="914400" rtl="0" eaLnBrk="0" fontAlgn="base" latinLnBrk="0" hangingPunct="0">
              <a:lnSpc>
                <a:spcPct val="100000"/>
              </a:lnSpc>
              <a:spcBef>
                <a:spcPct val="50000"/>
              </a:spcBef>
              <a:spcAft>
                <a:spcPct val="0"/>
              </a:spcAft>
              <a:buClrTx/>
              <a:buSzTx/>
              <a:buFontTx/>
              <a:buNone/>
              <a:tabLst/>
              <a:defRPr/>
            </a:pPr>
            <a:r>
              <a:rPr kumimoji="0" lang="en-US" sz="2000" b="1" i="0" u="none" strike="noStrike" kern="0" cap="none" spc="0" normalizeH="0" baseline="0" noProof="0" dirty="0" smtClean="0">
                <a:ln>
                  <a:noFill/>
                </a:ln>
                <a:solidFill>
                  <a:srgbClr val="000000"/>
                </a:solidFill>
                <a:effectLst/>
                <a:uLnTx/>
                <a:uFillTx/>
                <a:latin typeface="Arial Narrow" panose="020B0606020202030204" pitchFamily="34" charset="0"/>
              </a:rPr>
              <a:t>60-day</a:t>
            </a:r>
            <a:r>
              <a:rPr kumimoji="0" lang="en-AU" sz="2000" b="1" i="0" u="none" strike="noStrike" kern="0" cap="none" spc="0" normalizeH="0" baseline="0" noProof="0" dirty="0" smtClean="0">
                <a:ln>
                  <a:noFill/>
                </a:ln>
                <a:solidFill>
                  <a:srgbClr val="000000"/>
                </a:solidFill>
                <a:effectLst/>
                <a:uLnTx/>
                <a:uFillTx/>
                <a:latin typeface="Arial Narrow" panose="020B0606020202030204" pitchFamily="34" charset="0"/>
              </a:rPr>
              <a:t> pre-ballot: </a:t>
            </a:r>
            <a:r>
              <a:rPr kumimoji="0" lang="en-AU" sz="2000" b="1" i="0" u="none" strike="noStrike" kern="0" cap="none" spc="0" normalizeH="0" baseline="0" noProof="0" dirty="0" smtClean="0">
                <a:ln>
                  <a:noFill/>
                </a:ln>
                <a:solidFill>
                  <a:srgbClr val="00B050"/>
                </a:solidFill>
                <a:effectLst/>
                <a:uLnTx/>
                <a:uFillTx/>
                <a:latin typeface="Arial Narrow" panose="020B0606020202030204" pitchFamily="34" charset="0"/>
              </a:rPr>
              <a:t>passed on 3 April 2016 </a:t>
            </a:r>
            <a:r>
              <a:rPr kumimoji="0" lang="en-AU" sz="2000" b="1" i="0" u="none" strike="noStrike" kern="0" cap="none" spc="0" normalizeH="0" baseline="0" noProof="0" dirty="0" smtClean="0">
                <a:ln>
                  <a:noFill/>
                </a:ln>
                <a:solidFill>
                  <a:srgbClr val="3333CC"/>
                </a:solidFill>
                <a:effectLst/>
                <a:uLnTx/>
                <a:uFillTx/>
                <a:latin typeface="Arial Narrow" panose="020B0606020202030204" pitchFamily="34" charset="0"/>
              </a:rPr>
              <a:t>and a response is required</a:t>
            </a:r>
          </a:p>
          <a:p>
            <a:pPr marL="182563" marR="0" lvl="1" indent="-180975" algn="l" defTabSz="914400" rtl="0" eaLnBrk="0" fontAlgn="base" latinLnBrk="0" hangingPunct="0">
              <a:lnSpc>
                <a:spcPct val="100000"/>
              </a:lnSpc>
              <a:spcBef>
                <a:spcPct val="50000"/>
              </a:spcBef>
              <a:spcAft>
                <a:spcPct val="0"/>
              </a:spcAft>
              <a:buClrTx/>
              <a:buSzTx/>
              <a:buFontTx/>
              <a:buChar char="•"/>
              <a:tabLst/>
              <a:defRPr/>
            </a:pPr>
            <a:r>
              <a:rPr kumimoji="0" lang="en-AU" sz="2000" b="0" i="0" u="none" strike="noStrike" kern="0" cap="none" spc="0" normalizeH="0" baseline="0" noProof="0" dirty="0" smtClean="0">
                <a:ln>
                  <a:noFill/>
                </a:ln>
                <a:solidFill>
                  <a:srgbClr val="000000"/>
                </a:solidFill>
                <a:effectLst/>
                <a:uLnTx/>
                <a:uFillTx/>
                <a:latin typeface="Arial Narrow" panose="020B0606020202030204" pitchFamily="34" charset="0"/>
              </a:rPr>
              <a:t>IEEE 802.22b was submitted for </a:t>
            </a:r>
            <a:r>
              <a:rPr kumimoji="0" lang="en-US" sz="2000" b="0" i="0" u="none" strike="noStrike" kern="0" cap="none" spc="0" normalizeH="0" baseline="0" noProof="0" dirty="0" smtClean="0">
                <a:ln>
                  <a:noFill/>
                </a:ln>
                <a:solidFill>
                  <a:srgbClr val="000000"/>
                </a:solidFill>
                <a:effectLst/>
                <a:uLnTx/>
                <a:uFillTx/>
                <a:latin typeface="Arial Narrow" panose="020B0606020202030204" pitchFamily="34" charset="0"/>
              </a:rPr>
              <a:t>60-day</a:t>
            </a:r>
            <a:r>
              <a:rPr kumimoji="0" lang="en-AU" sz="2000" b="0" i="0" u="none" strike="noStrike" kern="0" cap="none" spc="0" normalizeH="0" baseline="0" noProof="0" dirty="0" smtClean="0">
                <a:ln>
                  <a:noFill/>
                </a:ln>
                <a:solidFill>
                  <a:srgbClr val="000000"/>
                </a:solidFill>
                <a:effectLst/>
                <a:uLnTx/>
                <a:uFillTx/>
                <a:latin typeface="Arial Narrow" panose="020B0606020202030204" pitchFamily="34" charset="0"/>
              </a:rPr>
              <a:t> ballot in December 2015, and after a delay the ballot passed on 3 April 2016 (N16415)</a:t>
            </a:r>
          </a:p>
          <a:p>
            <a:pPr marL="365125" marR="0" lvl="2" indent="-180975" algn="l" defTabSz="914400" rtl="0" eaLnBrk="0" fontAlgn="base" latinLnBrk="0" hangingPunct="0">
              <a:lnSpc>
                <a:spcPct val="100000"/>
              </a:lnSpc>
              <a:spcBef>
                <a:spcPct val="25000"/>
              </a:spcBef>
              <a:spcAft>
                <a:spcPct val="0"/>
              </a:spcAft>
              <a:buClrTx/>
              <a:buSzTx/>
              <a:buFont typeface="Arial" pitchFamily="34" charset="0"/>
              <a:buChar char="–"/>
              <a:tabLst/>
              <a:defRPr/>
            </a:pPr>
            <a:r>
              <a:rPr kumimoji="0" lang="en-AU" sz="1800" b="0" i="0" u="none" strike="noStrike" kern="0" cap="none" spc="0" normalizeH="0" baseline="0" noProof="0" dirty="0" smtClean="0">
                <a:ln>
                  <a:noFill/>
                </a:ln>
                <a:solidFill>
                  <a:srgbClr val="000000"/>
                </a:solidFill>
                <a:effectLst/>
                <a:uLnTx/>
                <a:uFillTx/>
                <a:latin typeface="Arial Narrow" panose="020B0606020202030204" pitchFamily="34" charset="0"/>
              </a:rPr>
              <a:t>Support need for ISO standard? Passed 9/1/8</a:t>
            </a:r>
          </a:p>
          <a:p>
            <a:pPr marL="365125" marR="0" lvl="2" indent="-180975" algn="l" defTabSz="914400" rtl="0" eaLnBrk="0" fontAlgn="base" latinLnBrk="0" hangingPunct="0">
              <a:lnSpc>
                <a:spcPct val="100000"/>
              </a:lnSpc>
              <a:spcBef>
                <a:spcPct val="25000"/>
              </a:spcBef>
              <a:spcAft>
                <a:spcPct val="0"/>
              </a:spcAft>
              <a:buClrTx/>
              <a:buSzTx/>
              <a:buFont typeface="Arial" pitchFamily="34" charset="0"/>
              <a:buChar char="–"/>
              <a:tabLst/>
              <a:defRPr/>
            </a:pPr>
            <a:r>
              <a:rPr kumimoji="0" lang="en-AU" sz="1800" b="0" i="0" u="none" strike="noStrike" kern="0" cap="none" spc="0" normalizeH="0" baseline="0" noProof="0" dirty="0" smtClean="0">
                <a:ln>
                  <a:noFill/>
                </a:ln>
                <a:solidFill>
                  <a:srgbClr val="000000"/>
                </a:solidFill>
                <a:effectLst/>
                <a:uLnTx/>
                <a:uFillTx/>
                <a:latin typeface="Arial Narrow" panose="020B0606020202030204" pitchFamily="34" charset="0"/>
              </a:rPr>
              <a:t>Support this submission being sent to FDIS? 8/2/8</a:t>
            </a:r>
          </a:p>
          <a:p>
            <a:pPr marL="365125" marR="0" lvl="2" indent="-180975" algn="l" defTabSz="914400" rtl="0" eaLnBrk="0" fontAlgn="base" latinLnBrk="0" hangingPunct="0">
              <a:lnSpc>
                <a:spcPct val="100000"/>
              </a:lnSpc>
              <a:spcBef>
                <a:spcPct val="25000"/>
              </a:spcBef>
              <a:spcAft>
                <a:spcPct val="0"/>
              </a:spcAft>
              <a:buClrTx/>
              <a:buSzTx/>
              <a:buFont typeface="Arial" pitchFamily="34" charset="0"/>
              <a:buChar char="–"/>
              <a:tabLst/>
              <a:defRPr/>
            </a:pPr>
            <a:r>
              <a:rPr kumimoji="0" lang="en-AU" sz="1800" b="1" i="0" u="none" strike="noStrike" kern="0" cap="none" spc="0" normalizeH="0" baseline="0" noProof="0" dirty="0" smtClean="0">
                <a:ln>
                  <a:noFill/>
                </a:ln>
                <a:solidFill>
                  <a:srgbClr val="000000"/>
                </a:solidFill>
                <a:effectLst/>
                <a:uLnTx/>
                <a:uFillTx/>
                <a:latin typeface="Arial Narrow" panose="020B0606020202030204" pitchFamily="34" charset="0"/>
              </a:rPr>
              <a:t>Substantive comments  were received from China NB &amp; Japan NB</a:t>
            </a:r>
          </a:p>
          <a:p>
            <a:pPr lvl="3" indent="-180975" defTabSz="914400">
              <a:spcBef>
                <a:spcPct val="25000"/>
              </a:spcBef>
              <a:buClrTx/>
              <a:buSzTx/>
              <a:buFont typeface="Arial" pitchFamily="34" charset="0"/>
              <a:buChar char="–"/>
            </a:pPr>
            <a:r>
              <a:rPr lang="en-AU" sz="1800" b="1" kern="0" dirty="0" smtClean="0">
                <a:solidFill>
                  <a:srgbClr val="000000"/>
                </a:solidFill>
                <a:latin typeface="Arial Narrow" panose="020B0606020202030204" pitchFamily="34" charset="0"/>
              </a:rPr>
              <a:t>China NB Usual Comment related to Security</a:t>
            </a:r>
          </a:p>
          <a:p>
            <a:pPr lvl="3" indent="-180975" defTabSz="914400">
              <a:spcBef>
                <a:spcPct val="25000"/>
              </a:spcBef>
              <a:buClrTx/>
              <a:buSzTx/>
              <a:buFont typeface="Arial" pitchFamily="34" charset="0"/>
              <a:buChar char="–"/>
            </a:pPr>
            <a:r>
              <a:rPr kumimoji="0" lang="en-AU" sz="1800" b="1" i="0" u="none" strike="noStrike" kern="0" cap="none" spc="0" normalizeH="0" baseline="0" noProof="0" dirty="0" smtClean="0">
                <a:ln>
                  <a:noFill/>
                </a:ln>
                <a:solidFill>
                  <a:srgbClr val="000000"/>
                </a:solidFill>
                <a:effectLst/>
                <a:uLnTx/>
                <a:uFillTx/>
                <a:latin typeface="Arial Narrow" panose="020B0606020202030204" pitchFamily="34" charset="0"/>
              </a:rPr>
              <a:t>Japan</a:t>
            </a:r>
            <a:r>
              <a:rPr kumimoji="0" lang="en-AU" sz="1800" b="1" i="0" u="none" strike="noStrike" kern="0" cap="none" spc="0" normalizeH="0" noProof="0" dirty="0" smtClean="0">
                <a:ln>
                  <a:noFill/>
                </a:ln>
                <a:solidFill>
                  <a:srgbClr val="000000"/>
                </a:solidFill>
                <a:effectLst/>
                <a:uLnTx/>
                <a:uFillTx/>
                <a:latin typeface="Arial Narrow" panose="020B0606020202030204" pitchFamily="34" charset="0"/>
              </a:rPr>
              <a:t> NB would like 802.22 to align the standard to the Radio Act for </a:t>
            </a:r>
            <a:r>
              <a:rPr kumimoji="0" lang="en-AU" sz="1800" b="1" i="0" u="none" strike="noStrike" kern="0" cap="none" spc="0" normalizeH="0" noProof="0" dirty="0" err="1" smtClean="0">
                <a:ln>
                  <a:noFill/>
                </a:ln>
                <a:solidFill>
                  <a:srgbClr val="000000"/>
                </a:solidFill>
                <a:effectLst/>
                <a:uLnTx/>
                <a:uFillTx/>
                <a:latin typeface="Arial Narrow" panose="020B0606020202030204" pitchFamily="34" charset="0"/>
              </a:rPr>
              <a:t>Analog</a:t>
            </a:r>
            <a:r>
              <a:rPr kumimoji="0" lang="en-AU" sz="1800" b="1" i="0" u="none" strike="noStrike" kern="0" cap="none" spc="0" normalizeH="0" noProof="0" dirty="0" smtClean="0">
                <a:ln>
                  <a:noFill/>
                </a:ln>
                <a:solidFill>
                  <a:srgbClr val="000000"/>
                </a:solidFill>
                <a:effectLst/>
                <a:uLnTx/>
                <a:uFillTx/>
                <a:latin typeface="Arial Narrow" panose="020B0606020202030204" pitchFamily="34" charset="0"/>
              </a:rPr>
              <a:t> Television</a:t>
            </a:r>
          </a:p>
          <a:p>
            <a:pPr lvl="2" defTabSz="914400">
              <a:buClrTx/>
              <a:buSzTx/>
              <a:defRPr/>
            </a:pPr>
            <a:r>
              <a:rPr lang="en-AU" sz="1800" kern="0" dirty="0">
                <a:solidFill>
                  <a:srgbClr val="000000"/>
                </a:solidFill>
                <a:latin typeface="Arial Narrow" panose="020B0606020202030204" pitchFamily="34" charset="0"/>
              </a:rPr>
              <a:t>The 802.22 Comment Resolution Committee worked with the IEEE 802 JTC1 Standing Committee to create the propose the responses</a:t>
            </a:r>
          </a:p>
          <a:p>
            <a:pPr lvl="2" defTabSz="914400">
              <a:buClrTx/>
              <a:buSzTx/>
              <a:defRPr/>
            </a:pPr>
            <a:r>
              <a:rPr lang="en-AU" sz="1800" kern="0" dirty="0">
                <a:solidFill>
                  <a:srgbClr val="000000"/>
                </a:solidFill>
                <a:latin typeface="Arial Narrow" panose="020B0606020202030204" pitchFamily="34" charset="0"/>
              </a:rPr>
              <a:t>IEEE 802.22 WG would like to thank Andrew Myles and Peter Yee for their guidance.</a:t>
            </a:r>
          </a:p>
        </p:txBody>
      </p:sp>
    </p:spTree>
    <p:extLst>
      <p:ext uri="{BB962C8B-B14F-4D97-AF65-F5344CB8AC3E}">
        <p14:creationId xmlns:p14="http://schemas.microsoft.com/office/powerpoint/2010/main" val="39885988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China NB has submitted their usual security </a:t>
            </a:r>
            <a:r>
              <a:rPr lang="en-AU" dirty="0"/>
              <a:t>c</a:t>
            </a:r>
            <a:r>
              <a:rPr lang="en-AU" dirty="0" smtClean="0"/>
              <a:t>omment in relation to 802.22b</a:t>
            </a:r>
            <a:endParaRPr lang="en-AU" dirty="0"/>
          </a:p>
        </p:txBody>
      </p:sp>
      <p:sp>
        <p:nvSpPr>
          <p:cNvPr id="3" name="Content Placeholder 2"/>
          <p:cNvSpPr>
            <a:spLocks noGrp="1"/>
          </p:cNvSpPr>
          <p:nvPr>
            <p:ph idx="1"/>
          </p:nvPr>
        </p:nvSpPr>
        <p:spPr/>
        <p:txBody>
          <a:bodyPr/>
          <a:lstStyle/>
          <a:p>
            <a:r>
              <a:rPr lang="en-AU" dirty="0" smtClean="0"/>
              <a:t>China NB comment 1</a:t>
            </a:r>
          </a:p>
          <a:p>
            <a:pPr lvl="1"/>
            <a:r>
              <a:rPr lang="en-AU" i="1" dirty="0"/>
              <a:t>The security in both ISO/IEC/IEEE 802.22a (6N16378) and ISO/IEC/IEEE 802.22b (6N16379) is based on IEEE 802.1X. Since the technical concerns China NB proposed in 6N15555 still haven’t been reasonably disposed in this text, China NB has to vote against on this </a:t>
            </a:r>
            <a:r>
              <a:rPr lang="en-AU" i="1" dirty="0" smtClean="0"/>
              <a:t>ballot</a:t>
            </a:r>
          </a:p>
          <a:p>
            <a:r>
              <a:rPr lang="en-AU" dirty="0" smtClean="0"/>
              <a:t>China NB request 1</a:t>
            </a:r>
          </a:p>
          <a:p>
            <a:pPr lvl="1"/>
            <a:r>
              <a:rPr lang="en-AU" i="1" dirty="0"/>
              <a:t>Remove the IEEE 802.1X-2010-related descriptions from the text.</a:t>
            </a:r>
          </a:p>
        </p:txBody>
      </p:sp>
      <p:sp>
        <p:nvSpPr>
          <p:cNvPr id="4" name="Footer Placeholder 3"/>
          <p:cNvSpPr>
            <a:spLocks noGrp="1"/>
          </p:cNvSpPr>
          <p:nvPr>
            <p:ph type="ftr" sz="quarter" idx="10"/>
          </p:nvPr>
        </p:nvSpPr>
        <p:spPr>
          <a:xfrm>
            <a:off x="6629940" y="6475413"/>
            <a:ext cx="1913985" cy="246221"/>
          </a:xfrm>
        </p:spPr>
        <p:txBody>
          <a:bodyPr/>
          <a:lstStyle/>
          <a:p>
            <a:pPr>
              <a:defRPr/>
            </a:pPr>
            <a:r>
              <a:rPr lang="en-US" sz="1600" smtClean="0">
                <a:solidFill>
                  <a:srgbClr val="000000"/>
                </a:solidFill>
              </a:rPr>
              <a:t>Andrew Myles, Cisco</a:t>
            </a:r>
            <a:endParaRPr lang="en-US" sz="1600" dirty="0">
              <a:solidFill>
                <a:srgbClr val="000000"/>
              </a:solidFill>
            </a:endParaRPr>
          </a:p>
        </p:txBody>
      </p:sp>
      <p:sp>
        <p:nvSpPr>
          <p:cNvPr id="5" name="Slide Number Placeholder 4"/>
          <p:cNvSpPr>
            <a:spLocks noGrp="1"/>
          </p:cNvSpPr>
          <p:nvPr>
            <p:ph type="sldNum" sz="quarter" idx="11"/>
          </p:nvPr>
        </p:nvSpPr>
        <p:spPr>
          <a:xfrm>
            <a:off x="4240607" y="6475413"/>
            <a:ext cx="738985" cy="246221"/>
          </a:xfrm>
        </p:spPr>
        <p:txBody>
          <a:bodyPr/>
          <a:lstStyle/>
          <a:p>
            <a:pPr>
              <a:defRPr/>
            </a:pPr>
            <a:r>
              <a:rPr lang="en-US" sz="1600" dirty="0" smtClean="0">
                <a:solidFill>
                  <a:srgbClr val="000000"/>
                </a:solidFill>
              </a:rPr>
              <a:t>Slide </a:t>
            </a:r>
            <a:fld id="{EF4002E7-DB4D-4CC3-8382-1939D19420D8}" type="slidenum">
              <a:rPr lang="en-US" sz="1600" smtClean="0">
                <a:solidFill>
                  <a:srgbClr val="000000"/>
                </a:solidFill>
              </a:rPr>
              <a:pPr>
                <a:defRPr/>
              </a:pPr>
              <a:t>13</a:t>
            </a:fld>
            <a:endParaRPr lang="en-US" sz="1600" dirty="0">
              <a:solidFill>
                <a:srgbClr val="000000"/>
              </a:solidFill>
            </a:endParaRPr>
          </a:p>
        </p:txBody>
      </p:sp>
    </p:spTree>
    <p:extLst>
      <p:ext uri="{BB962C8B-B14F-4D97-AF65-F5344CB8AC3E}">
        <p14:creationId xmlns:p14="http://schemas.microsoft.com/office/powerpoint/2010/main" val="5664714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needs to respond to comment from China NB on 802.22b</a:t>
            </a:r>
            <a:endParaRPr lang="en-AU" dirty="0"/>
          </a:p>
        </p:txBody>
      </p:sp>
      <p:sp>
        <p:nvSpPr>
          <p:cNvPr id="3" name="Content Placeholder 2"/>
          <p:cNvSpPr>
            <a:spLocks noGrp="1"/>
          </p:cNvSpPr>
          <p:nvPr>
            <p:ph idx="1"/>
          </p:nvPr>
        </p:nvSpPr>
        <p:spPr/>
        <p:txBody>
          <a:bodyPr/>
          <a:lstStyle/>
          <a:p>
            <a:r>
              <a:rPr lang="en-AU" dirty="0" smtClean="0"/>
              <a:t>IEEE 802 response to China NB comment &amp; request 1</a:t>
            </a:r>
          </a:p>
          <a:p>
            <a:pPr lvl="1"/>
            <a:r>
              <a:rPr lang="en-US" i="1" dirty="0"/>
              <a:t>The China NB has requested that IEEE 802.1X-2010 related descriptions are removed from the text of IEEE </a:t>
            </a:r>
            <a:r>
              <a:rPr lang="en-US" i="1" dirty="0" smtClean="0"/>
              <a:t>802.22b.</a:t>
            </a:r>
            <a:endParaRPr lang="en-US" i="1" dirty="0"/>
          </a:p>
          <a:p>
            <a:pPr lvl="1"/>
            <a:r>
              <a:rPr lang="en-US" i="1" dirty="0"/>
              <a:t>IEEE 802 declines to make this change because:</a:t>
            </a:r>
          </a:p>
          <a:p>
            <a:pPr lvl="2"/>
            <a:r>
              <a:rPr lang="en-US" i="1" dirty="0"/>
              <a:t>IEEE </a:t>
            </a:r>
            <a:r>
              <a:rPr lang="en-US" i="1" dirty="0" smtClean="0"/>
              <a:t>802.22b </a:t>
            </a:r>
            <a:r>
              <a:rPr lang="en-US" i="1" dirty="0"/>
              <a:t>does not contain any IEEE 802.1X-2010 related descriptions </a:t>
            </a:r>
            <a:endParaRPr lang="en-US" i="1" dirty="0" smtClean="0"/>
          </a:p>
          <a:p>
            <a:pPr lvl="2"/>
            <a:r>
              <a:rPr lang="en-US" i="1" dirty="0" smtClean="0"/>
              <a:t>There </a:t>
            </a:r>
            <a:r>
              <a:rPr lang="en-US" i="1" dirty="0"/>
              <a:t>is no technical justification to remove any IEEE 802.1X-2010 related descriptions from any standard</a:t>
            </a:r>
          </a:p>
          <a:p>
            <a:pPr lvl="1"/>
            <a:r>
              <a:rPr lang="en-US" i="1" dirty="0"/>
              <a:t>While the base IEEE 802.22-2011 specification does reference various IEEE 802.1 specifications including IEEE 802.1X, </a:t>
            </a:r>
            <a:r>
              <a:rPr lang="en-US" i="1" dirty="0" smtClean="0"/>
              <a:t>IEEE 802.22b includes no such references.</a:t>
            </a:r>
          </a:p>
          <a:p>
            <a:pPr lvl="1"/>
            <a:r>
              <a:rPr lang="en-US" i="1" dirty="0" smtClean="0"/>
              <a:t>…</a:t>
            </a:r>
            <a:endParaRPr lang="en-US" i="1" dirty="0"/>
          </a:p>
        </p:txBody>
      </p:sp>
      <p:sp>
        <p:nvSpPr>
          <p:cNvPr id="4" name="Footer Placeholder 3"/>
          <p:cNvSpPr>
            <a:spLocks noGrp="1"/>
          </p:cNvSpPr>
          <p:nvPr>
            <p:ph type="ftr" sz="quarter" idx="10"/>
          </p:nvPr>
        </p:nvSpPr>
        <p:spPr>
          <a:xfrm>
            <a:off x="6629940" y="6475413"/>
            <a:ext cx="1913985" cy="246221"/>
          </a:xfrm>
        </p:spPr>
        <p:txBody>
          <a:bodyPr/>
          <a:lstStyle/>
          <a:p>
            <a:pPr>
              <a:defRPr/>
            </a:pPr>
            <a:r>
              <a:rPr lang="en-US" sz="1600" smtClean="0">
                <a:solidFill>
                  <a:srgbClr val="000000"/>
                </a:solidFill>
              </a:rPr>
              <a:t>Andrew Myles, Cisco</a:t>
            </a:r>
            <a:endParaRPr lang="en-US" sz="1600" dirty="0">
              <a:solidFill>
                <a:srgbClr val="000000"/>
              </a:solidFill>
            </a:endParaRPr>
          </a:p>
        </p:txBody>
      </p:sp>
      <p:sp>
        <p:nvSpPr>
          <p:cNvPr id="5" name="Slide Number Placeholder 4"/>
          <p:cNvSpPr>
            <a:spLocks noGrp="1"/>
          </p:cNvSpPr>
          <p:nvPr>
            <p:ph type="sldNum" sz="quarter" idx="11"/>
          </p:nvPr>
        </p:nvSpPr>
        <p:spPr>
          <a:xfrm>
            <a:off x="4248238" y="6475413"/>
            <a:ext cx="723723" cy="246221"/>
          </a:xfrm>
        </p:spPr>
        <p:txBody>
          <a:bodyPr/>
          <a:lstStyle/>
          <a:p>
            <a:pPr>
              <a:defRPr/>
            </a:pPr>
            <a:r>
              <a:rPr lang="en-US" sz="1600" dirty="0" smtClean="0">
                <a:solidFill>
                  <a:srgbClr val="000000"/>
                </a:solidFill>
              </a:rPr>
              <a:t>Slide </a:t>
            </a:r>
            <a:fld id="{EF4002E7-DB4D-4CC3-8382-1939D19420D8}" type="slidenum">
              <a:rPr lang="en-US" sz="1600" smtClean="0">
                <a:solidFill>
                  <a:srgbClr val="000000"/>
                </a:solidFill>
              </a:rPr>
              <a:pPr>
                <a:defRPr/>
              </a:pPr>
              <a:t>14</a:t>
            </a:fld>
            <a:endParaRPr lang="en-US" sz="1600" dirty="0">
              <a:solidFill>
                <a:srgbClr val="000000"/>
              </a:solidFill>
            </a:endParaRPr>
          </a:p>
        </p:txBody>
      </p:sp>
    </p:spTree>
    <p:extLst>
      <p:ext uri="{BB962C8B-B14F-4D97-AF65-F5344CB8AC3E}">
        <p14:creationId xmlns:p14="http://schemas.microsoft.com/office/powerpoint/2010/main" val="40926923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needs to respond to comment from China NB on 802.22b</a:t>
            </a:r>
            <a:endParaRPr lang="en-AU" dirty="0"/>
          </a:p>
        </p:txBody>
      </p:sp>
      <p:sp>
        <p:nvSpPr>
          <p:cNvPr id="3" name="Content Placeholder 2"/>
          <p:cNvSpPr>
            <a:spLocks noGrp="1"/>
          </p:cNvSpPr>
          <p:nvPr>
            <p:ph idx="1"/>
          </p:nvPr>
        </p:nvSpPr>
        <p:spPr>
          <a:xfrm>
            <a:off x="685800" y="1752600"/>
            <a:ext cx="7772400" cy="4114800"/>
          </a:xfrm>
        </p:spPr>
        <p:txBody>
          <a:bodyPr/>
          <a:lstStyle/>
          <a:p>
            <a:r>
              <a:rPr lang="en-AU" dirty="0" smtClean="0"/>
              <a:t>Proposed IEEE 802 response to China NB comment &amp; request 1</a:t>
            </a:r>
          </a:p>
          <a:p>
            <a:pPr lvl="1"/>
            <a:r>
              <a:rPr lang="en-US" i="1" dirty="0" smtClean="0"/>
              <a:t>…</a:t>
            </a:r>
          </a:p>
          <a:p>
            <a:pPr lvl="1"/>
            <a:r>
              <a:rPr lang="en-US" i="1" dirty="0" smtClean="0"/>
              <a:t>IEEE 802 recognizes that the </a:t>
            </a:r>
            <a:r>
              <a:rPr lang="en-US" i="1" dirty="0"/>
              <a:t>China NB has asserted </a:t>
            </a:r>
            <a:r>
              <a:rPr lang="en-US" i="1" dirty="0" smtClean="0"/>
              <a:t>in that past that man-in-the-middle </a:t>
            </a:r>
            <a:r>
              <a:rPr lang="en-US" i="1" dirty="0"/>
              <a:t>(and other) attacks are </a:t>
            </a:r>
            <a:r>
              <a:rPr lang="en-US" i="1" dirty="0" smtClean="0"/>
              <a:t>possible against </a:t>
            </a:r>
            <a:r>
              <a:rPr lang="en-US" i="1" dirty="0"/>
              <a:t>IEEE </a:t>
            </a:r>
            <a:r>
              <a:rPr lang="en-US" i="1" dirty="0" smtClean="0"/>
              <a:t>802.1X based systems. However, </a:t>
            </a:r>
            <a:r>
              <a:rPr lang="en-US" i="1" dirty="0"/>
              <a:t>the technical details of such an attack (or </a:t>
            </a:r>
            <a:r>
              <a:rPr lang="en-US" i="1" dirty="0" smtClean="0"/>
              <a:t>a demonstration of an attack) </a:t>
            </a:r>
            <a:r>
              <a:rPr lang="en-US" i="1" dirty="0"/>
              <a:t>have </a:t>
            </a:r>
            <a:r>
              <a:rPr lang="en-US" i="1" dirty="0" smtClean="0"/>
              <a:t>not yet been </a:t>
            </a:r>
            <a:r>
              <a:rPr lang="en-US" i="1" dirty="0"/>
              <a:t>supplied by the China </a:t>
            </a:r>
            <a:r>
              <a:rPr lang="en-US" i="1" dirty="0" smtClean="0"/>
              <a:t>NB. </a:t>
            </a:r>
            <a:r>
              <a:rPr lang="en-US" i="1" dirty="0"/>
              <a:t>In the absence of technical substantiation of the </a:t>
            </a:r>
            <a:r>
              <a:rPr lang="en-US" i="1" dirty="0" smtClean="0"/>
              <a:t>claims, there is no justification to remove references to </a:t>
            </a:r>
            <a:r>
              <a:rPr lang="en-US" i="1" dirty="0"/>
              <a:t>IEEE 802.1X-2010 </a:t>
            </a:r>
            <a:r>
              <a:rPr lang="en-US" i="1" dirty="0" smtClean="0"/>
              <a:t> from any standard.</a:t>
            </a:r>
          </a:p>
        </p:txBody>
      </p:sp>
      <p:sp>
        <p:nvSpPr>
          <p:cNvPr id="4" name="Footer Placeholder 3"/>
          <p:cNvSpPr>
            <a:spLocks noGrp="1"/>
          </p:cNvSpPr>
          <p:nvPr>
            <p:ph type="ftr" sz="quarter" idx="10"/>
          </p:nvPr>
        </p:nvSpPr>
        <p:spPr>
          <a:xfrm>
            <a:off x="6629940" y="6475413"/>
            <a:ext cx="1913985" cy="246221"/>
          </a:xfrm>
        </p:spPr>
        <p:txBody>
          <a:bodyPr/>
          <a:lstStyle/>
          <a:p>
            <a:pPr>
              <a:defRPr/>
            </a:pPr>
            <a:r>
              <a:rPr lang="en-US" sz="1600" smtClean="0">
                <a:solidFill>
                  <a:srgbClr val="000000"/>
                </a:solidFill>
              </a:rPr>
              <a:t>Andrew Myles, Cisco</a:t>
            </a:r>
            <a:endParaRPr lang="en-US" sz="1600" dirty="0">
              <a:solidFill>
                <a:srgbClr val="000000"/>
              </a:solidFill>
            </a:endParaRPr>
          </a:p>
        </p:txBody>
      </p:sp>
      <p:sp>
        <p:nvSpPr>
          <p:cNvPr id="5" name="Slide Number Placeholder 4"/>
          <p:cNvSpPr>
            <a:spLocks noGrp="1"/>
          </p:cNvSpPr>
          <p:nvPr>
            <p:ph type="sldNum" sz="quarter" idx="11"/>
          </p:nvPr>
        </p:nvSpPr>
        <p:spPr>
          <a:xfrm>
            <a:off x="4240607" y="6475413"/>
            <a:ext cx="738985" cy="246221"/>
          </a:xfrm>
        </p:spPr>
        <p:txBody>
          <a:bodyPr/>
          <a:lstStyle/>
          <a:p>
            <a:pPr>
              <a:defRPr/>
            </a:pPr>
            <a:r>
              <a:rPr lang="en-US" sz="1600" dirty="0" smtClean="0">
                <a:solidFill>
                  <a:srgbClr val="000000"/>
                </a:solidFill>
              </a:rPr>
              <a:t>Slide </a:t>
            </a:r>
            <a:fld id="{EF4002E7-DB4D-4CC3-8382-1939D19420D8}" type="slidenum">
              <a:rPr lang="en-US" sz="1600" smtClean="0">
                <a:solidFill>
                  <a:srgbClr val="000000"/>
                </a:solidFill>
              </a:rPr>
              <a:pPr>
                <a:defRPr/>
              </a:pPr>
              <a:t>15</a:t>
            </a:fld>
            <a:endParaRPr lang="en-US" sz="1600" dirty="0">
              <a:solidFill>
                <a:srgbClr val="000000"/>
              </a:solidFill>
            </a:endParaRPr>
          </a:p>
        </p:txBody>
      </p:sp>
    </p:spTree>
    <p:extLst>
      <p:ext uri="{BB962C8B-B14F-4D97-AF65-F5344CB8AC3E}">
        <p14:creationId xmlns:p14="http://schemas.microsoft.com/office/powerpoint/2010/main" val="18222690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Japan NB submitted two comments in relation to 802.22b</a:t>
            </a:r>
            <a:endParaRPr lang="en-AU" dirty="0"/>
          </a:p>
        </p:txBody>
      </p:sp>
      <p:sp>
        <p:nvSpPr>
          <p:cNvPr id="3" name="Content Placeholder 2"/>
          <p:cNvSpPr>
            <a:spLocks noGrp="1"/>
          </p:cNvSpPr>
          <p:nvPr>
            <p:ph idx="1"/>
          </p:nvPr>
        </p:nvSpPr>
        <p:spPr/>
        <p:txBody>
          <a:bodyPr/>
          <a:lstStyle/>
          <a:p>
            <a:r>
              <a:rPr lang="en-AU" dirty="0" smtClean="0"/>
              <a:t>Japan NB comment 1</a:t>
            </a:r>
          </a:p>
          <a:p>
            <a:pPr lvl="1"/>
            <a:r>
              <a:rPr lang="en-AU" i="1" dirty="0"/>
              <a:t>There is Radio Act before using the frequency band for </a:t>
            </a:r>
            <a:r>
              <a:rPr lang="en-AU" i="1" dirty="0" err="1"/>
              <a:t>analog</a:t>
            </a:r>
            <a:r>
              <a:rPr lang="en-AU" i="1" dirty="0"/>
              <a:t> television broadcasting service in </a:t>
            </a:r>
            <a:r>
              <a:rPr lang="en-AU" i="1" dirty="0" smtClean="0"/>
              <a:t>Japan.</a:t>
            </a:r>
          </a:p>
          <a:p>
            <a:r>
              <a:rPr lang="en-AU" dirty="0" smtClean="0"/>
              <a:t>Japan NB request 1</a:t>
            </a:r>
          </a:p>
          <a:p>
            <a:pPr lvl="1"/>
            <a:r>
              <a:rPr lang="en-AU" i="1" dirty="0"/>
              <a:t>Align technology with Radio Act. </a:t>
            </a:r>
            <a:endParaRPr lang="en-AU" i="1" dirty="0" smtClean="0"/>
          </a:p>
        </p:txBody>
      </p:sp>
      <p:sp>
        <p:nvSpPr>
          <p:cNvPr id="4" name="Footer Placeholder 3"/>
          <p:cNvSpPr>
            <a:spLocks noGrp="1"/>
          </p:cNvSpPr>
          <p:nvPr>
            <p:ph type="ftr" sz="quarter" idx="10"/>
          </p:nvPr>
        </p:nvSpPr>
        <p:spPr>
          <a:xfrm>
            <a:off x="6629940" y="6475413"/>
            <a:ext cx="1913985" cy="246221"/>
          </a:xfrm>
        </p:spPr>
        <p:txBody>
          <a:bodyPr/>
          <a:lstStyle/>
          <a:p>
            <a:pPr>
              <a:defRPr/>
            </a:pPr>
            <a:r>
              <a:rPr lang="en-US" sz="1600" smtClean="0">
                <a:solidFill>
                  <a:srgbClr val="000000"/>
                </a:solidFill>
              </a:rPr>
              <a:t>Andrew Myles, Cisco</a:t>
            </a:r>
            <a:endParaRPr lang="en-US" sz="1600" dirty="0">
              <a:solidFill>
                <a:srgbClr val="000000"/>
              </a:solidFill>
            </a:endParaRPr>
          </a:p>
        </p:txBody>
      </p:sp>
      <p:sp>
        <p:nvSpPr>
          <p:cNvPr id="5" name="Slide Number Placeholder 4"/>
          <p:cNvSpPr>
            <a:spLocks noGrp="1"/>
          </p:cNvSpPr>
          <p:nvPr>
            <p:ph type="sldNum" sz="quarter" idx="11"/>
          </p:nvPr>
        </p:nvSpPr>
        <p:spPr>
          <a:xfrm>
            <a:off x="4240607" y="6475413"/>
            <a:ext cx="738985" cy="246221"/>
          </a:xfrm>
        </p:spPr>
        <p:txBody>
          <a:bodyPr/>
          <a:lstStyle/>
          <a:p>
            <a:pPr>
              <a:defRPr/>
            </a:pPr>
            <a:r>
              <a:rPr lang="en-US" sz="1600" dirty="0" smtClean="0">
                <a:solidFill>
                  <a:srgbClr val="000000"/>
                </a:solidFill>
              </a:rPr>
              <a:t>Slide </a:t>
            </a:r>
            <a:fld id="{EF4002E7-DB4D-4CC3-8382-1939D19420D8}" type="slidenum">
              <a:rPr lang="en-US" sz="1600" smtClean="0">
                <a:solidFill>
                  <a:srgbClr val="000000"/>
                </a:solidFill>
              </a:rPr>
              <a:pPr>
                <a:defRPr/>
              </a:pPr>
              <a:t>16</a:t>
            </a:fld>
            <a:endParaRPr lang="en-US" sz="1600" dirty="0">
              <a:solidFill>
                <a:srgbClr val="000000"/>
              </a:solidFill>
            </a:endParaRPr>
          </a:p>
        </p:txBody>
      </p:sp>
    </p:spTree>
    <p:extLst>
      <p:ext uri="{BB962C8B-B14F-4D97-AF65-F5344CB8AC3E}">
        <p14:creationId xmlns:p14="http://schemas.microsoft.com/office/powerpoint/2010/main" val="299160458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needs to respond to comment from Japan NB on 802.22b</a:t>
            </a:r>
            <a:endParaRPr lang="en-AU" dirty="0"/>
          </a:p>
        </p:txBody>
      </p:sp>
      <p:sp>
        <p:nvSpPr>
          <p:cNvPr id="3" name="Content Placeholder 2"/>
          <p:cNvSpPr>
            <a:spLocks noGrp="1"/>
          </p:cNvSpPr>
          <p:nvPr>
            <p:ph idx="1"/>
          </p:nvPr>
        </p:nvSpPr>
        <p:spPr/>
        <p:txBody>
          <a:bodyPr/>
          <a:lstStyle/>
          <a:p>
            <a:r>
              <a:rPr lang="en-AU" dirty="0" smtClean="0"/>
              <a:t>IEEE 802 response to Japan NB comment &amp; request 1</a:t>
            </a:r>
          </a:p>
          <a:p>
            <a:pPr lvl="1"/>
            <a:r>
              <a:rPr lang="en-US" i="1" dirty="0"/>
              <a:t>During the next revision of IEEE 802.22b, IEEE 802.22 WG will consider adding a paragraph in an Annex that will ensure that 802.22 systems will adhere to the Japanese Radio Act for co-existence with the analog TV</a:t>
            </a:r>
            <a:endParaRPr lang="en-AU" i="1" dirty="0"/>
          </a:p>
        </p:txBody>
      </p:sp>
      <p:sp>
        <p:nvSpPr>
          <p:cNvPr id="4" name="Footer Placeholder 3"/>
          <p:cNvSpPr>
            <a:spLocks noGrp="1"/>
          </p:cNvSpPr>
          <p:nvPr>
            <p:ph type="ftr" sz="quarter" idx="10"/>
          </p:nvPr>
        </p:nvSpPr>
        <p:spPr>
          <a:xfrm>
            <a:off x="6629940" y="6475413"/>
            <a:ext cx="1913985" cy="246221"/>
          </a:xfrm>
        </p:spPr>
        <p:txBody>
          <a:bodyPr/>
          <a:lstStyle/>
          <a:p>
            <a:pPr>
              <a:defRPr/>
            </a:pPr>
            <a:r>
              <a:rPr lang="en-US" sz="1600" smtClean="0">
                <a:solidFill>
                  <a:srgbClr val="000000"/>
                </a:solidFill>
              </a:rPr>
              <a:t>Andrew Myles, Cisco</a:t>
            </a:r>
            <a:endParaRPr lang="en-US" sz="1600" dirty="0">
              <a:solidFill>
                <a:srgbClr val="000000"/>
              </a:solidFill>
            </a:endParaRPr>
          </a:p>
        </p:txBody>
      </p:sp>
      <p:sp>
        <p:nvSpPr>
          <p:cNvPr id="5" name="Slide Number Placeholder 4"/>
          <p:cNvSpPr>
            <a:spLocks noGrp="1"/>
          </p:cNvSpPr>
          <p:nvPr>
            <p:ph type="sldNum" sz="quarter" idx="11"/>
          </p:nvPr>
        </p:nvSpPr>
        <p:spPr>
          <a:xfrm>
            <a:off x="4240607" y="6475413"/>
            <a:ext cx="738985" cy="246221"/>
          </a:xfrm>
        </p:spPr>
        <p:txBody>
          <a:bodyPr/>
          <a:lstStyle/>
          <a:p>
            <a:pPr>
              <a:defRPr/>
            </a:pPr>
            <a:r>
              <a:rPr lang="en-US" sz="1600" dirty="0" smtClean="0">
                <a:solidFill>
                  <a:srgbClr val="000000"/>
                </a:solidFill>
              </a:rPr>
              <a:t>Slide </a:t>
            </a:r>
            <a:fld id="{EF4002E7-DB4D-4CC3-8382-1939D19420D8}" type="slidenum">
              <a:rPr lang="en-US" sz="1600" smtClean="0">
                <a:solidFill>
                  <a:srgbClr val="000000"/>
                </a:solidFill>
              </a:rPr>
              <a:pPr>
                <a:defRPr/>
              </a:pPr>
              <a:t>17</a:t>
            </a:fld>
            <a:endParaRPr lang="en-US" sz="1600" dirty="0">
              <a:solidFill>
                <a:srgbClr val="000000"/>
              </a:solidFill>
            </a:endParaRPr>
          </a:p>
        </p:txBody>
      </p:sp>
    </p:spTree>
    <p:extLst>
      <p:ext uri="{BB962C8B-B14F-4D97-AF65-F5344CB8AC3E}">
        <p14:creationId xmlns:p14="http://schemas.microsoft.com/office/powerpoint/2010/main" val="230021838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Japan NB submitted two comments in relation to 802.22b</a:t>
            </a:r>
            <a:endParaRPr lang="en-AU" dirty="0"/>
          </a:p>
        </p:txBody>
      </p:sp>
      <p:sp>
        <p:nvSpPr>
          <p:cNvPr id="3" name="Content Placeholder 2"/>
          <p:cNvSpPr>
            <a:spLocks noGrp="1"/>
          </p:cNvSpPr>
          <p:nvPr>
            <p:ph idx="1"/>
          </p:nvPr>
        </p:nvSpPr>
        <p:spPr/>
        <p:txBody>
          <a:bodyPr/>
          <a:lstStyle/>
          <a:p>
            <a:r>
              <a:rPr lang="en-AU" dirty="0" smtClean="0"/>
              <a:t>Japan NB comment 2</a:t>
            </a:r>
          </a:p>
          <a:p>
            <a:pPr lvl="1"/>
            <a:r>
              <a:rPr lang="en-AU" i="1" dirty="0"/>
              <a:t>The document template looks different from ISO template</a:t>
            </a:r>
            <a:r>
              <a:rPr lang="en-AU" i="1" dirty="0" smtClean="0"/>
              <a:t>.</a:t>
            </a:r>
          </a:p>
          <a:p>
            <a:r>
              <a:rPr lang="en-AU" dirty="0" smtClean="0"/>
              <a:t>Japan NB request 2</a:t>
            </a:r>
          </a:p>
          <a:p>
            <a:pPr lvl="1"/>
            <a:r>
              <a:rPr lang="en-AU" i="1" dirty="0"/>
              <a:t>Use ISO template</a:t>
            </a:r>
            <a:r>
              <a:rPr lang="en-AU" i="1" dirty="0" smtClean="0"/>
              <a:t>.</a:t>
            </a:r>
            <a:endParaRPr lang="en-AU" i="1" dirty="0"/>
          </a:p>
        </p:txBody>
      </p:sp>
      <p:sp>
        <p:nvSpPr>
          <p:cNvPr id="4" name="Footer Placeholder 3"/>
          <p:cNvSpPr>
            <a:spLocks noGrp="1"/>
          </p:cNvSpPr>
          <p:nvPr>
            <p:ph type="ftr" sz="quarter" idx="10"/>
          </p:nvPr>
        </p:nvSpPr>
        <p:spPr>
          <a:xfrm>
            <a:off x="6629940" y="6475413"/>
            <a:ext cx="1913985" cy="246221"/>
          </a:xfrm>
        </p:spPr>
        <p:txBody>
          <a:bodyPr/>
          <a:lstStyle/>
          <a:p>
            <a:pPr>
              <a:defRPr/>
            </a:pPr>
            <a:r>
              <a:rPr lang="en-US" sz="1600" smtClean="0">
                <a:solidFill>
                  <a:srgbClr val="000000"/>
                </a:solidFill>
              </a:rPr>
              <a:t>Andrew Myles, Cisco</a:t>
            </a:r>
            <a:endParaRPr lang="en-US" sz="1600" dirty="0">
              <a:solidFill>
                <a:srgbClr val="000000"/>
              </a:solidFill>
            </a:endParaRPr>
          </a:p>
        </p:txBody>
      </p:sp>
      <p:sp>
        <p:nvSpPr>
          <p:cNvPr id="5" name="Slide Number Placeholder 4"/>
          <p:cNvSpPr>
            <a:spLocks noGrp="1"/>
          </p:cNvSpPr>
          <p:nvPr>
            <p:ph type="sldNum" sz="quarter" idx="11"/>
          </p:nvPr>
        </p:nvSpPr>
        <p:spPr>
          <a:xfrm>
            <a:off x="4240607" y="6475413"/>
            <a:ext cx="738985" cy="246221"/>
          </a:xfrm>
        </p:spPr>
        <p:txBody>
          <a:bodyPr/>
          <a:lstStyle/>
          <a:p>
            <a:pPr>
              <a:defRPr/>
            </a:pPr>
            <a:r>
              <a:rPr lang="en-US" sz="1600" smtClean="0">
                <a:solidFill>
                  <a:srgbClr val="000000"/>
                </a:solidFill>
              </a:rPr>
              <a:t>Slide </a:t>
            </a:r>
            <a:fld id="{EF4002E7-DB4D-4CC3-8382-1939D19420D8}" type="slidenum">
              <a:rPr lang="en-US" sz="1600" smtClean="0">
                <a:solidFill>
                  <a:srgbClr val="000000"/>
                </a:solidFill>
              </a:rPr>
              <a:pPr>
                <a:defRPr/>
              </a:pPr>
              <a:t>18</a:t>
            </a:fld>
            <a:endParaRPr lang="en-US" sz="1600">
              <a:solidFill>
                <a:srgbClr val="000000"/>
              </a:solidFill>
            </a:endParaRPr>
          </a:p>
        </p:txBody>
      </p:sp>
    </p:spTree>
    <p:extLst>
      <p:ext uri="{BB962C8B-B14F-4D97-AF65-F5344CB8AC3E}">
        <p14:creationId xmlns:p14="http://schemas.microsoft.com/office/powerpoint/2010/main" val="13261478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needs to respond to comment from Japan NB on 802.22b</a:t>
            </a:r>
            <a:endParaRPr lang="en-AU" dirty="0"/>
          </a:p>
        </p:txBody>
      </p:sp>
      <p:sp>
        <p:nvSpPr>
          <p:cNvPr id="3" name="Content Placeholder 2"/>
          <p:cNvSpPr>
            <a:spLocks noGrp="1"/>
          </p:cNvSpPr>
          <p:nvPr>
            <p:ph idx="1"/>
          </p:nvPr>
        </p:nvSpPr>
        <p:spPr/>
        <p:txBody>
          <a:bodyPr/>
          <a:lstStyle/>
          <a:p>
            <a:r>
              <a:rPr lang="en-AU" dirty="0" smtClean="0"/>
              <a:t>IEEE 802 response to Japan NB comment &amp; request 2</a:t>
            </a:r>
          </a:p>
          <a:p>
            <a:pPr lvl="1"/>
            <a:r>
              <a:rPr lang="en-US" i="1" dirty="0"/>
              <a:t>IEEE standards being submitted through the PSDO process adhere to the IEEE format and style guidelines. IEEE 802 standards, even if later to be submitted for ISO/IEC ratification, are expected to conform to the IEEE-SA Style Guide, which is already fairly harmonized with the ISO Style Guide.</a:t>
            </a:r>
            <a:endParaRPr lang="en-AU" i="1" dirty="0"/>
          </a:p>
        </p:txBody>
      </p:sp>
      <p:sp>
        <p:nvSpPr>
          <p:cNvPr id="4" name="Footer Placeholder 3"/>
          <p:cNvSpPr>
            <a:spLocks noGrp="1"/>
          </p:cNvSpPr>
          <p:nvPr>
            <p:ph type="ftr" sz="quarter" idx="10"/>
          </p:nvPr>
        </p:nvSpPr>
        <p:spPr>
          <a:xfrm>
            <a:off x="6629940" y="6475413"/>
            <a:ext cx="1913985" cy="246221"/>
          </a:xfrm>
        </p:spPr>
        <p:txBody>
          <a:bodyPr/>
          <a:lstStyle/>
          <a:p>
            <a:pPr>
              <a:defRPr/>
            </a:pPr>
            <a:r>
              <a:rPr lang="en-US" sz="1600" smtClean="0">
                <a:solidFill>
                  <a:srgbClr val="000000"/>
                </a:solidFill>
              </a:rPr>
              <a:t>Andrew Myles, Cisco</a:t>
            </a:r>
            <a:endParaRPr lang="en-US" sz="1600" dirty="0">
              <a:solidFill>
                <a:srgbClr val="000000"/>
              </a:solidFill>
            </a:endParaRPr>
          </a:p>
        </p:txBody>
      </p:sp>
      <p:sp>
        <p:nvSpPr>
          <p:cNvPr id="5" name="Slide Number Placeholder 4"/>
          <p:cNvSpPr>
            <a:spLocks noGrp="1"/>
          </p:cNvSpPr>
          <p:nvPr>
            <p:ph type="sldNum" sz="quarter" idx="11"/>
          </p:nvPr>
        </p:nvSpPr>
        <p:spPr>
          <a:xfrm>
            <a:off x="4240607" y="6475413"/>
            <a:ext cx="738985" cy="246221"/>
          </a:xfrm>
        </p:spPr>
        <p:txBody>
          <a:bodyPr/>
          <a:lstStyle/>
          <a:p>
            <a:pPr>
              <a:defRPr/>
            </a:pPr>
            <a:r>
              <a:rPr lang="en-US" sz="1600" dirty="0" smtClean="0">
                <a:solidFill>
                  <a:srgbClr val="000000"/>
                </a:solidFill>
              </a:rPr>
              <a:t>Slide </a:t>
            </a:r>
            <a:fld id="{EF4002E7-DB4D-4CC3-8382-1939D19420D8}" type="slidenum">
              <a:rPr lang="en-US" sz="1600" smtClean="0">
                <a:solidFill>
                  <a:srgbClr val="000000"/>
                </a:solidFill>
              </a:rPr>
              <a:pPr>
                <a:defRPr/>
              </a:pPr>
              <a:t>19</a:t>
            </a:fld>
            <a:endParaRPr lang="en-US" sz="1600" dirty="0">
              <a:solidFill>
                <a:srgbClr val="000000"/>
              </a:solidFill>
            </a:endParaRPr>
          </a:p>
        </p:txBody>
      </p:sp>
    </p:spTree>
    <p:extLst>
      <p:ext uri="{BB962C8B-B14F-4D97-AF65-F5344CB8AC3E}">
        <p14:creationId xmlns:p14="http://schemas.microsoft.com/office/powerpoint/2010/main" val="15296768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latin typeface="Bell MT" panose="02020503060305020303" pitchFamily="18" charset="0"/>
              </a:rPr>
              <a:t>Slide </a:t>
            </a:r>
            <a:fld id="{351F4386-A5E2-41A1-B4D0-BE653C929E06}" type="slidenum">
              <a:rPr lang="en-GB">
                <a:latin typeface="Bell MT" panose="02020503060305020303" pitchFamily="18" charset="0"/>
              </a:rPr>
              <a:pPr/>
              <a:t>2</a:t>
            </a:fld>
            <a:endParaRPr lang="en-GB">
              <a:latin typeface="Bell MT" panose="02020503060305020303" pitchFamily="18" charset="0"/>
            </a:endParaRPr>
          </a:p>
        </p:txBody>
      </p:sp>
      <p:sp>
        <p:nvSpPr>
          <p:cNvPr id="4097" name="Rectangle 1"/>
          <p:cNvSpPr>
            <a:spLocks noGrp="1" noChangeArrowheads="1"/>
          </p:cNvSpPr>
          <p:nvPr>
            <p:ph type="title"/>
          </p:nvPr>
        </p:nvSpPr>
        <p:spPr>
          <a:xfrm>
            <a:off x="609600" y="2209800"/>
            <a:ext cx="8229600" cy="19812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Arial Narrow" panose="020B0606020202030204" pitchFamily="34" charset="0"/>
                <a:cs typeface="Arial" panose="020B0604020202020204" pitchFamily="34" charset="0"/>
              </a:rPr>
              <a:t>Motion to Forward IEEE Std. 802.22a-2014 and IEEE Std. 802.22b-2015 </a:t>
            </a:r>
            <a:r>
              <a:rPr lang="en-US" dirty="0" smtClean="0">
                <a:latin typeface="Arial Narrow" panose="020B0606020202030204" pitchFamily="34" charset="0"/>
                <a:cs typeface="Arial" panose="020B0604020202020204" pitchFamily="34" charset="0"/>
              </a:rPr>
              <a:t>Comment Resolution Responses to </a:t>
            </a:r>
            <a:r>
              <a:rPr lang="en-US" dirty="0">
                <a:latin typeface="Arial Narrow" panose="020B0606020202030204" pitchFamily="34" charset="0"/>
                <a:cs typeface="Arial" panose="020B0604020202020204" pitchFamily="34" charset="0"/>
              </a:rPr>
              <a:t>the </a:t>
            </a:r>
            <a:r>
              <a:rPr lang="en-US" dirty="0" smtClean="0">
                <a:latin typeface="Arial Narrow" panose="020B0606020202030204" pitchFamily="34" charset="0"/>
                <a:cs typeface="Arial" panose="020B0604020202020204" pitchFamily="34" charset="0"/>
              </a:rPr>
              <a:t>ISO/IEC/JTC1 for the FDIS 60 Day Ballot</a:t>
            </a:r>
            <a:endParaRPr lang="en-GB" dirty="0">
              <a:latin typeface="Arial Narrow" panose="020B0606020202030204" pitchFamily="34" charset="0"/>
              <a:cs typeface="Arial" panose="020B0604020202020204" pitchFamily="34" charset="0"/>
            </a:endParaRPr>
          </a:p>
        </p:txBody>
      </p:sp>
      <p:sp>
        <p:nvSpPr>
          <p:cNvPr id="8" name="Date Placeholder 3"/>
          <p:cNvSpPr>
            <a:spLocks noGrp="1"/>
          </p:cNvSpPr>
          <p:nvPr>
            <p:ph type="dt" idx="15"/>
          </p:nvPr>
        </p:nvSpPr>
        <p:spPr>
          <a:xfrm>
            <a:off x="696912" y="333375"/>
            <a:ext cx="2589203" cy="273050"/>
          </a:xfrm>
        </p:spPr>
        <p:txBody>
          <a:bodyPr/>
          <a:lstStyle/>
          <a:p>
            <a:r>
              <a:rPr lang="en-US" dirty="0" smtClean="0">
                <a:latin typeface="Arial Narrow" panose="020B0606020202030204" pitchFamily="34" charset="0"/>
              </a:rPr>
              <a:t>October</a:t>
            </a:r>
            <a:r>
              <a:rPr lang="en-US" dirty="0" smtClean="0">
                <a:latin typeface="Arial Narrow" panose="020B0606020202030204" pitchFamily="34" charset="0"/>
              </a:rPr>
              <a:t> </a:t>
            </a:r>
            <a:r>
              <a:rPr lang="en-US" dirty="0" smtClean="0">
                <a:latin typeface="Arial Narrow" panose="020B0606020202030204" pitchFamily="34" charset="0"/>
              </a:rPr>
              <a:t>2016</a:t>
            </a:r>
            <a:endParaRPr lang="en-GB" dirty="0">
              <a:latin typeface="Arial Narrow" panose="020B0606020202030204" pitchFamily="34" charset="0"/>
            </a:endParaRPr>
          </a:p>
        </p:txBody>
      </p:sp>
      <p:sp>
        <p:nvSpPr>
          <p:cNvPr id="9" name="Footer Placeholder 4"/>
          <p:cNvSpPr>
            <a:spLocks noGrp="1"/>
          </p:cNvSpPr>
          <p:nvPr>
            <p:ph type="ftr" idx="14"/>
          </p:nvPr>
        </p:nvSpPr>
        <p:spPr>
          <a:xfrm>
            <a:off x="5500694" y="6475413"/>
            <a:ext cx="3041644" cy="180975"/>
          </a:xfrm>
        </p:spPr>
        <p:txBody>
          <a:bodyPr/>
          <a:lstStyle/>
          <a:p>
            <a:r>
              <a:rPr lang="en-GB" dirty="0" smtClean="0">
                <a:latin typeface="Arial Narrow" panose="020B0606020202030204" pitchFamily="34" charset="0"/>
              </a:rPr>
              <a:t>Apurva N. Mody, </a:t>
            </a:r>
            <a:r>
              <a:rPr lang="en-GB" dirty="0" err="1" smtClean="0">
                <a:latin typeface="Arial Narrow" panose="020B0606020202030204" pitchFamily="34" charset="0"/>
              </a:rPr>
              <a:t>WhiteSpace</a:t>
            </a:r>
            <a:r>
              <a:rPr lang="en-GB" dirty="0" smtClean="0">
                <a:latin typeface="Arial Narrow" panose="020B0606020202030204" pitchFamily="34" charset="0"/>
              </a:rPr>
              <a:t> Alliance, BAE Systems</a:t>
            </a:r>
            <a:endParaRPr lang="en-GB" dirty="0">
              <a:latin typeface="Arial Narrow" panose="020B0606020202030204" pitchFamily="34" charset="0"/>
            </a:endParaRPr>
          </a:p>
        </p:txBody>
      </p:sp>
    </p:spTree>
    <p:extLst>
      <p:ext uri="{BB962C8B-B14F-4D97-AF65-F5344CB8AC3E}">
        <p14:creationId xmlns:p14="http://schemas.microsoft.com/office/powerpoint/2010/main" val="315922929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
        <p:nvSpPr>
          <p:cNvPr id="4097" name="Rectangle 1"/>
          <p:cNvSpPr>
            <a:spLocks noGrp="1" noChangeArrowheads="1"/>
          </p:cNvSpPr>
          <p:nvPr>
            <p:ph type="title"/>
          </p:nvPr>
        </p:nvSpPr>
        <p:spPr>
          <a:xfrm>
            <a:off x="381000" y="609600"/>
            <a:ext cx="8077200" cy="4572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latin typeface="Arial Narrow" panose="020B0606020202030204" pitchFamily="34" charset="0"/>
              </a:rPr>
              <a:t>References</a:t>
            </a:r>
            <a:endParaRPr lang="en-GB" dirty="0">
              <a:latin typeface="Arial Narrow" panose="020B0606020202030204" pitchFamily="34" charset="0"/>
            </a:endParaRPr>
          </a:p>
        </p:txBody>
      </p:sp>
      <p:sp>
        <p:nvSpPr>
          <p:cNvPr id="32" name="TextBox 31"/>
          <p:cNvSpPr txBox="1"/>
          <p:nvPr/>
        </p:nvSpPr>
        <p:spPr>
          <a:xfrm>
            <a:off x="304800" y="1143000"/>
            <a:ext cx="8610600" cy="2554545"/>
          </a:xfrm>
          <a:prstGeom prst="rect">
            <a:avLst/>
          </a:prstGeom>
          <a:noFill/>
        </p:spPr>
        <p:txBody>
          <a:bodyPr wrap="square" rtlCol="0">
            <a:spAutoFit/>
          </a:bodyPr>
          <a:lstStyle/>
          <a:p>
            <a:pPr marL="177800" indent="-177800">
              <a:buFont typeface="Arial" pitchFamily="34" charset="0"/>
              <a:buChar char="•"/>
            </a:pPr>
            <a:r>
              <a:rPr lang="en-US" sz="2000" dirty="0" smtClean="0">
                <a:solidFill>
                  <a:schemeClr val="tx1"/>
                </a:solidFill>
                <a:latin typeface="Arial Narrow" panose="020B0606020202030204" pitchFamily="34" charset="0"/>
              </a:rPr>
              <a:t>IEEE 802 ISO/IEC/JTC1 Standing Committee  </a:t>
            </a:r>
            <a:r>
              <a:rPr lang="en-US" sz="2000" dirty="0">
                <a:solidFill>
                  <a:schemeClr val="tx1"/>
                </a:solidFill>
                <a:latin typeface="Arial Narrow" panose="020B0606020202030204" pitchFamily="34" charset="0"/>
              </a:rPr>
              <a:t>– </a:t>
            </a:r>
            <a:r>
              <a:rPr lang="en-US" sz="2000" dirty="0" smtClean="0">
                <a:solidFill>
                  <a:schemeClr val="tx1"/>
                </a:solidFill>
                <a:latin typeface="Arial Narrow" panose="020B0606020202030204" pitchFamily="34" charset="0"/>
              </a:rPr>
              <a:t>May 2016 </a:t>
            </a:r>
            <a:r>
              <a:rPr lang="en-US" sz="2000" dirty="0" smtClean="0">
                <a:solidFill>
                  <a:schemeClr val="tx1"/>
                </a:solidFill>
                <a:latin typeface="Arial Narrow" panose="020B0606020202030204" pitchFamily="34" charset="0"/>
              </a:rPr>
              <a:t>- </a:t>
            </a:r>
            <a:r>
              <a:rPr lang="en-US" sz="2000" u="sng" dirty="0">
                <a:solidFill>
                  <a:schemeClr val="accent2"/>
                </a:solidFill>
                <a:latin typeface="Arial Narrow" panose="020B0606020202030204" pitchFamily="34" charset="0"/>
                <a:hlinkClick r:id="rId3"/>
              </a:rPr>
              <a:t>11-16-0761-03-0jtc-ieee-802-jtc1-sc-agenda-for-july-2016.pptx</a:t>
            </a:r>
            <a:endParaRPr lang="en-US" sz="2000" u="sng" dirty="0" smtClean="0">
              <a:solidFill>
                <a:schemeClr val="accent2"/>
              </a:solidFill>
              <a:latin typeface="Arial Narrow" panose="020B0606020202030204" pitchFamily="34" charset="0"/>
            </a:endParaRPr>
          </a:p>
          <a:p>
            <a:pPr marL="177800" indent="-177800">
              <a:buFont typeface="Arial" pitchFamily="34" charset="0"/>
              <a:buChar char="•"/>
            </a:pPr>
            <a:endParaRPr lang="en-US" sz="2000" u="sng" dirty="0" smtClean="0">
              <a:solidFill>
                <a:schemeClr val="accent2"/>
              </a:solidFill>
              <a:latin typeface="Arial Narrow" panose="020B0606020202030204" pitchFamily="34" charset="0"/>
            </a:endParaRPr>
          </a:p>
          <a:p>
            <a:pPr marL="177800" indent="-177800">
              <a:buFont typeface="Arial" pitchFamily="34" charset="0"/>
              <a:buChar char="•"/>
            </a:pPr>
            <a:r>
              <a:rPr lang="en-US" sz="2000" dirty="0">
                <a:solidFill>
                  <a:schemeClr val="tx1"/>
                </a:solidFill>
                <a:latin typeface="Arial Narrow" panose="020B0606020202030204" pitchFamily="34" charset="0"/>
              </a:rPr>
              <a:t>IEEE 802.22 Document with </a:t>
            </a:r>
            <a:r>
              <a:rPr lang="en-US" sz="2000" dirty="0">
                <a:solidFill>
                  <a:schemeClr val="tx1"/>
                </a:solidFill>
                <a:latin typeface="Arial Narrow" panose="020B0606020202030204" pitchFamily="34" charset="0"/>
              </a:rPr>
              <a:t>Comment Resolutions</a:t>
            </a:r>
            <a:r>
              <a:rPr lang="en-US" sz="2000" u="sng" dirty="0">
                <a:solidFill>
                  <a:schemeClr val="accent2"/>
                </a:solidFill>
                <a:latin typeface="Arial Narrow" panose="020B0606020202030204" pitchFamily="34" charset="0"/>
              </a:rPr>
              <a:t>: </a:t>
            </a:r>
            <a:r>
              <a:rPr lang="en-US" sz="2000" u="sng" dirty="0">
                <a:solidFill>
                  <a:schemeClr val="accent2"/>
                </a:solidFill>
                <a:latin typeface="Arial Narrow" panose="020B0606020202030204" pitchFamily="34" charset="0"/>
                <a:hlinkClick r:id="rId4"/>
              </a:rPr>
              <a:t>https://</a:t>
            </a:r>
            <a:r>
              <a:rPr lang="en-US" sz="2000" u="sng" dirty="0" smtClean="0">
                <a:solidFill>
                  <a:schemeClr val="accent2"/>
                </a:solidFill>
                <a:latin typeface="Arial Narrow" panose="020B0606020202030204" pitchFamily="34" charset="0"/>
                <a:hlinkClick r:id="rId4"/>
              </a:rPr>
              <a:t>mentor.ieee.org/802.22/dcn/16/22-16-0027-00-0000-802-22a-and-802-22b-iso-ballot-comment-resolutions.docx</a:t>
            </a:r>
            <a:r>
              <a:rPr lang="en-US" sz="2000" u="sng" dirty="0" smtClean="0">
                <a:solidFill>
                  <a:schemeClr val="accent2"/>
                </a:solidFill>
                <a:latin typeface="Arial Narrow" panose="020B0606020202030204" pitchFamily="34" charset="0"/>
              </a:rPr>
              <a:t> </a:t>
            </a:r>
          </a:p>
          <a:p>
            <a:endParaRPr lang="en-US" sz="2000" u="sng" dirty="0" smtClean="0">
              <a:solidFill>
                <a:schemeClr val="accent2"/>
              </a:solidFill>
              <a:latin typeface="Arial Narrow" panose="020B0606020202030204" pitchFamily="34" charset="0"/>
            </a:endParaRPr>
          </a:p>
          <a:p>
            <a:r>
              <a:rPr lang="en-US" sz="2000" u="sng" dirty="0" smtClean="0">
                <a:solidFill>
                  <a:schemeClr val="accent2"/>
                </a:solidFill>
                <a:latin typeface="Arial Narrow" panose="020B0606020202030204" pitchFamily="34" charset="0"/>
              </a:rPr>
              <a:t> </a:t>
            </a:r>
            <a:endParaRPr lang="en-US" sz="2000" dirty="0" smtClean="0">
              <a:solidFill>
                <a:schemeClr val="accent2"/>
              </a:solidFill>
              <a:latin typeface="Arial Narrow" panose="020B0606020202030204" pitchFamily="34" charset="0"/>
            </a:endParaRPr>
          </a:p>
        </p:txBody>
      </p:sp>
      <p:sp>
        <p:nvSpPr>
          <p:cNvPr id="7" name="Date Placeholder 3"/>
          <p:cNvSpPr>
            <a:spLocks noGrp="1"/>
          </p:cNvSpPr>
          <p:nvPr>
            <p:ph type="dt" idx="15"/>
          </p:nvPr>
        </p:nvSpPr>
        <p:spPr>
          <a:xfrm>
            <a:off x="696912" y="333375"/>
            <a:ext cx="2589203" cy="273050"/>
          </a:xfrm>
        </p:spPr>
        <p:txBody>
          <a:bodyPr/>
          <a:lstStyle/>
          <a:p>
            <a:r>
              <a:rPr lang="en-US" dirty="0" smtClean="0">
                <a:latin typeface="Arial Narrow" panose="020B0606020202030204" pitchFamily="34" charset="0"/>
              </a:rPr>
              <a:t>October </a:t>
            </a:r>
            <a:r>
              <a:rPr lang="en-US" dirty="0" smtClean="0">
                <a:latin typeface="Arial Narrow" panose="020B0606020202030204" pitchFamily="34" charset="0"/>
              </a:rPr>
              <a:t>2016</a:t>
            </a:r>
            <a:endParaRPr lang="en-GB" dirty="0">
              <a:latin typeface="Arial Narrow" panose="020B0606020202030204" pitchFamily="34" charset="0"/>
            </a:endParaRPr>
          </a:p>
        </p:txBody>
      </p:sp>
      <p:sp>
        <p:nvSpPr>
          <p:cNvPr id="8" name="Footer Placeholder 4"/>
          <p:cNvSpPr>
            <a:spLocks noGrp="1"/>
          </p:cNvSpPr>
          <p:nvPr>
            <p:ph type="ftr" idx="14"/>
          </p:nvPr>
        </p:nvSpPr>
        <p:spPr>
          <a:xfrm>
            <a:off x="5500694" y="6475413"/>
            <a:ext cx="3041644" cy="180975"/>
          </a:xfrm>
        </p:spPr>
        <p:txBody>
          <a:bodyPr/>
          <a:lstStyle/>
          <a:p>
            <a:r>
              <a:rPr lang="en-GB" dirty="0" smtClean="0">
                <a:latin typeface="Arial Narrow" panose="020B0606020202030204" pitchFamily="34" charset="0"/>
              </a:rPr>
              <a:t>Apurva N. Mody, </a:t>
            </a:r>
            <a:r>
              <a:rPr lang="en-GB" dirty="0" err="1" smtClean="0">
                <a:latin typeface="Arial Narrow" panose="020B0606020202030204" pitchFamily="34" charset="0"/>
              </a:rPr>
              <a:t>WhiteSpace</a:t>
            </a:r>
            <a:r>
              <a:rPr lang="en-GB" dirty="0" smtClean="0">
                <a:latin typeface="Arial Narrow" panose="020B0606020202030204" pitchFamily="34" charset="0"/>
              </a:rPr>
              <a:t> Alliance, BAE Systems</a:t>
            </a:r>
            <a:endParaRPr lang="en-GB" dirty="0">
              <a:latin typeface="Arial Narrow" panose="020B0606020202030204" pitchFamily="34"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524000"/>
            <a:ext cx="8077200" cy="4953000"/>
          </a:xfrm>
        </p:spPr>
        <p:txBody>
          <a:bodyPr/>
          <a:lstStyle/>
          <a:p>
            <a:r>
              <a:rPr lang="en-US" sz="1600" b="0" dirty="0">
                <a:latin typeface="Arial Narrow" panose="020B0606020202030204" pitchFamily="34" charset="0"/>
              </a:rPr>
              <a:t>Ballot Start Date: September 2nd, 2016</a:t>
            </a:r>
          </a:p>
          <a:p>
            <a:r>
              <a:rPr lang="en-US" sz="1600" b="0" dirty="0">
                <a:latin typeface="Arial Narrow" panose="020B0606020202030204" pitchFamily="34" charset="0"/>
              </a:rPr>
              <a:t>Ballot End Date: October 1st, 2016 midnight ET, USA</a:t>
            </a:r>
          </a:p>
          <a:p>
            <a:r>
              <a:rPr lang="en-US" sz="1600" dirty="0" smtClean="0">
                <a:latin typeface="Arial Narrow" panose="020B0606020202030204" pitchFamily="34" charset="0"/>
              </a:rPr>
              <a:t>Working </a:t>
            </a:r>
            <a:r>
              <a:rPr lang="en-US" sz="1600" dirty="0">
                <a:latin typeface="Arial Narrow" panose="020B0606020202030204" pitchFamily="34" charset="0"/>
              </a:rPr>
              <a:t>Group Motion to Approve the IEEE 802.22a Comment Resolutions to the ISO/IEC/JTC1</a:t>
            </a:r>
          </a:p>
          <a:p>
            <a:pPr marL="0" indent="0"/>
            <a:r>
              <a:rPr lang="en-US" sz="1600" b="0" dirty="0">
                <a:latin typeface="Arial Narrow" panose="020B0606020202030204" pitchFamily="34" charset="0"/>
              </a:rPr>
              <a:t>Move to Approve the Proposed IEEE 802 Response in regards to the ISO Approval of the IEEE 802.22a Standard to the China NB Comment 1 and Request 1 as contained in Document </a:t>
            </a:r>
            <a:r>
              <a:rPr lang="en-US" sz="1600" b="0" u="sng" dirty="0">
                <a:latin typeface="Arial Narrow" panose="020B0606020202030204" pitchFamily="34" charset="0"/>
                <a:hlinkClick r:id="rId2"/>
              </a:rPr>
              <a:t>11-16-0761-03-0jtc-ieee-802-jtc1-sc-agenda-for-july-2016.pptx</a:t>
            </a:r>
            <a:endParaRPr lang="en-US" sz="1600" b="0" dirty="0">
              <a:latin typeface="Arial Narrow" panose="020B0606020202030204" pitchFamily="34" charset="0"/>
            </a:endParaRPr>
          </a:p>
          <a:p>
            <a:r>
              <a:rPr lang="en-US" sz="1600" b="0" dirty="0">
                <a:latin typeface="Arial Narrow" panose="020B0606020202030204" pitchFamily="34" charset="0"/>
              </a:rPr>
              <a:t> </a:t>
            </a:r>
            <a:r>
              <a:rPr lang="en-US" sz="1600" b="0" dirty="0" smtClean="0">
                <a:latin typeface="Arial Narrow" panose="020B0606020202030204" pitchFamily="34" charset="0"/>
              </a:rPr>
              <a:t>Move</a:t>
            </a:r>
            <a:r>
              <a:rPr lang="en-US" sz="1600" b="0" dirty="0">
                <a:latin typeface="Arial Narrow" panose="020B0606020202030204" pitchFamily="34" charset="0"/>
              </a:rPr>
              <a:t>: Jerry Kalke</a:t>
            </a:r>
          </a:p>
          <a:p>
            <a:r>
              <a:rPr lang="en-US" sz="1600" b="0" dirty="0">
                <a:latin typeface="Arial Narrow" panose="020B0606020202030204" pitchFamily="34" charset="0"/>
              </a:rPr>
              <a:t>Second: Chang-woo </a:t>
            </a:r>
            <a:r>
              <a:rPr lang="en-US" sz="1600" b="0" dirty="0" smtClean="0">
                <a:latin typeface="Arial Narrow" panose="020B0606020202030204" pitchFamily="34" charset="0"/>
              </a:rPr>
              <a:t>Pyo</a:t>
            </a:r>
            <a:endParaRPr lang="en-US" sz="1600" b="0" dirty="0">
              <a:latin typeface="Arial Narrow" panose="020B0606020202030204" pitchFamily="34" charset="0"/>
            </a:endParaRPr>
          </a:p>
          <a:p>
            <a:r>
              <a:rPr lang="en-US" sz="1600" b="0" dirty="0">
                <a:latin typeface="Arial Narrow" panose="020B0606020202030204" pitchFamily="34" charset="0"/>
              </a:rPr>
              <a:t>802.22 WG Members: 21 (EX-OFFICIO: 10)</a:t>
            </a:r>
          </a:p>
          <a:p>
            <a:r>
              <a:rPr lang="en-US" sz="1600" b="0" dirty="0">
                <a:latin typeface="Arial Narrow" panose="020B0606020202030204" pitchFamily="34" charset="0"/>
              </a:rPr>
              <a:t>Letter Ballot Pool: 17 (Excluding Ex-Officio voters that did not vote)</a:t>
            </a:r>
          </a:p>
          <a:p>
            <a:r>
              <a:rPr lang="en-US" sz="1600" b="0" dirty="0">
                <a:latin typeface="Arial Narrow" panose="020B0606020202030204" pitchFamily="34" charset="0"/>
              </a:rPr>
              <a:t>Return Ratio: 17/17 or 100%</a:t>
            </a:r>
          </a:p>
          <a:p>
            <a:r>
              <a:rPr lang="en-US" sz="1600" b="0" dirty="0">
                <a:latin typeface="Arial Narrow" panose="020B0606020202030204" pitchFamily="34" charset="0"/>
              </a:rPr>
              <a:t>Approve: 16</a:t>
            </a:r>
          </a:p>
          <a:p>
            <a:r>
              <a:rPr lang="en-US" sz="1600" b="0" dirty="0">
                <a:latin typeface="Arial Narrow" panose="020B0606020202030204" pitchFamily="34" charset="0"/>
              </a:rPr>
              <a:t>Disapprove: 0</a:t>
            </a:r>
          </a:p>
          <a:p>
            <a:r>
              <a:rPr lang="en-US" sz="1600" b="0" dirty="0">
                <a:latin typeface="Arial Narrow" panose="020B0606020202030204" pitchFamily="34" charset="0"/>
              </a:rPr>
              <a:t>Abstain: 1</a:t>
            </a:r>
          </a:p>
          <a:p>
            <a:r>
              <a:rPr lang="en-US" sz="1600" b="0" dirty="0">
                <a:latin typeface="Arial Narrow" panose="020B0606020202030204" pitchFamily="34" charset="0"/>
              </a:rPr>
              <a:t>Approval Ratio: 16/16 (One Abstain) or 100%</a:t>
            </a:r>
          </a:p>
          <a:p>
            <a:r>
              <a:rPr lang="en-US" sz="1600" dirty="0" smtClean="0">
                <a:latin typeface="Arial Narrow" panose="020B0606020202030204" pitchFamily="34" charset="0"/>
              </a:rPr>
              <a:t>WORKING </a:t>
            </a:r>
            <a:r>
              <a:rPr lang="en-US" sz="1600" dirty="0">
                <a:latin typeface="Arial Narrow" panose="020B0606020202030204" pitchFamily="34" charset="0"/>
              </a:rPr>
              <a:t>GROUP MOTION PASSES</a:t>
            </a:r>
          </a:p>
        </p:txBody>
      </p:sp>
      <p:sp>
        <p:nvSpPr>
          <p:cNvPr id="5" name="Slide Number Placeholder 4"/>
          <p:cNvSpPr>
            <a:spLocks noGrp="1"/>
          </p:cNvSpPr>
          <p:nvPr>
            <p:ph type="sldNum" sz="quarter" idx="4294967295"/>
          </p:nvPr>
        </p:nvSpPr>
        <p:spPr>
          <a:xfrm>
            <a:off x="4114800" y="6475412"/>
            <a:ext cx="1110337" cy="230187"/>
          </a:xfrm>
          <a:prstGeom prst="rect">
            <a:avLst/>
          </a:prstGeom>
        </p:spPr>
        <p:txBody>
          <a:bodyPr/>
          <a:lstStyle/>
          <a:p>
            <a:pPr>
              <a:defRPr/>
            </a:pPr>
            <a:r>
              <a:rPr lang="en-US" dirty="0" smtClean="0">
                <a:latin typeface="Arial Narrow" panose="020B0606020202030204" pitchFamily="34" charset="0"/>
              </a:rPr>
              <a:t>Slide </a:t>
            </a:r>
            <a:fld id="{EF4002E7-DB4D-4CC3-8382-1939D19420D8}" type="slidenum">
              <a:rPr lang="en-US" smtClean="0">
                <a:latin typeface="Arial Narrow" panose="020B0606020202030204" pitchFamily="34" charset="0"/>
              </a:rPr>
              <a:pPr>
                <a:defRPr/>
              </a:pPr>
              <a:t>3</a:t>
            </a:fld>
            <a:endParaRPr lang="en-US" dirty="0">
              <a:latin typeface="Arial Narrow" panose="020B0606020202030204" pitchFamily="34" charset="0"/>
            </a:endParaRPr>
          </a:p>
        </p:txBody>
      </p:sp>
      <p:sp>
        <p:nvSpPr>
          <p:cNvPr id="8" name="Title 1"/>
          <p:cNvSpPr>
            <a:spLocks noGrp="1"/>
          </p:cNvSpPr>
          <p:nvPr>
            <p:ph type="title"/>
          </p:nvPr>
        </p:nvSpPr>
        <p:spPr>
          <a:xfrm>
            <a:off x="304800" y="685800"/>
            <a:ext cx="8534400" cy="838200"/>
          </a:xfrm>
        </p:spPr>
        <p:txBody>
          <a:bodyPr/>
          <a:lstStyle/>
          <a:p>
            <a:r>
              <a:rPr lang="en-US" sz="2400" dirty="0" smtClean="0">
                <a:latin typeface="Arial Narrow" panose="020B0606020202030204" pitchFamily="34" charset="0"/>
                <a:cs typeface="Arial" panose="020B0604020202020204" pitchFamily="34" charset="0"/>
              </a:rPr>
              <a:t>IEEE 802.22 Working Group Motion to Approve the Comment Resolutions</a:t>
            </a:r>
            <a:endParaRPr lang="en-AU" sz="2400" dirty="0">
              <a:latin typeface="Arial Narrow" panose="020B0606020202030204" pitchFamily="34" charset="0"/>
              <a:cs typeface="Arial" panose="020B0604020202020204" pitchFamily="34" charset="0"/>
            </a:endParaRPr>
          </a:p>
        </p:txBody>
      </p:sp>
      <p:sp>
        <p:nvSpPr>
          <p:cNvPr id="7" name="Date Placeholder 3"/>
          <p:cNvSpPr>
            <a:spLocks noGrp="1"/>
          </p:cNvSpPr>
          <p:nvPr>
            <p:ph type="dt" idx="15"/>
          </p:nvPr>
        </p:nvSpPr>
        <p:spPr>
          <a:xfrm>
            <a:off x="696912" y="333375"/>
            <a:ext cx="2589203" cy="273050"/>
          </a:xfrm>
        </p:spPr>
        <p:txBody>
          <a:bodyPr/>
          <a:lstStyle/>
          <a:p>
            <a:r>
              <a:rPr lang="en-US" dirty="0" smtClean="0">
                <a:latin typeface="Arial Narrow" panose="020B0606020202030204" pitchFamily="34" charset="0"/>
              </a:rPr>
              <a:t>October </a:t>
            </a:r>
            <a:r>
              <a:rPr lang="en-US" dirty="0" smtClean="0">
                <a:latin typeface="Arial Narrow" panose="020B0606020202030204" pitchFamily="34" charset="0"/>
              </a:rPr>
              <a:t>2016</a:t>
            </a:r>
            <a:endParaRPr lang="en-GB" dirty="0">
              <a:latin typeface="Arial Narrow" panose="020B0606020202030204" pitchFamily="34" charset="0"/>
            </a:endParaRPr>
          </a:p>
        </p:txBody>
      </p:sp>
      <p:sp>
        <p:nvSpPr>
          <p:cNvPr id="9" name="Footer Placeholder 4"/>
          <p:cNvSpPr>
            <a:spLocks noGrp="1"/>
          </p:cNvSpPr>
          <p:nvPr>
            <p:ph type="ftr" idx="14"/>
          </p:nvPr>
        </p:nvSpPr>
        <p:spPr>
          <a:xfrm>
            <a:off x="5500694" y="6475413"/>
            <a:ext cx="3041644" cy="180975"/>
          </a:xfrm>
        </p:spPr>
        <p:txBody>
          <a:bodyPr/>
          <a:lstStyle/>
          <a:p>
            <a:r>
              <a:rPr lang="en-GB" dirty="0" smtClean="0">
                <a:latin typeface="Arial Narrow" panose="020B0606020202030204" pitchFamily="34" charset="0"/>
              </a:rPr>
              <a:t>Apurva N. Mody, </a:t>
            </a:r>
            <a:r>
              <a:rPr lang="en-GB" dirty="0" err="1" smtClean="0">
                <a:latin typeface="Arial Narrow" panose="020B0606020202030204" pitchFamily="34" charset="0"/>
              </a:rPr>
              <a:t>WhiteSpace</a:t>
            </a:r>
            <a:r>
              <a:rPr lang="en-GB" dirty="0" smtClean="0">
                <a:latin typeface="Arial Narrow" panose="020B0606020202030204" pitchFamily="34" charset="0"/>
              </a:rPr>
              <a:t> Alliance, BAE Systems</a:t>
            </a:r>
            <a:endParaRPr lang="en-GB" dirty="0">
              <a:latin typeface="Arial Narrow" panose="020B0606020202030204" pitchFamily="34" charset="0"/>
            </a:endParaRPr>
          </a:p>
        </p:txBody>
      </p:sp>
    </p:spTree>
    <p:extLst>
      <p:ext uri="{BB962C8B-B14F-4D97-AF65-F5344CB8AC3E}">
        <p14:creationId xmlns:p14="http://schemas.microsoft.com/office/powerpoint/2010/main" val="36176868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447800"/>
            <a:ext cx="8077200" cy="4953000"/>
          </a:xfrm>
        </p:spPr>
        <p:txBody>
          <a:bodyPr/>
          <a:lstStyle/>
          <a:p>
            <a:r>
              <a:rPr lang="en-US" sz="1600" b="0" dirty="0">
                <a:latin typeface="Arial Narrow" panose="020B0606020202030204" pitchFamily="34" charset="0"/>
              </a:rPr>
              <a:t>Ballot Start Date: September 2nd, 2016</a:t>
            </a:r>
          </a:p>
          <a:p>
            <a:r>
              <a:rPr lang="en-US" sz="1600" b="0" dirty="0">
                <a:latin typeface="Arial Narrow" panose="020B0606020202030204" pitchFamily="34" charset="0"/>
              </a:rPr>
              <a:t>Ballot End Date: October 1st, 2016 midnight ET, </a:t>
            </a:r>
            <a:r>
              <a:rPr lang="en-US" sz="1600" b="0" dirty="0" smtClean="0">
                <a:latin typeface="Arial Narrow" panose="020B0606020202030204" pitchFamily="34" charset="0"/>
              </a:rPr>
              <a:t>USA</a:t>
            </a:r>
          </a:p>
          <a:p>
            <a:r>
              <a:rPr lang="en-US" sz="1600" dirty="0">
                <a:latin typeface="Arial Narrow" panose="020B0606020202030204" pitchFamily="34" charset="0"/>
              </a:rPr>
              <a:t>Working Group Motion to Approve the IEEE 802.22a Comment Resolutions to </a:t>
            </a:r>
            <a:r>
              <a:rPr lang="en-US" sz="1600" dirty="0" smtClean="0">
                <a:latin typeface="Arial Narrow" panose="020B0606020202030204" pitchFamily="34" charset="0"/>
              </a:rPr>
              <a:t>ISO/IEC/JTC1</a:t>
            </a:r>
            <a:endParaRPr lang="en-US" sz="1600" dirty="0">
              <a:latin typeface="Arial Narrow" panose="020B0606020202030204" pitchFamily="34" charset="0"/>
            </a:endParaRPr>
          </a:p>
          <a:p>
            <a:pPr marL="0" indent="0">
              <a:tabLst>
                <a:tab pos="119063" algn="l"/>
              </a:tabLst>
            </a:pPr>
            <a:r>
              <a:rPr lang="en-US" sz="1600" b="0" dirty="0">
                <a:latin typeface="Arial Narrow" panose="020B0606020202030204" pitchFamily="34" charset="0"/>
              </a:rPr>
              <a:t>Move to Approve the Proposed IEEE 802 Response in regards to the ISO Approval of the IEEE 802.22b Standard to the China NB Comment 1 and Request 1, and Japan NB Comment 1 and Request 1 as contained in Document </a:t>
            </a:r>
            <a:r>
              <a:rPr lang="en-US" sz="1600" b="0" u="sng" dirty="0" smtClean="0">
                <a:latin typeface="Arial Narrow" panose="020B0606020202030204" pitchFamily="34" charset="0"/>
                <a:hlinkClick r:id="rId2"/>
              </a:rPr>
              <a:t>11-16-0761-03-0jtc-ieee-802-jtc1-sc-agenda-for-july-2016.pptx</a:t>
            </a:r>
            <a:endParaRPr lang="en-US" sz="1600" b="0" dirty="0">
              <a:latin typeface="Arial Narrow" panose="020B0606020202030204" pitchFamily="34" charset="0"/>
            </a:endParaRPr>
          </a:p>
          <a:p>
            <a:r>
              <a:rPr lang="en-US" sz="1600" b="0" dirty="0">
                <a:latin typeface="Arial Narrow" panose="020B0606020202030204" pitchFamily="34" charset="0"/>
              </a:rPr>
              <a:t>Move: Chang-woo Pyo</a:t>
            </a:r>
          </a:p>
          <a:p>
            <a:r>
              <a:rPr lang="en-US" sz="1600" b="0" dirty="0">
                <a:latin typeface="Arial Narrow" panose="020B0606020202030204" pitchFamily="34" charset="0"/>
              </a:rPr>
              <a:t>Second: Jerry </a:t>
            </a:r>
            <a:r>
              <a:rPr lang="en-US" sz="1600" b="0" dirty="0" smtClean="0">
                <a:latin typeface="Arial Narrow" panose="020B0606020202030204" pitchFamily="34" charset="0"/>
              </a:rPr>
              <a:t>Kalke</a:t>
            </a:r>
            <a:endParaRPr lang="en-US" sz="1600" b="0" dirty="0">
              <a:latin typeface="Arial Narrow" panose="020B0606020202030204" pitchFamily="34" charset="0"/>
            </a:endParaRPr>
          </a:p>
          <a:p>
            <a:r>
              <a:rPr lang="en-US" sz="1600" b="0" dirty="0">
                <a:latin typeface="Arial Narrow" panose="020B0606020202030204" pitchFamily="34" charset="0"/>
              </a:rPr>
              <a:t>802.22 WG Members: 21 (EX-OFFICIO: 10)</a:t>
            </a:r>
          </a:p>
          <a:p>
            <a:r>
              <a:rPr lang="en-US" sz="1600" b="0" dirty="0">
                <a:latin typeface="Arial Narrow" panose="020B0606020202030204" pitchFamily="34" charset="0"/>
              </a:rPr>
              <a:t>Letter Ballot Pool: 17 (Excluding Ex-Officio voters that did not vote)</a:t>
            </a:r>
          </a:p>
          <a:p>
            <a:r>
              <a:rPr lang="en-US" sz="1600" b="0" dirty="0">
                <a:latin typeface="Arial Narrow" panose="020B0606020202030204" pitchFamily="34" charset="0"/>
              </a:rPr>
              <a:t>Return Ratio: 17/17 or 100%</a:t>
            </a:r>
          </a:p>
          <a:p>
            <a:r>
              <a:rPr lang="en-US" sz="1600" b="0" dirty="0">
                <a:latin typeface="Arial Narrow" panose="020B0606020202030204" pitchFamily="34" charset="0"/>
              </a:rPr>
              <a:t>Approve: 16</a:t>
            </a:r>
          </a:p>
          <a:p>
            <a:r>
              <a:rPr lang="en-US" sz="1600" b="0" dirty="0">
                <a:latin typeface="Arial Narrow" panose="020B0606020202030204" pitchFamily="34" charset="0"/>
              </a:rPr>
              <a:t>Disapprove: 0</a:t>
            </a:r>
          </a:p>
          <a:p>
            <a:r>
              <a:rPr lang="en-US" sz="1600" b="0" dirty="0">
                <a:latin typeface="Arial Narrow" panose="020B0606020202030204" pitchFamily="34" charset="0"/>
              </a:rPr>
              <a:t>Abstain: 1</a:t>
            </a:r>
          </a:p>
          <a:p>
            <a:r>
              <a:rPr lang="en-US" sz="1600" b="0" dirty="0">
                <a:latin typeface="Arial Narrow" panose="020B0606020202030204" pitchFamily="34" charset="0"/>
              </a:rPr>
              <a:t>Approval Ratio: 16/16 (One Abstain) or 100</a:t>
            </a:r>
            <a:r>
              <a:rPr lang="en-US" sz="1600" b="0" dirty="0" smtClean="0">
                <a:latin typeface="Arial Narrow" panose="020B0606020202030204" pitchFamily="34" charset="0"/>
              </a:rPr>
              <a:t>%</a:t>
            </a:r>
            <a:endParaRPr lang="en-US" sz="1600" b="0" dirty="0">
              <a:latin typeface="Arial Narrow" panose="020B0606020202030204" pitchFamily="34" charset="0"/>
            </a:endParaRPr>
          </a:p>
          <a:p>
            <a:r>
              <a:rPr lang="en-US" sz="1600" dirty="0">
                <a:latin typeface="Arial Narrow" panose="020B0606020202030204" pitchFamily="34" charset="0"/>
              </a:rPr>
              <a:t>WORKING GROUP MOTION PASSES</a:t>
            </a:r>
          </a:p>
          <a:p>
            <a:endParaRPr lang="en-US" sz="2000" b="0" dirty="0">
              <a:latin typeface="Arial Narrow" panose="020B0606020202030204" pitchFamily="34" charset="0"/>
            </a:endParaRPr>
          </a:p>
        </p:txBody>
      </p:sp>
      <p:sp>
        <p:nvSpPr>
          <p:cNvPr id="5" name="Slide Number Placeholder 4"/>
          <p:cNvSpPr>
            <a:spLocks noGrp="1"/>
          </p:cNvSpPr>
          <p:nvPr>
            <p:ph type="sldNum" sz="quarter" idx="4294967295"/>
          </p:nvPr>
        </p:nvSpPr>
        <p:spPr>
          <a:xfrm>
            <a:off x="4114800" y="6475412"/>
            <a:ext cx="1110337" cy="230187"/>
          </a:xfrm>
          <a:prstGeom prst="rect">
            <a:avLst/>
          </a:prstGeom>
        </p:spPr>
        <p:txBody>
          <a:bodyPr/>
          <a:lstStyle/>
          <a:p>
            <a:pPr>
              <a:defRPr/>
            </a:pPr>
            <a:r>
              <a:rPr lang="en-US" dirty="0" smtClean="0">
                <a:latin typeface="Arial Narrow" panose="020B0606020202030204" pitchFamily="34" charset="0"/>
              </a:rPr>
              <a:t>Slide </a:t>
            </a:r>
            <a:fld id="{EF4002E7-DB4D-4CC3-8382-1939D19420D8}" type="slidenum">
              <a:rPr lang="en-US" smtClean="0">
                <a:latin typeface="Arial Narrow" panose="020B0606020202030204" pitchFamily="34" charset="0"/>
              </a:rPr>
              <a:pPr>
                <a:defRPr/>
              </a:pPr>
              <a:t>4</a:t>
            </a:fld>
            <a:endParaRPr lang="en-US" dirty="0">
              <a:latin typeface="Arial Narrow" panose="020B0606020202030204" pitchFamily="34" charset="0"/>
            </a:endParaRPr>
          </a:p>
        </p:txBody>
      </p:sp>
      <p:sp>
        <p:nvSpPr>
          <p:cNvPr id="8" name="Title 1"/>
          <p:cNvSpPr>
            <a:spLocks noGrp="1"/>
          </p:cNvSpPr>
          <p:nvPr>
            <p:ph type="title"/>
          </p:nvPr>
        </p:nvSpPr>
        <p:spPr>
          <a:xfrm>
            <a:off x="304800" y="685800"/>
            <a:ext cx="8534400" cy="838200"/>
          </a:xfrm>
        </p:spPr>
        <p:txBody>
          <a:bodyPr/>
          <a:lstStyle/>
          <a:p>
            <a:r>
              <a:rPr lang="en-US" sz="2400" dirty="0" smtClean="0">
                <a:latin typeface="Arial Narrow" panose="020B0606020202030204" pitchFamily="34" charset="0"/>
                <a:cs typeface="Arial" panose="020B0604020202020204" pitchFamily="34" charset="0"/>
              </a:rPr>
              <a:t>IEEE 802.22 Working Group Motion to Approve the Comment Resolutions</a:t>
            </a:r>
            <a:endParaRPr lang="en-AU" sz="2400" dirty="0">
              <a:latin typeface="Arial Narrow" panose="020B0606020202030204" pitchFamily="34" charset="0"/>
              <a:cs typeface="Arial" panose="020B0604020202020204" pitchFamily="34" charset="0"/>
            </a:endParaRPr>
          </a:p>
        </p:txBody>
      </p:sp>
      <p:sp>
        <p:nvSpPr>
          <p:cNvPr id="7" name="Date Placeholder 3"/>
          <p:cNvSpPr>
            <a:spLocks noGrp="1"/>
          </p:cNvSpPr>
          <p:nvPr>
            <p:ph type="dt" idx="15"/>
          </p:nvPr>
        </p:nvSpPr>
        <p:spPr>
          <a:xfrm>
            <a:off x="696912" y="333375"/>
            <a:ext cx="2589203" cy="273050"/>
          </a:xfrm>
        </p:spPr>
        <p:txBody>
          <a:bodyPr/>
          <a:lstStyle/>
          <a:p>
            <a:r>
              <a:rPr lang="en-US" dirty="0" smtClean="0">
                <a:latin typeface="Arial Narrow" panose="020B0606020202030204" pitchFamily="34" charset="0"/>
              </a:rPr>
              <a:t>October </a:t>
            </a:r>
            <a:r>
              <a:rPr lang="en-US" dirty="0" smtClean="0">
                <a:latin typeface="Arial Narrow" panose="020B0606020202030204" pitchFamily="34" charset="0"/>
              </a:rPr>
              <a:t>2016</a:t>
            </a:r>
            <a:endParaRPr lang="en-GB" dirty="0">
              <a:latin typeface="Arial Narrow" panose="020B0606020202030204" pitchFamily="34" charset="0"/>
            </a:endParaRPr>
          </a:p>
        </p:txBody>
      </p:sp>
      <p:sp>
        <p:nvSpPr>
          <p:cNvPr id="9" name="Footer Placeholder 4"/>
          <p:cNvSpPr>
            <a:spLocks noGrp="1"/>
          </p:cNvSpPr>
          <p:nvPr>
            <p:ph type="ftr" idx="14"/>
          </p:nvPr>
        </p:nvSpPr>
        <p:spPr>
          <a:xfrm>
            <a:off x="5500694" y="6475413"/>
            <a:ext cx="3041644" cy="180975"/>
          </a:xfrm>
        </p:spPr>
        <p:txBody>
          <a:bodyPr/>
          <a:lstStyle/>
          <a:p>
            <a:r>
              <a:rPr lang="en-GB" dirty="0" smtClean="0">
                <a:latin typeface="Arial Narrow" panose="020B0606020202030204" pitchFamily="34" charset="0"/>
              </a:rPr>
              <a:t>Apurva N. Mody, </a:t>
            </a:r>
            <a:r>
              <a:rPr lang="en-GB" dirty="0" err="1" smtClean="0">
                <a:latin typeface="Arial Narrow" panose="020B0606020202030204" pitchFamily="34" charset="0"/>
              </a:rPr>
              <a:t>WhiteSpace</a:t>
            </a:r>
            <a:r>
              <a:rPr lang="en-GB" dirty="0" smtClean="0">
                <a:latin typeface="Arial Narrow" panose="020B0606020202030204" pitchFamily="34" charset="0"/>
              </a:rPr>
              <a:t> Alliance, BAE Systems</a:t>
            </a:r>
            <a:endParaRPr lang="en-GB" dirty="0">
              <a:latin typeface="Arial Narrow" panose="020B0606020202030204" pitchFamily="34" charset="0"/>
            </a:endParaRPr>
          </a:p>
        </p:txBody>
      </p:sp>
    </p:spTree>
    <p:extLst>
      <p:ext uri="{BB962C8B-B14F-4D97-AF65-F5344CB8AC3E}">
        <p14:creationId xmlns:p14="http://schemas.microsoft.com/office/powerpoint/2010/main" val="10173413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76400"/>
            <a:ext cx="8001000" cy="4495800"/>
          </a:xfrm>
        </p:spPr>
        <p:txBody>
          <a:bodyPr/>
          <a:lstStyle/>
          <a:p>
            <a:pPr marL="0" indent="0"/>
            <a:r>
              <a:rPr lang="en-GB" b="0" dirty="0" smtClean="0">
                <a:latin typeface="Arial Narrow" panose="020B0606020202030204" pitchFamily="34" charset="0"/>
                <a:cs typeface="Arial" panose="020B0604020202020204" pitchFamily="34" charset="0"/>
              </a:rPr>
              <a:t>EC Approves forwarding of the IEEE Std. 802.22a-2014 and IEEE Std. 802.22b-2015 Comment Resolutions Responses for the FDIS 60 Day Ballots as contained </a:t>
            </a:r>
            <a:r>
              <a:rPr lang="en-GB" b="0" dirty="0">
                <a:latin typeface="Arial Narrow" panose="020B0606020202030204" pitchFamily="34" charset="0"/>
                <a:cs typeface="Arial" panose="020B0604020202020204" pitchFamily="34" charset="0"/>
              </a:rPr>
              <a:t>in </a:t>
            </a:r>
            <a:r>
              <a:rPr lang="en-GB" b="0" dirty="0" smtClean="0">
                <a:latin typeface="Arial Narrow" panose="020B0606020202030204" pitchFamily="34" charset="0"/>
                <a:cs typeface="Arial" panose="020B0604020202020204" pitchFamily="34" charset="0"/>
              </a:rPr>
              <a:t>Document:</a:t>
            </a:r>
            <a:r>
              <a:rPr lang="en-US" b="0" u="sng" dirty="0" smtClean="0">
                <a:latin typeface="Arial Narrow" panose="020B0606020202030204" pitchFamily="34" charset="0"/>
                <a:hlinkClick r:id="rId2"/>
              </a:rPr>
              <a:t>11-16-0761-03-0jtc-ieee-802-jtc1-sc-agenda-for-july-2016.pptx</a:t>
            </a:r>
            <a:r>
              <a:rPr lang="en-US" b="0" dirty="0" smtClean="0">
                <a:latin typeface="Arial Narrow" panose="020B0606020202030204" pitchFamily="34" charset="0"/>
                <a:cs typeface="Arial" panose="020B0604020202020204" pitchFamily="34" charset="0"/>
              </a:rPr>
              <a:t> </a:t>
            </a:r>
            <a:r>
              <a:rPr lang="en-US" b="0" dirty="0" smtClean="0">
                <a:latin typeface="Arial Narrow" panose="020B0606020202030204" pitchFamily="34" charset="0"/>
                <a:cs typeface="Arial" panose="020B0604020202020204" pitchFamily="34" charset="0"/>
              </a:rPr>
              <a:t>on Slides </a:t>
            </a:r>
            <a:r>
              <a:rPr lang="en-US" b="0" dirty="0" smtClean="0">
                <a:latin typeface="Arial Narrow" panose="020B0606020202030204" pitchFamily="34" charset="0"/>
                <a:cs typeface="Arial" panose="020B0604020202020204" pitchFamily="34" charset="0"/>
              </a:rPr>
              <a:t>66, 68</a:t>
            </a:r>
            <a:r>
              <a:rPr lang="en-US" b="0" dirty="0" smtClean="0">
                <a:latin typeface="Arial Narrow" panose="020B0606020202030204" pitchFamily="34" charset="0"/>
                <a:cs typeface="Arial" panose="020B0604020202020204" pitchFamily="34" charset="0"/>
              </a:rPr>
              <a:t>-69 </a:t>
            </a:r>
            <a:r>
              <a:rPr lang="en-US" b="0" dirty="0" smtClean="0">
                <a:latin typeface="Arial Narrow" panose="020B0606020202030204" pitchFamily="34" charset="0"/>
                <a:cs typeface="Arial" panose="020B0604020202020204" pitchFamily="34" charset="0"/>
              </a:rPr>
              <a:t>for 802.22a and on Slides </a:t>
            </a:r>
            <a:r>
              <a:rPr lang="en-US" b="0" dirty="0" smtClean="0">
                <a:latin typeface="Arial Narrow" panose="020B0606020202030204" pitchFamily="34" charset="0"/>
                <a:cs typeface="Arial" panose="020B0604020202020204" pitchFamily="34" charset="0"/>
              </a:rPr>
              <a:t>72</a:t>
            </a:r>
            <a:r>
              <a:rPr lang="en-US" b="0" dirty="0" smtClean="0">
                <a:latin typeface="Arial Narrow" panose="020B0606020202030204" pitchFamily="34" charset="0"/>
                <a:cs typeface="Arial" panose="020B0604020202020204" pitchFamily="34" charset="0"/>
              </a:rPr>
              <a:t>-78 </a:t>
            </a:r>
            <a:r>
              <a:rPr lang="en-US" b="0" dirty="0" smtClean="0">
                <a:latin typeface="Arial Narrow" panose="020B0606020202030204" pitchFamily="34" charset="0"/>
                <a:cs typeface="Arial" panose="020B0604020202020204" pitchFamily="34" charset="0"/>
              </a:rPr>
              <a:t>for 802.22b </a:t>
            </a:r>
            <a:r>
              <a:rPr lang="en-GB" b="0" dirty="0" smtClean="0">
                <a:latin typeface="Arial Narrow" panose="020B0606020202030204" pitchFamily="34" charset="0"/>
                <a:cs typeface="Arial" panose="020B0604020202020204" pitchFamily="34" charset="0"/>
              </a:rPr>
              <a:t>to ISO/IEC/JTC1 </a:t>
            </a:r>
            <a:r>
              <a:rPr lang="en-GB" b="0" dirty="0">
                <a:latin typeface="Arial Narrow" panose="020B0606020202030204" pitchFamily="34" charset="0"/>
                <a:cs typeface="Arial" panose="020B0604020202020204" pitchFamily="34" charset="0"/>
              </a:rPr>
              <a:t> </a:t>
            </a:r>
            <a:endParaRPr lang="en-GB" b="0" dirty="0" smtClean="0">
              <a:latin typeface="Arial Narrow" panose="020B0606020202030204" pitchFamily="34" charset="0"/>
              <a:cs typeface="Arial" panose="020B0604020202020204" pitchFamily="34" charset="0"/>
            </a:endParaRPr>
          </a:p>
          <a:p>
            <a:pPr marL="0" indent="0"/>
            <a:r>
              <a:rPr lang="en-GB" b="0" dirty="0">
                <a:latin typeface="Arial Narrow" panose="020B0606020202030204" pitchFamily="34" charset="0"/>
                <a:cs typeface="Arial" panose="020B0604020202020204" pitchFamily="34" charset="0"/>
              </a:rPr>
              <a:t> </a:t>
            </a:r>
            <a:endParaRPr lang="en-US" b="0" dirty="0">
              <a:latin typeface="Arial Narrow" panose="020B0606020202030204" pitchFamily="34" charset="0"/>
              <a:cs typeface="Arial" panose="020B0604020202020204" pitchFamily="34" charset="0"/>
            </a:endParaRPr>
          </a:p>
          <a:p>
            <a:r>
              <a:rPr lang="en-GB" b="0" dirty="0">
                <a:latin typeface="Arial Narrow" panose="020B0606020202030204" pitchFamily="34" charset="0"/>
                <a:cs typeface="Arial" panose="020B0604020202020204" pitchFamily="34" charset="0"/>
              </a:rPr>
              <a:t>Move: </a:t>
            </a:r>
            <a:r>
              <a:rPr lang="en-US" b="0" dirty="0" smtClean="0">
                <a:latin typeface="Arial Narrow" panose="020B0606020202030204" pitchFamily="34" charset="0"/>
                <a:cs typeface="Arial" panose="020B0604020202020204" pitchFamily="34" charset="0"/>
              </a:rPr>
              <a:t>Apurva Mody</a:t>
            </a:r>
            <a:endParaRPr lang="en-US" b="0" dirty="0">
              <a:latin typeface="Arial Narrow" panose="020B0606020202030204" pitchFamily="34" charset="0"/>
              <a:cs typeface="Arial" panose="020B0604020202020204" pitchFamily="34" charset="0"/>
            </a:endParaRPr>
          </a:p>
          <a:p>
            <a:r>
              <a:rPr lang="en-GB" b="0" dirty="0">
                <a:latin typeface="Arial Narrow" panose="020B0606020202030204" pitchFamily="34" charset="0"/>
                <a:cs typeface="Arial" panose="020B0604020202020204" pitchFamily="34" charset="0"/>
              </a:rPr>
              <a:t>Second</a:t>
            </a:r>
            <a:r>
              <a:rPr lang="en-GB" b="0" dirty="0" smtClean="0">
                <a:latin typeface="Arial Narrow" panose="020B0606020202030204" pitchFamily="34" charset="0"/>
                <a:cs typeface="Arial" panose="020B0604020202020204" pitchFamily="34" charset="0"/>
              </a:rPr>
              <a:t>: </a:t>
            </a:r>
            <a:r>
              <a:rPr lang="en-GB" b="0" dirty="0" smtClean="0">
                <a:latin typeface="Arial Narrow" panose="020B0606020202030204" pitchFamily="34" charset="0"/>
                <a:cs typeface="Arial" panose="020B0604020202020204" pitchFamily="34" charset="0"/>
              </a:rPr>
              <a:t>Bob Heile</a:t>
            </a:r>
            <a:endParaRPr lang="en-US" b="0" dirty="0">
              <a:latin typeface="Arial Narrow" panose="020B0606020202030204" pitchFamily="34" charset="0"/>
              <a:cs typeface="Arial" panose="020B0604020202020204" pitchFamily="34" charset="0"/>
            </a:endParaRPr>
          </a:p>
          <a:p>
            <a:r>
              <a:rPr lang="en-GB" b="0" dirty="0" smtClean="0">
                <a:latin typeface="Arial Narrow" panose="020B0606020202030204" pitchFamily="34" charset="0"/>
                <a:cs typeface="Arial" panose="020B0604020202020204" pitchFamily="34" charset="0"/>
              </a:rPr>
              <a:t>Motion Passes/ Fails</a:t>
            </a:r>
            <a:endParaRPr lang="en-US" b="0" dirty="0">
              <a:latin typeface="Arial Narrow" panose="020B0606020202030204" pitchFamily="34" charset="0"/>
              <a:cs typeface="Arial" panose="020B0604020202020204" pitchFamily="34" charset="0"/>
            </a:endParaRPr>
          </a:p>
          <a:p>
            <a:endParaRPr lang="en-AU" b="0" i="1" dirty="0" smtClean="0">
              <a:latin typeface="Arial Narrow" panose="020B0606020202030204" pitchFamily="34" charset="0"/>
              <a:cs typeface="Arial" panose="020B0604020202020204" pitchFamily="34" charset="0"/>
            </a:endParaRPr>
          </a:p>
        </p:txBody>
      </p:sp>
      <p:sp>
        <p:nvSpPr>
          <p:cNvPr id="5" name="Slide Number Placeholder 4"/>
          <p:cNvSpPr>
            <a:spLocks noGrp="1"/>
          </p:cNvSpPr>
          <p:nvPr>
            <p:ph type="sldNum" sz="quarter" idx="4294967295"/>
          </p:nvPr>
        </p:nvSpPr>
        <p:spPr>
          <a:xfrm>
            <a:off x="4114800" y="6475412"/>
            <a:ext cx="1110337" cy="230187"/>
          </a:xfrm>
          <a:prstGeom prst="rect">
            <a:avLst/>
          </a:prstGeom>
        </p:spPr>
        <p:txBody>
          <a:bodyPr/>
          <a:lstStyle/>
          <a:p>
            <a:pPr>
              <a:defRPr/>
            </a:pPr>
            <a:r>
              <a:rPr lang="en-US" dirty="0" smtClean="0"/>
              <a:t>Slide </a:t>
            </a:r>
            <a:fld id="{EF4002E7-DB4D-4CC3-8382-1939D19420D8}" type="slidenum">
              <a:rPr lang="en-US" smtClean="0"/>
              <a:pPr>
                <a:defRPr/>
              </a:pPr>
              <a:t>5</a:t>
            </a:fld>
            <a:endParaRPr lang="en-US" dirty="0"/>
          </a:p>
        </p:txBody>
      </p:sp>
      <p:sp>
        <p:nvSpPr>
          <p:cNvPr id="8" name="Title 1"/>
          <p:cNvSpPr>
            <a:spLocks noGrp="1"/>
          </p:cNvSpPr>
          <p:nvPr>
            <p:ph type="title"/>
          </p:nvPr>
        </p:nvSpPr>
        <p:spPr>
          <a:xfrm>
            <a:off x="304800" y="685800"/>
            <a:ext cx="8534400" cy="838200"/>
          </a:xfrm>
        </p:spPr>
        <p:txBody>
          <a:bodyPr/>
          <a:lstStyle/>
          <a:p>
            <a:r>
              <a:rPr lang="en-US" sz="2400" dirty="0" smtClean="0">
                <a:latin typeface="Arial Narrow" panose="020B0606020202030204" pitchFamily="34" charset="0"/>
                <a:cs typeface="Arial" panose="020B0604020202020204" pitchFamily="34" charset="0"/>
              </a:rPr>
              <a:t>EC Motion </a:t>
            </a:r>
            <a:r>
              <a:rPr lang="en-US" sz="2400" dirty="0">
                <a:latin typeface="Arial Narrow" panose="020B0606020202030204" pitchFamily="34" charset="0"/>
                <a:cs typeface="Arial" panose="020B0604020202020204" pitchFamily="34" charset="0"/>
              </a:rPr>
              <a:t>to Approve Response to FDIS 60 days ballot Comments on the IEEE Std. 802.22-2011 </a:t>
            </a:r>
            <a:endParaRPr lang="en-AU" sz="2400" dirty="0">
              <a:latin typeface="Arial Narrow" panose="020B0606020202030204" pitchFamily="34" charset="0"/>
              <a:cs typeface="Arial" panose="020B0604020202020204" pitchFamily="34" charset="0"/>
            </a:endParaRPr>
          </a:p>
        </p:txBody>
      </p:sp>
      <p:sp>
        <p:nvSpPr>
          <p:cNvPr id="7" name="Date Placeholder 3"/>
          <p:cNvSpPr>
            <a:spLocks noGrp="1"/>
          </p:cNvSpPr>
          <p:nvPr>
            <p:ph type="dt" idx="15"/>
          </p:nvPr>
        </p:nvSpPr>
        <p:spPr>
          <a:xfrm>
            <a:off x="696912" y="333375"/>
            <a:ext cx="2589203" cy="273050"/>
          </a:xfrm>
        </p:spPr>
        <p:txBody>
          <a:bodyPr/>
          <a:lstStyle/>
          <a:p>
            <a:r>
              <a:rPr lang="en-US" dirty="0" smtClean="0">
                <a:latin typeface="Arial Narrow" panose="020B0606020202030204" pitchFamily="34" charset="0"/>
                <a:cs typeface="Arial" panose="020B0604020202020204" pitchFamily="34" charset="0"/>
              </a:rPr>
              <a:t>October </a:t>
            </a:r>
            <a:r>
              <a:rPr lang="en-US" dirty="0" smtClean="0">
                <a:latin typeface="Arial Narrow" panose="020B0606020202030204" pitchFamily="34" charset="0"/>
                <a:cs typeface="Arial" panose="020B0604020202020204" pitchFamily="34" charset="0"/>
              </a:rPr>
              <a:t>2016</a:t>
            </a:r>
            <a:endParaRPr lang="en-GB" dirty="0">
              <a:latin typeface="Arial Narrow" panose="020B0606020202030204" pitchFamily="34" charset="0"/>
              <a:cs typeface="Arial" panose="020B0604020202020204" pitchFamily="34" charset="0"/>
            </a:endParaRPr>
          </a:p>
        </p:txBody>
      </p:sp>
      <p:sp>
        <p:nvSpPr>
          <p:cNvPr id="9" name="Footer Placeholder 4"/>
          <p:cNvSpPr>
            <a:spLocks noGrp="1"/>
          </p:cNvSpPr>
          <p:nvPr>
            <p:ph type="ftr" idx="14"/>
          </p:nvPr>
        </p:nvSpPr>
        <p:spPr>
          <a:xfrm>
            <a:off x="5500694" y="6475413"/>
            <a:ext cx="3041644" cy="180975"/>
          </a:xfrm>
        </p:spPr>
        <p:txBody>
          <a:bodyPr/>
          <a:lstStyle/>
          <a:p>
            <a:r>
              <a:rPr lang="en-GB" dirty="0" smtClean="0">
                <a:latin typeface="Arial Narrow" panose="020B0606020202030204" pitchFamily="34" charset="0"/>
              </a:rPr>
              <a:t>Apurva N. Mody, </a:t>
            </a:r>
            <a:r>
              <a:rPr lang="en-GB" dirty="0" err="1" smtClean="0">
                <a:latin typeface="Arial Narrow" panose="020B0606020202030204" pitchFamily="34" charset="0"/>
              </a:rPr>
              <a:t>WhiteSpace</a:t>
            </a:r>
            <a:r>
              <a:rPr lang="en-GB" dirty="0" smtClean="0">
                <a:latin typeface="Arial Narrow" panose="020B0606020202030204" pitchFamily="34" charset="0"/>
              </a:rPr>
              <a:t> Alliance, BAE Systems</a:t>
            </a:r>
            <a:endParaRPr lang="en-GB" dirty="0">
              <a:latin typeface="Arial Narrow" panose="020B0606020202030204" pitchFamily="34" charset="0"/>
            </a:endParaRPr>
          </a:p>
        </p:txBody>
      </p:sp>
    </p:spTree>
    <p:extLst>
      <p:ext uri="{BB962C8B-B14F-4D97-AF65-F5344CB8AC3E}">
        <p14:creationId xmlns:p14="http://schemas.microsoft.com/office/powerpoint/2010/main" val="7711876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latin typeface="Bell MT" panose="02020503060305020303" pitchFamily="18" charset="0"/>
              </a:rPr>
              <a:t>Slide </a:t>
            </a:r>
            <a:fld id="{351F4386-A5E2-41A1-B4D0-BE653C929E06}" type="slidenum">
              <a:rPr lang="en-GB">
                <a:latin typeface="Bell MT" panose="02020503060305020303" pitchFamily="18" charset="0"/>
              </a:rPr>
              <a:pPr/>
              <a:t>6</a:t>
            </a:fld>
            <a:endParaRPr lang="en-GB">
              <a:latin typeface="Bell MT" panose="02020503060305020303" pitchFamily="18" charset="0"/>
            </a:endParaRPr>
          </a:p>
        </p:txBody>
      </p:sp>
      <p:sp>
        <p:nvSpPr>
          <p:cNvPr id="4097" name="Rectangle 1"/>
          <p:cNvSpPr>
            <a:spLocks noGrp="1" noChangeArrowheads="1"/>
          </p:cNvSpPr>
          <p:nvPr>
            <p:ph type="title"/>
          </p:nvPr>
        </p:nvSpPr>
        <p:spPr>
          <a:xfrm>
            <a:off x="609600" y="2209800"/>
            <a:ext cx="8229600" cy="19812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Arial Narrow" panose="020B0606020202030204" pitchFamily="34" charset="0"/>
                <a:cs typeface="Arial" panose="020B0604020202020204" pitchFamily="34" charset="0"/>
              </a:rPr>
              <a:t>802.22a Standard Comments and Resolutions</a:t>
            </a:r>
            <a:endParaRPr lang="en-GB" dirty="0">
              <a:latin typeface="Arial Narrow" panose="020B0606020202030204" pitchFamily="34" charset="0"/>
              <a:cs typeface="Arial" panose="020B0604020202020204" pitchFamily="34" charset="0"/>
            </a:endParaRPr>
          </a:p>
        </p:txBody>
      </p:sp>
      <p:sp>
        <p:nvSpPr>
          <p:cNvPr id="8" name="Date Placeholder 3"/>
          <p:cNvSpPr>
            <a:spLocks noGrp="1"/>
          </p:cNvSpPr>
          <p:nvPr>
            <p:ph type="dt" idx="15"/>
          </p:nvPr>
        </p:nvSpPr>
        <p:spPr>
          <a:xfrm>
            <a:off x="696912" y="333375"/>
            <a:ext cx="2589203" cy="273050"/>
          </a:xfrm>
        </p:spPr>
        <p:txBody>
          <a:bodyPr/>
          <a:lstStyle/>
          <a:p>
            <a:r>
              <a:rPr lang="en-US" dirty="0" smtClean="0">
                <a:latin typeface="Arial Narrow" panose="020B0606020202030204" pitchFamily="34" charset="0"/>
              </a:rPr>
              <a:t>October </a:t>
            </a:r>
            <a:r>
              <a:rPr lang="en-US" dirty="0" smtClean="0">
                <a:latin typeface="Arial Narrow" panose="020B0606020202030204" pitchFamily="34" charset="0"/>
              </a:rPr>
              <a:t>2016</a:t>
            </a:r>
            <a:endParaRPr lang="en-GB" dirty="0">
              <a:latin typeface="Arial Narrow" panose="020B0606020202030204" pitchFamily="34" charset="0"/>
            </a:endParaRPr>
          </a:p>
        </p:txBody>
      </p:sp>
      <p:sp>
        <p:nvSpPr>
          <p:cNvPr id="9" name="Footer Placeholder 4"/>
          <p:cNvSpPr>
            <a:spLocks noGrp="1"/>
          </p:cNvSpPr>
          <p:nvPr>
            <p:ph type="ftr" idx="14"/>
          </p:nvPr>
        </p:nvSpPr>
        <p:spPr>
          <a:xfrm>
            <a:off x="5500694" y="6475413"/>
            <a:ext cx="3041644" cy="180975"/>
          </a:xfrm>
        </p:spPr>
        <p:txBody>
          <a:bodyPr/>
          <a:lstStyle/>
          <a:p>
            <a:r>
              <a:rPr lang="en-GB" dirty="0" smtClean="0">
                <a:latin typeface="Arial Narrow" panose="020B0606020202030204" pitchFamily="34" charset="0"/>
              </a:rPr>
              <a:t>Apurva N. Mody, </a:t>
            </a:r>
            <a:r>
              <a:rPr lang="en-GB" dirty="0" err="1" smtClean="0">
                <a:latin typeface="Arial Narrow" panose="020B0606020202030204" pitchFamily="34" charset="0"/>
              </a:rPr>
              <a:t>WhiteSpace</a:t>
            </a:r>
            <a:r>
              <a:rPr lang="en-GB" dirty="0" smtClean="0">
                <a:latin typeface="Arial Narrow" panose="020B0606020202030204" pitchFamily="34" charset="0"/>
              </a:rPr>
              <a:t> Alliance, BAE Systems</a:t>
            </a:r>
            <a:endParaRPr lang="en-GB" dirty="0">
              <a:latin typeface="Arial Narrow" panose="020B0606020202030204" pitchFamily="34" charset="0"/>
            </a:endParaRPr>
          </a:p>
        </p:txBody>
      </p:sp>
    </p:spTree>
    <p:extLst>
      <p:ext uri="{BB962C8B-B14F-4D97-AF65-F5344CB8AC3E}">
        <p14:creationId xmlns:p14="http://schemas.microsoft.com/office/powerpoint/2010/main" val="41189518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294967295"/>
          </p:nvPr>
        </p:nvSpPr>
        <p:spPr>
          <a:xfrm>
            <a:off x="4114800" y="6475412"/>
            <a:ext cx="1110337" cy="230187"/>
          </a:xfrm>
          <a:prstGeom prst="rect">
            <a:avLst/>
          </a:prstGeom>
        </p:spPr>
        <p:txBody>
          <a:bodyPr/>
          <a:lstStyle/>
          <a:p>
            <a:pPr>
              <a:defRPr/>
            </a:pPr>
            <a:r>
              <a:rPr lang="en-US" dirty="0" smtClean="0">
                <a:latin typeface="Arial Narrow" panose="020B0606020202030204" pitchFamily="34" charset="0"/>
              </a:rPr>
              <a:t>Slide </a:t>
            </a:r>
            <a:fld id="{EF4002E7-DB4D-4CC3-8382-1939D19420D8}" type="slidenum">
              <a:rPr lang="en-US" smtClean="0">
                <a:latin typeface="Arial Narrow" panose="020B0606020202030204" pitchFamily="34" charset="0"/>
              </a:rPr>
              <a:pPr>
                <a:defRPr/>
              </a:pPr>
              <a:t>7</a:t>
            </a:fld>
            <a:endParaRPr lang="en-US" dirty="0">
              <a:latin typeface="Arial Narrow" panose="020B0606020202030204" pitchFamily="34" charset="0"/>
            </a:endParaRPr>
          </a:p>
        </p:txBody>
      </p:sp>
      <p:sp>
        <p:nvSpPr>
          <p:cNvPr id="8" name="Title 1"/>
          <p:cNvSpPr>
            <a:spLocks noGrp="1"/>
          </p:cNvSpPr>
          <p:nvPr>
            <p:ph type="title"/>
          </p:nvPr>
        </p:nvSpPr>
        <p:spPr>
          <a:xfrm>
            <a:off x="304800" y="685800"/>
            <a:ext cx="8534400" cy="838200"/>
          </a:xfrm>
        </p:spPr>
        <p:txBody>
          <a:bodyPr/>
          <a:lstStyle/>
          <a:p>
            <a:r>
              <a:rPr lang="en-US" sz="2400" dirty="0" smtClean="0">
                <a:latin typeface="Arial Narrow" panose="020B0606020202030204" pitchFamily="34" charset="0"/>
                <a:cs typeface="Arial" panose="020B0604020202020204" pitchFamily="34" charset="0"/>
              </a:rPr>
              <a:t>IEEE 802.22 Working Group Motion to Approve the 802.22a Comment Resolutions to be Forwarded to ISO</a:t>
            </a:r>
            <a:endParaRPr lang="en-AU" sz="2400" dirty="0">
              <a:latin typeface="Arial Narrow" panose="020B0606020202030204" pitchFamily="34" charset="0"/>
              <a:cs typeface="Arial" panose="020B0604020202020204" pitchFamily="34" charset="0"/>
            </a:endParaRPr>
          </a:p>
        </p:txBody>
      </p:sp>
      <p:sp>
        <p:nvSpPr>
          <p:cNvPr id="7" name="Date Placeholder 3"/>
          <p:cNvSpPr>
            <a:spLocks noGrp="1"/>
          </p:cNvSpPr>
          <p:nvPr>
            <p:ph type="dt" idx="15"/>
          </p:nvPr>
        </p:nvSpPr>
        <p:spPr>
          <a:xfrm>
            <a:off x="696912" y="333375"/>
            <a:ext cx="2589203" cy="273050"/>
          </a:xfrm>
        </p:spPr>
        <p:txBody>
          <a:bodyPr/>
          <a:lstStyle/>
          <a:p>
            <a:r>
              <a:rPr lang="en-US" dirty="0" smtClean="0">
                <a:latin typeface="Arial Narrow" panose="020B0606020202030204" pitchFamily="34" charset="0"/>
              </a:rPr>
              <a:t>October </a:t>
            </a:r>
            <a:r>
              <a:rPr lang="en-US" dirty="0" smtClean="0">
                <a:latin typeface="Arial Narrow" panose="020B0606020202030204" pitchFamily="34" charset="0"/>
              </a:rPr>
              <a:t>2016</a:t>
            </a:r>
            <a:endParaRPr lang="en-GB" dirty="0">
              <a:latin typeface="Arial Narrow" panose="020B0606020202030204" pitchFamily="34" charset="0"/>
            </a:endParaRPr>
          </a:p>
        </p:txBody>
      </p:sp>
      <p:sp>
        <p:nvSpPr>
          <p:cNvPr id="9" name="Footer Placeholder 4"/>
          <p:cNvSpPr>
            <a:spLocks noGrp="1"/>
          </p:cNvSpPr>
          <p:nvPr>
            <p:ph type="ftr" idx="14"/>
          </p:nvPr>
        </p:nvSpPr>
        <p:spPr>
          <a:xfrm>
            <a:off x="5500694" y="6475413"/>
            <a:ext cx="3041644" cy="180975"/>
          </a:xfrm>
        </p:spPr>
        <p:txBody>
          <a:bodyPr/>
          <a:lstStyle/>
          <a:p>
            <a:r>
              <a:rPr lang="en-GB" dirty="0" smtClean="0">
                <a:latin typeface="Arial Narrow" panose="020B0606020202030204" pitchFamily="34" charset="0"/>
              </a:rPr>
              <a:t>Apurva N. Mody, </a:t>
            </a:r>
            <a:r>
              <a:rPr lang="en-GB" dirty="0" err="1" smtClean="0">
                <a:latin typeface="Arial Narrow" panose="020B0606020202030204" pitchFamily="34" charset="0"/>
              </a:rPr>
              <a:t>WhiteSpace</a:t>
            </a:r>
            <a:r>
              <a:rPr lang="en-GB" dirty="0" smtClean="0">
                <a:latin typeface="Arial Narrow" panose="020B0606020202030204" pitchFamily="34" charset="0"/>
              </a:rPr>
              <a:t> Alliance, BAE Systems</a:t>
            </a:r>
            <a:endParaRPr lang="en-GB" dirty="0">
              <a:latin typeface="Arial Narrow" panose="020B0606020202030204" pitchFamily="34" charset="0"/>
            </a:endParaRPr>
          </a:p>
        </p:txBody>
      </p:sp>
      <p:sp>
        <p:nvSpPr>
          <p:cNvPr id="10" name="Content Placeholder 9"/>
          <p:cNvSpPr txBox="1">
            <a:spLocks/>
          </p:cNvSpPr>
          <p:nvPr/>
        </p:nvSpPr>
        <p:spPr bwMode="auto">
          <a:xfrm>
            <a:off x="228600" y="1600200"/>
            <a:ext cx="87630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50000"/>
              </a:spcBef>
              <a:spcAft>
                <a:spcPct val="0"/>
              </a:spcAft>
              <a:buClrTx/>
              <a:buSzTx/>
              <a:buFontTx/>
              <a:buNone/>
              <a:tabLst/>
              <a:defRPr/>
            </a:pPr>
            <a:r>
              <a:rPr kumimoji="0" lang="en-AU" sz="2000" b="1" i="0" u="none" strike="noStrike" kern="0" cap="none" spc="0" normalizeH="0" baseline="0" noProof="0" dirty="0" smtClean="0">
                <a:ln>
                  <a:noFill/>
                </a:ln>
                <a:solidFill>
                  <a:srgbClr val="000000"/>
                </a:solidFill>
                <a:effectLst/>
                <a:uLnTx/>
                <a:uFillTx/>
                <a:latin typeface="Arial Narrow" panose="020B0606020202030204" pitchFamily="34" charset="0"/>
              </a:rPr>
              <a:t>Drafts </a:t>
            </a:r>
            <a:r>
              <a:rPr kumimoji="0" lang="en-GB" sz="2000" b="1" i="0" u="none" strike="noStrike" kern="0" cap="none" spc="0" normalizeH="0" baseline="0" noProof="0" dirty="0" smtClean="0">
                <a:ln>
                  <a:noFill/>
                </a:ln>
                <a:solidFill>
                  <a:srgbClr val="000000"/>
                </a:solidFill>
                <a:effectLst/>
                <a:uLnTx/>
                <a:uFillTx/>
                <a:latin typeface="Arial Narrow" panose="020B0606020202030204" pitchFamily="34" charset="0"/>
              </a:rPr>
              <a:t>sent to SC6</a:t>
            </a:r>
            <a:r>
              <a:rPr kumimoji="0" lang="en-AU" sz="2000" b="1" i="0" u="none" strike="noStrike" kern="0" cap="none" spc="0" normalizeH="0" baseline="0" noProof="0" dirty="0" smtClean="0">
                <a:ln>
                  <a:noFill/>
                </a:ln>
                <a:solidFill>
                  <a:srgbClr val="000000"/>
                </a:solidFill>
                <a:effectLst/>
                <a:uLnTx/>
                <a:uFillTx/>
                <a:latin typeface="Arial Narrow" panose="020B0606020202030204" pitchFamily="34" charset="0"/>
              </a:rPr>
              <a:t>: </a:t>
            </a:r>
            <a:r>
              <a:rPr kumimoji="0" lang="en-AU" sz="2000" b="1" i="0" u="none" strike="noStrike" kern="0" cap="none" spc="0" normalizeH="0" baseline="0" noProof="0" dirty="0" smtClean="0">
                <a:ln>
                  <a:noFill/>
                </a:ln>
                <a:solidFill>
                  <a:srgbClr val="00B050"/>
                </a:solidFill>
                <a:effectLst/>
                <a:uLnTx/>
                <a:uFillTx/>
                <a:latin typeface="Arial Narrow" panose="020B0606020202030204" pitchFamily="34" charset="0"/>
              </a:rPr>
              <a:t>sent</a:t>
            </a:r>
          </a:p>
          <a:p>
            <a:pPr marL="182563" marR="0" lvl="1" indent="-180975" algn="l" defTabSz="914400" rtl="0" eaLnBrk="0" fontAlgn="base" latinLnBrk="0" hangingPunct="0">
              <a:lnSpc>
                <a:spcPct val="100000"/>
              </a:lnSpc>
              <a:spcBef>
                <a:spcPct val="50000"/>
              </a:spcBef>
              <a:spcAft>
                <a:spcPct val="0"/>
              </a:spcAft>
              <a:buClrTx/>
              <a:buSzTx/>
              <a:buFontTx/>
              <a:buChar char="•"/>
              <a:tabLst/>
              <a:defRPr/>
            </a:pPr>
            <a:r>
              <a:rPr kumimoji="0" lang="en-AU" sz="2000" b="0" i="0" u="none" strike="noStrike" kern="0" cap="none" spc="0" normalizeH="0" baseline="0" noProof="0" dirty="0" smtClean="0">
                <a:ln>
                  <a:noFill/>
                </a:ln>
                <a:solidFill>
                  <a:srgbClr val="000000"/>
                </a:solidFill>
                <a:effectLst/>
                <a:uLnTx/>
                <a:uFillTx/>
                <a:latin typeface="Arial Narrow" panose="020B0606020202030204" pitchFamily="34" charset="0"/>
              </a:rPr>
              <a:t>IEEE 802.22a was liaised in July 2015 to SC6  to allow them to become familiar with it before submission for approval under the PSDO process</a:t>
            </a:r>
          </a:p>
          <a:p>
            <a:pPr marL="342900" marR="0" lvl="0" indent="-342900" algn="l" defTabSz="914400" rtl="0" eaLnBrk="0" fontAlgn="base" latinLnBrk="0" hangingPunct="0">
              <a:lnSpc>
                <a:spcPct val="100000"/>
              </a:lnSpc>
              <a:spcBef>
                <a:spcPct val="50000"/>
              </a:spcBef>
              <a:spcAft>
                <a:spcPct val="0"/>
              </a:spcAft>
              <a:buClrTx/>
              <a:buSzTx/>
              <a:buFontTx/>
              <a:buNone/>
              <a:tabLst/>
              <a:defRPr/>
            </a:pPr>
            <a:r>
              <a:rPr kumimoji="0" lang="en-US" sz="2000" b="1" i="0" u="none" strike="noStrike" kern="0" cap="none" spc="0" normalizeH="0" baseline="0" noProof="0" dirty="0" smtClean="0">
                <a:ln>
                  <a:noFill/>
                </a:ln>
                <a:solidFill>
                  <a:srgbClr val="000000"/>
                </a:solidFill>
                <a:effectLst/>
                <a:uLnTx/>
                <a:uFillTx/>
                <a:latin typeface="Arial Narrow" panose="020B0606020202030204" pitchFamily="34" charset="0"/>
              </a:rPr>
              <a:t>60-day</a:t>
            </a:r>
            <a:r>
              <a:rPr kumimoji="0" lang="en-AU" sz="2000" b="1" i="0" u="none" strike="noStrike" kern="0" cap="none" spc="0" normalizeH="0" baseline="0" noProof="0" dirty="0" smtClean="0">
                <a:ln>
                  <a:noFill/>
                </a:ln>
                <a:solidFill>
                  <a:srgbClr val="000000"/>
                </a:solidFill>
                <a:effectLst/>
                <a:uLnTx/>
                <a:uFillTx/>
                <a:latin typeface="Arial Narrow" panose="020B0606020202030204" pitchFamily="34" charset="0"/>
              </a:rPr>
              <a:t> pre-ballot: </a:t>
            </a:r>
            <a:r>
              <a:rPr kumimoji="0" lang="en-AU" sz="2000" b="1" i="0" u="none" strike="noStrike" kern="0" cap="none" spc="0" normalizeH="0" baseline="0" noProof="0" dirty="0" smtClean="0">
                <a:ln>
                  <a:noFill/>
                </a:ln>
                <a:solidFill>
                  <a:srgbClr val="00B050"/>
                </a:solidFill>
                <a:effectLst/>
                <a:uLnTx/>
                <a:uFillTx/>
                <a:latin typeface="Arial Narrow" panose="020B0606020202030204" pitchFamily="34" charset="0"/>
              </a:rPr>
              <a:t>passed on 3 April 2016 </a:t>
            </a:r>
            <a:r>
              <a:rPr kumimoji="0" lang="en-AU" sz="2000" b="1" i="0" u="none" strike="noStrike" kern="0" cap="none" spc="0" normalizeH="0" baseline="0" noProof="0" dirty="0" smtClean="0">
                <a:ln>
                  <a:noFill/>
                </a:ln>
                <a:solidFill>
                  <a:srgbClr val="3333CC"/>
                </a:solidFill>
                <a:effectLst/>
                <a:uLnTx/>
                <a:uFillTx/>
                <a:latin typeface="Arial Narrow" panose="020B0606020202030204" pitchFamily="34" charset="0"/>
              </a:rPr>
              <a:t>and a response is required</a:t>
            </a:r>
          </a:p>
          <a:p>
            <a:pPr marL="182563" marR="0" lvl="1" indent="-180975" algn="l" defTabSz="914400" rtl="0" eaLnBrk="0" fontAlgn="base" latinLnBrk="0" hangingPunct="0">
              <a:lnSpc>
                <a:spcPct val="100000"/>
              </a:lnSpc>
              <a:spcBef>
                <a:spcPct val="50000"/>
              </a:spcBef>
              <a:spcAft>
                <a:spcPct val="0"/>
              </a:spcAft>
              <a:buClrTx/>
              <a:buSzTx/>
              <a:buFontTx/>
              <a:buChar char="•"/>
              <a:tabLst/>
              <a:defRPr/>
            </a:pPr>
            <a:r>
              <a:rPr kumimoji="0" lang="en-AU" sz="2000" b="0" i="0" u="none" strike="noStrike" kern="0" cap="none" spc="0" normalizeH="0" baseline="0" noProof="0" dirty="0" smtClean="0">
                <a:ln>
                  <a:noFill/>
                </a:ln>
                <a:solidFill>
                  <a:srgbClr val="000000"/>
                </a:solidFill>
                <a:effectLst/>
                <a:uLnTx/>
                <a:uFillTx/>
                <a:latin typeface="Arial Narrow" panose="020B0606020202030204" pitchFamily="34" charset="0"/>
              </a:rPr>
              <a:t>IEEE 802.22a was submitted for </a:t>
            </a:r>
            <a:r>
              <a:rPr kumimoji="0" lang="en-US" sz="2000" b="0" i="0" u="none" strike="noStrike" kern="0" cap="none" spc="0" normalizeH="0" baseline="0" noProof="0" dirty="0" smtClean="0">
                <a:ln>
                  <a:noFill/>
                </a:ln>
                <a:solidFill>
                  <a:srgbClr val="000000"/>
                </a:solidFill>
                <a:effectLst/>
                <a:uLnTx/>
                <a:uFillTx/>
                <a:latin typeface="Arial Narrow" panose="020B0606020202030204" pitchFamily="34" charset="0"/>
              </a:rPr>
              <a:t>60-day</a:t>
            </a:r>
            <a:r>
              <a:rPr kumimoji="0" lang="en-AU" sz="2000" b="0" i="0" u="none" strike="noStrike" kern="0" cap="none" spc="0" normalizeH="0" baseline="0" noProof="0" dirty="0" smtClean="0">
                <a:ln>
                  <a:noFill/>
                </a:ln>
                <a:solidFill>
                  <a:srgbClr val="000000"/>
                </a:solidFill>
                <a:effectLst/>
                <a:uLnTx/>
                <a:uFillTx/>
                <a:latin typeface="Arial Narrow" panose="020B0606020202030204" pitchFamily="34" charset="0"/>
              </a:rPr>
              <a:t> ballot in December 2015, and after a delay the ballot passed on 3 April 2016 (N16414)</a:t>
            </a:r>
          </a:p>
          <a:p>
            <a:pPr marL="365125" marR="0" lvl="2" indent="-180975" algn="l" defTabSz="914400" rtl="0" eaLnBrk="0" fontAlgn="base" latinLnBrk="0" hangingPunct="0">
              <a:lnSpc>
                <a:spcPct val="100000"/>
              </a:lnSpc>
              <a:spcBef>
                <a:spcPct val="25000"/>
              </a:spcBef>
              <a:spcAft>
                <a:spcPct val="0"/>
              </a:spcAft>
              <a:buClrTx/>
              <a:buSzTx/>
              <a:buFont typeface="Arial" pitchFamily="34" charset="0"/>
              <a:buChar char="–"/>
              <a:tabLst/>
              <a:defRPr/>
            </a:pPr>
            <a:r>
              <a:rPr kumimoji="0" lang="en-AU" sz="1800" b="0" i="0" u="none" strike="noStrike" kern="0" cap="none" spc="0" normalizeH="0" baseline="0" noProof="0" dirty="0" smtClean="0">
                <a:ln>
                  <a:noFill/>
                </a:ln>
                <a:solidFill>
                  <a:srgbClr val="000000"/>
                </a:solidFill>
                <a:effectLst/>
                <a:uLnTx/>
                <a:uFillTx/>
                <a:latin typeface="Arial Narrow" panose="020B0606020202030204" pitchFamily="34" charset="0"/>
              </a:rPr>
              <a:t>Support need for ISO standard? Passed 10/0/8</a:t>
            </a:r>
          </a:p>
          <a:p>
            <a:pPr marL="365125" marR="0" lvl="2" indent="-180975" algn="l" defTabSz="914400" rtl="0" eaLnBrk="0" fontAlgn="base" latinLnBrk="0" hangingPunct="0">
              <a:lnSpc>
                <a:spcPct val="100000"/>
              </a:lnSpc>
              <a:spcBef>
                <a:spcPct val="25000"/>
              </a:spcBef>
              <a:spcAft>
                <a:spcPct val="0"/>
              </a:spcAft>
              <a:buClrTx/>
              <a:buSzTx/>
              <a:buFont typeface="Arial" pitchFamily="34" charset="0"/>
              <a:buChar char="–"/>
              <a:tabLst/>
              <a:defRPr/>
            </a:pPr>
            <a:r>
              <a:rPr kumimoji="0" lang="en-AU" sz="1800" b="0" i="0" u="none" strike="noStrike" kern="0" cap="none" spc="0" normalizeH="0" baseline="0" noProof="0" dirty="0" smtClean="0">
                <a:ln>
                  <a:noFill/>
                </a:ln>
                <a:solidFill>
                  <a:srgbClr val="000000"/>
                </a:solidFill>
                <a:effectLst/>
                <a:uLnTx/>
                <a:uFillTx/>
                <a:latin typeface="Arial Narrow" panose="020B0606020202030204" pitchFamily="34" charset="0"/>
              </a:rPr>
              <a:t>Support this submission being sent to FDIS? 9/1/8</a:t>
            </a:r>
          </a:p>
          <a:p>
            <a:pPr marL="365125" marR="0" lvl="2" indent="-180975" algn="l" defTabSz="914400" rtl="0" eaLnBrk="0" fontAlgn="base" latinLnBrk="0" hangingPunct="0">
              <a:lnSpc>
                <a:spcPct val="100000"/>
              </a:lnSpc>
              <a:spcBef>
                <a:spcPct val="25000"/>
              </a:spcBef>
              <a:spcAft>
                <a:spcPct val="0"/>
              </a:spcAft>
              <a:buClrTx/>
              <a:buSzTx/>
              <a:buFont typeface="Arial" pitchFamily="34" charset="0"/>
              <a:buChar char="–"/>
              <a:tabLst/>
              <a:defRPr/>
            </a:pPr>
            <a:r>
              <a:rPr kumimoji="0" lang="en-AU" sz="1800" b="1" i="0" u="none" strike="noStrike" kern="0" cap="none" spc="0" normalizeH="0" baseline="0" noProof="0" dirty="0" smtClean="0">
                <a:ln>
                  <a:noFill/>
                </a:ln>
                <a:solidFill>
                  <a:srgbClr val="000000"/>
                </a:solidFill>
                <a:effectLst/>
                <a:uLnTx/>
                <a:uFillTx/>
                <a:latin typeface="Arial Narrow" panose="020B0606020202030204" pitchFamily="34" charset="0"/>
              </a:rPr>
              <a:t>The only substantive comment was the usual security related comment from the China NB</a:t>
            </a:r>
          </a:p>
          <a:p>
            <a:pPr marL="365125" marR="0" lvl="2" indent="-180975" algn="l" defTabSz="914400" rtl="0" eaLnBrk="0" fontAlgn="base" latinLnBrk="0" hangingPunct="0">
              <a:lnSpc>
                <a:spcPct val="100000"/>
              </a:lnSpc>
              <a:spcBef>
                <a:spcPct val="25000"/>
              </a:spcBef>
              <a:spcAft>
                <a:spcPct val="0"/>
              </a:spcAft>
              <a:buClrTx/>
              <a:buSzTx/>
              <a:buFont typeface="Arial" pitchFamily="34" charset="0"/>
              <a:buChar char="–"/>
              <a:tabLst/>
              <a:defRPr/>
            </a:pPr>
            <a:r>
              <a:rPr lang="en-AU" sz="1800" kern="0" dirty="0" smtClean="0">
                <a:solidFill>
                  <a:srgbClr val="000000"/>
                </a:solidFill>
                <a:latin typeface="Arial Narrow" panose="020B0606020202030204" pitchFamily="34" charset="0"/>
              </a:rPr>
              <a:t>The 802.22 Comment Resolution Committee worked with the IEEE 802 JTC1 Standing Committee to create the propose the responses</a:t>
            </a:r>
          </a:p>
          <a:p>
            <a:pPr marL="365125" marR="0" lvl="2" indent="-180975" algn="l" defTabSz="914400" rtl="0" eaLnBrk="0" fontAlgn="base" latinLnBrk="0" hangingPunct="0">
              <a:lnSpc>
                <a:spcPct val="100000"/>
              </a:lnSpc>
              <a:spcBef>
                <a:spcPct val="25000"/>
              </a:spcBef>
              <a:spcAft>
                <a:spcPct val="0"/>
              </a:spcAft>
              <a:buClrTx/>
              <a:buSzTx/>
              <a:buFont typeface="Arial" pitchFamily="34" charset="0"/>
              <a:buChar char="–"/>
              <a:tabLst/>
              <a:defRPr/>
            </a:pPr>
            <a:r>
              <a:rPr kumimoji="0" lang="en-AU" sz="1800" i="0" u="none" strike="noStrike" kern="0" cap="none" spc="0" normalizeH="0" baseline="0" noProof="0" dirty="0" smtClean="0">
                <a:ln>
                  <a:noFill/>
                </a:ln>
                <a:solidFill>
                  <a:srgbClr val="000000"/>
                </a:solidFill>
                <a:effectLst/>
                <a:uLnTx/>
                <a:uFillTx/>
                <a:latin typeface="Arial Narrow" panose="020B0606020202030204" pitchFamily="34" charset="0"/>
              </a:rPr>
              <a:t>IEEE 802.22 WG would</a:t>
            </a:r>
            <a:r>
              <a:rPr kumimoji="0" lang="en-AU" sz="1800" i="0" u="none" strike="noStrike" kern="0" cap="none" spc="0" normalizeH="0" noProof="0" dirty="0" smtClean="0">
                <a:ln>
                  <a:noFill/>
                </a:ln>
                <a:solidFill>
                  <a:srgbClr val="000000"/>
                </a:solidFill>
                <a:effectLst/>
                <a:uLnTx/>
                <a:uFillTx/>
                <a:latin typeface="Arial Narrow" panose="020B0606020202030204" pitchFamily="34" charset="0"/>
              </a:rPr>
              <a:t> like to thank Andrew Myles and Peter Yee for their guidance.</a:t>
            </a:r>
            <a:endParaRPr kumimoji="0" lang="en-AU" sz="1800" i="0" u="none" strike="noStrike" kern="0" cap="none" spc="0" normalizeH="0" baseline="0" noProof="0" dirty="0" smtClean="0">
              <a:ln>
                <a:noFill/>
              </a:ln>
              <a:solidFill>
                <a:srgbClr val="000000"/>
              </a:solidFill>
              <a:effectLst/>
              <a:uLnTx/>
              <a:uFillTx/>
              <a:latin typeface="Arial Narrow" panose="020B0606020202030204" pitchFamily="34" charset="0"/>
            </a:endParaRPr>
          </a:p>
        </p:txBody>
      </p:sp>
    </p:spTree>
    <p:extLst>
      <p:ext uri="{BB962C8B-B14F-4D97-AF65-F5344CB8AC3E}">
        <p14:creationId xmlns:p14="http://schemas.microsoft.com/office/powerpoint/2010/main" val="21715923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China NB has submitted their usual security </a:t>
            </a:r>
            <a:r>
              <a:rPr lang="en-AU" dirty="0"/>
              <a:t>c</a:t>
            </a:r>
            <a:r>
              <a:rPr lang="en-AU" dirty="0" smtClean="0"/>
              <a:t>omment in relation to 802.22a</a:t>
            </a:r>
            <a:endParaRPr lang="en-AU" dirty="0"/>
          </a:p>
        </p:txBody>
      </p:sp>
      <p:sp>
        <p:nvSpPr>
          <p:cNvPr id="3" name="Content Placeholder 2"/>
          <p:cNvSpPr>
            <a:spLocks noGrp="1"/>
          </p:cNvSpPr>
          <p:nvPr>
            <p:ph idx="1"/>
          </p:nvPr>
        </p:nvSpPr>
        <p:spPr/>
        <p:txBody>
          <a:bodyPr/>
          <a:lstStyle/>
          <a:p>
            <a:r>
              <a:rPr lang="en-AU" dirty="0" smtClean="0"/>
              <a:t>China NB comment 1</a:t>
            </a:r>
          </a:p>
          <a:p>
            <a:pPr lvl="1"/>
            <a:r>
              <a:rPr lang="en-AU" i="1" dirty="0"/>
              <a:t>The security in both ISO/IEC/IEEE 802.22a (6N16378) and ISO/IEC/IEEE 802.22b (6N16379) is based on IEEE 802.1X. Since the technical concerns China NB proposed in 6N15555 still haven’t been reasonably disposed in this text, China NB has to vote against on this </a:t>
            </a:r>
            <a:r>
              <a:rPr lang="en-AU" i="1" dirty="0" smtClean="0"/>
              <a:t>ballot</a:t>
            </a:r>
          </a:p>
          <a:p>
            <a:r>
              <a:rPr lang="en-AU" dirty="0" smtClean="0"/>
              <a:t>China NB request 1</a:t>
            </a:r>
          </a:p>
          <a:p>
            <a:pPr lvl="1"/>
            <a:r>
              <a:rPr lang="en-AU" i="1" dirty="0"/>
              <a:t>Remove the IEEE 802.1X-2010-related descriptions from the text.</a:t>
            </a:r>
          </a:p>
        </p:txBody>
      </p:sp>
      <p:sp>
        <p:nvSpPr>
          <p:cNvPr id="4" name="Footer Placeholder 3"/>
          <p:cNvSpPr>
            <a:spLocks noGrp="1"/>
          </p:cNvSpPr>
          <p:nvPr>
            <p:ph type="ftr" sz="quarter" idx="10"/>
          </p:nvPr>
        </p:nvSpPr>
        <p:spPr>
          <a:xfrm>
            <a:off x="6629940" y="6475413"/>
            <a:ext cx="1913985" cy="246221"/>
          </a:xfrm>
        </p:spPr>
        <p:txBody>
          <a:bodyPr/>
          <a:lstStyle/>
          <a:p>
            <a:pPr>
              <a:defRPr/>
            </a:pPr>
            <a:r>
              <a:rPr lang="en-US" sz="1600" dirty="0" smtClean="0">
                <a:solidFill>
                  <a:srgbClr val="000000"/>
                </a:solidFill>
              </a:rPr>
              <a:t>Andrew Myles, Cisco</a:t>
            </a:r>
            <a:endParaRPr lang="en-US" sz="1600" dirty="0">
              <a:solidFill>
                <a:srgbClr val="000000"/>
              </a:solidFill>
            </a:endParaRPr>
          </a:p>
        </p:txBody>
      </p:sp>
      <p:sp>
        <p:nvSpPr>
          <p:cNvPr id="5" name="Slide Number Placeholder 4"/>
          <p:cNvSpPr>
            <a:spLocks noGrp="1"/>
          </p:cNvSpPr>
          <p:nvPr>
            <p:ph type="sldNum" sz="quarter" idx="11"/>
          </p:nvPr>
        </p:nvSpPr>
        <p:spPr>
          <a:xfrm>
            <a:off x="4297514" y="6475413"/>
            <a:ext cx="625171" cy="246221"/>
          </a:xfrm>
        </p:spPr>
        <p:txBody>
          <a:bodyPr/>
          <a:lstStyle/>
          <a:p>
            <a:pPr>
              <a:defRPr/>
            </a:pPr>
            <a:r>
              <a:rPr lang="en-US" sz="1600" smtClean="0">
                <a:solidFill>
                  <a:srgbClr val="000000"/>
                </a:solidFill>
              </a:rPr>
              <a:t>Slide </a:t>
            </a:r>
            <a:fld id="{EF4002E7-DB4D-4CC3-8382-1939D19420D8}" type="slidenum">
              <a:rPr lang="en-US" sz="1600" smtClean="0">
                <a:solidFill>
                  <a:srgbClr val="000000"/>
                </a:solidFill>
              </a:rPr>
              <a:pPr>
                <a:defRPr/>
              </a:pPr>
              <a:t>8</a:t>
            </a:fld>
            <a:endParaRPr lang="en-US" sz="1600">
              <a:solidFill>
                <a:srgbClr val="000000"/>
              </a:solidFill>
            </a:endParaRPr>
          </a:p>
        </p:txBody>
      </p:sp>
    </p:spTree>
    <p:extLst>
      <p:ext uri="{BB962C8B-B14F-4D97-AF65-F5344CB8AC3E}">
        <p14:creationId xmlns:p14="http://schemas.microsoft.com/office/powerpoint/2010/main" val="32508297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 needs to respond to comment from China NB on 802.22a</a:t>
            </a:r>
            <a:endParaRPr lang="en-AU" dirty="0"/>
          </a:p>
        </p:txBody>
      </p:sp>
      <p:sp>
        <p:nvSpPr>
          <p:cNvPr id="3" name="Content Placeholder 2"/>
          <p:cNvSpPr>
            <a:spLocks noGrp="1"/>
          </p:cNvSpPr>
          <p:nvPr>
            <p:ph idx="1"/>
          </p:nvPr>
        </p:nvSpPr>
        <p:spPr>
          <a:xfrm>
            <a:off x="685800" y="1752600"/>
            <a:ext cx="7772400" cy="4114800"/>
          </a:xfrm>
        </p:spPr>
        <p:txBody>
          <a:bodyPr/>
          <a:lstStyle/>
          <a:p>
            <a:r>
              <a:rPr lang="en-AU" dirty="0"/>
              <a:t>Proposed IEEE 802 response to China NB comment &amp; request 1</a:t>
            </a:r>
          </a:p>
          <a:p>
            <a:pPr lvl="1"/>
            <a:r>
              <a:rPr lang="en-US" i="1" dirty="0"/>
              <a:t>The China NB has requested that IEEE 802.1X-2010 related descriptions are removed from the text of IEEE 802.22a.</a:t>
            </a:r>
          </a:p>
          <a:p>
            <a:pPr lvl="1"/>
            <a:r>
              <a:rPr lang="en-US" i="1" dirty="0"/>
              <a:t>IEEE 802 declines to make this change because:</a:t>
            </a:r>
          </a:p>
          <a:p>
            <a:pPr lvl="2"/>
            <a:r>
              <a:rPr lang="en-US" i="1" dirty="0"/>
              <a:t>IEEE 802.22a does not contain any IEEE 802.1X-2010 related descriptions and does not require conformance to or use of IEEE 802.1X-2010</a:t>
            </a:r>
          </a:p>
          <a:p>
            <a:pPr lvl="2"/>
            <a:r>
              <a:rPr lang="en-US" i="1" dirty="0"/>
              <a:t>There is no technical justification to remove any IEEE 802.1X-2010 related descriptions from any standard</a:t>
            </a:r>
          </a:p>
          <a:p>
            <a:pPr lvl="1"/>
            <a:r>
              <a:rPr lang="en-US" i="1" dirty="0"/>
              <a:t>While the base IEEE 802.22-2011 specification does reference various IEEE 802.1 specifications including IEEE 802.1X, only IEEE 802.1Q is referenced directly in IEEE 802.22a.  IEEE 802.1Q explains how it can be used in conjunction with IEEE 802.1X. However, conformance to and use of IEEE 802.1X is not a requirement of any of the possible claims of conformance to IEEE 802.1Q.</a:t>
            </a:r>
          </a:p>
          <a:p>
            <a:pPr lvl="1"/>
            <a:r>
              <a:rPr lang="en-US" i="1" dirty="0"/>
              <a:t>…</a:t>
            </a:r>
            <a:endParaRPr lang="en-US" i="1" dirty="0" smtClean="0"/>
          </a:p>
        </p:txBody>
      </p:sp>
      <p:sp>
        <p:nvSpPr>
          <p:cNvPr id="4" name="Footer Placeholder 3"/>
          <p:cNvSpPr>
            <a:spLocks noGrp="1"/>
          </p:cNvSpPr>
          <p:nvPr>
            <p:ph type="ftr" sz="quarter" idx="10"/>
          </p:nvPr>
        </p:nvSpPr>
        <p:spPr>
          <a:xfrm>
            <a:off x="6629940" y="6475413"/>
            <a:ext cx="1913985" cy="246221"/>
          </a:xfrm>
        </p:spPr>
        <p:txBody>
          <a:bodyPr/>
          <a:lstStyle/>
          <a:p>
            <a:pPr>
              <a:defRPr/>
            </a:pPr>
            <a:r>
              <a:rPr lang="en-US" sz="1600" smtClean="0">
                <a:solidFill>
                  <a:srgbClr val="000000"/>
                </a:solidFill>
              </a:rPr>
              <a:t>Andrew Myles, Cisco</a:t>
            </a:r>
            <a:endParaRPr lang="en-US" sz="1600" dirty="0">
              <a:solidFill>
                <a:srgbClr val="000000"/>
              </a:solidFill>
            </a:endParaRPr>
          </a:p>
        </p:txBody>
      </p:sp>
      <p:sp>
        <p:nvSpPr>
          <p:cNvPr id="5" name="Slide Number Placeholder 4"/>
          <p:cNvSpPr>
            <a:spLocks noGrp="1"/>
          </p:cNvSpPr>
          <p:nvPr>
            <p:ph type="sldNum" sz="quarter" idx="11"/>
          </p:nvPr>
        </p:nvSpPr>
        <p:spPr>
          <a:xfrm>
            <a:off x="4297514" y="6475413"/>
            <a:ext cx="625171" cy="246221"/>
          </a:xfrm>
        </p:spPr>
        <p:txBody>
          <a:bodyPr/>
          <a:lstStyle/>
          <a:p>
            <a:pPr>
              <a:defRPr/>
            </a:pPr>
            <a:r>
              <a:rPr lang="en-US" sz="1600" dirty="0" smtClean="0">
                <a:solidFill>
                  <a:srgbClr val="000000"/>
                </a:solidFill>
              </a:rPr>
              <a:t>Slide </a:t>
            </a:r>
            <a:fld id="{EF4002E7-DB4D-4CC3-8382-1939D19420D8}" type="slidenum">
              <a:rPr lang="en-US" sz="1600" smtClean="0">
                <a:solidFill>
                  <a:srgbClr val="000000"/>
                </a:solidFill>
              </a:rPr>
              <a:pPr>
                <a:defRPr/>
              </a:pPr>
              <a:t>9</a:t>
            </a:fld>
            <a:endParaRPr lang="en-US" sz="1600" dirty="0">
              <a:solidFill>
                <a:srgbClr val="000000"/>
              </a:solidFill>
            </a:endParaRPr>
          </a:p>
        </p:txBody>
      </p:sp>
    </p:spTree>
    <p:extLst>
      <p:ext uri="{BB962C8B-B14F-4D97-AF65-F5344CB8AC3E}">
        <p14:creationId xmlns:p14="http://schemas.microsoft.com/office/powerpoint/2010/main" val="347140865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Custom 7">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00CC99"/>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3_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9202</TotalTime>
  <Words>1747</Words>
  <Application>Microsoft Office PowerPoint</Application>
  <PresentationFormat>On-screen Show (4:3)</PresentationFormat>
  <Paragraphs>190</Paragraphs>
  <Slides>20</Slides>
  <Notes>5</Notes>
  <HiddenSlides>0</HiddenSlides>
  <MMClips>0</MMClips>
  <ScaleCrop>false</ScaleCrop>
  <HeadingPairs>
    <vt:vector size="6" baseType="variant">
      <vt:variant>
        <vt:lpstr>Theme</vt:lpstr>
      </vt:variant>
      <vt:variant>
        <vt:i4>4</vt:i4>
      </vt:variant>
      <vt:variant>
        <vt:lpstr>Embedded OLE Servers</vt:lpstr>
      </vt:variant>
      <vt:variant>
        <vt:i4>1</vt:i4>
      </vt:variant>
      <vt:variant>
        <vt:lpstr>Slide Titles</vt:lpstr>
      </vt:variant>
      <vt:variant>
        <vt:i4>20</vt:i4>
      </vt:variant>
    </vt:vector>
  </HeadingPairs>
  <TitlesOfParts>
    <vt:vector size="25" baseType="lpstr">
      <vt:lpstr>802-11-Submission</vt:lpstr>
      <vt:lpstr>2_802-11-Submission</vt:lpstr>
      <vt:lpstr>3_802-11-Submission</vt:lpstr>
      <vt:lpstr>1_802-11-Submission</vt:lpstr>
      <vt:lpstr>Document</vt:lpstr>
      <vt:lpstr>802.22 EC Motions Package</vt:lpstr>
      <vt:lpstr>Motion to Forward IEEE Std. 802.22a-2014 and IEEE Std. 802.22b-2015 Comment Resolution Responses to the ISO/IEC/JTC1 for the FDIS 60 Day Ballot</vt:lpstr>
      <vt:lpstr>IEEE 802.22 Working Group Motion to Approve the Comment Resolutions</vt:lpstr>
      <vt:lpstr>IEEE 802.22 Working Group Motion to Approve the Comment Resolutions</vt:lpstr>
      <vt:lpstr>EC Motion to Approve Response to FDIS 60 days ballot Comments on the IEEE Std. 802.22-2011 </vt:lpstr>
      <vt:lpstr>802.22a Standard Comments and Resolutions</vt:lpstr>
      <vt:lpstr>IEEE 802.22 Working Group Motion to Approve the 802.22a Comment Resolutions to be Forwarded to ISO</vt:lpstr>
      <vt:lpstr>The China NB has submitted their usual security comment in relation to 802.22a</vt:lpstr>
      <vt:lpstr>IEEE 802 needs to respond to comment from China NB on 802.22a</vt:lpstr>
      <vt:lpstr>IEEE 802 needs to respond to comment from China NB on 802.22a</vt:lpstr>
      <vt:lpstr>802.22b Standard Comments and Resolutions</vt:lpstr>
      <vt:lpstr>IEEE 802.22 Working Group Motion to Approve the 802.22b Comment Resolutions to be Forwarded to ISO</vt:lpstr>
      <vt:lpstr>The China NB has submitted their usual security comment in relation to 802.22b</vt:lpstr>
      <vt:lpstr>IEEE 802 needs to respond to comment from China NB on 802.22b</vt:lpstr>
      <vt:lpstr>IEEE 802 needs to respond to comment from China NB on 802.22b</vt:lpstr>
      <vt:lpstr>The Japan NB submitted two comments in relation to 802.22b</vt:lpstr>
      <vt:lpstr>IEEE 802 needs to respond to comment from Japan NB on 802.22b</vt:lpstr>
      <vt:lpstr>The Japan NB submitted two comments in relation to 802.22b</vt:lpstr>
      <vt:lpstr>IEEE 802 needs to respond to comment from Japan NB on 802.22b</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Review of PARs for Nov Plenary</dc:title>
  <dc:creator>Jon Rosdahl</dc:creator>
  <dc:description>801.11 PAR adHoc review of the PARs submitted for review during the Nov 2013 Plenary</dc:description>
  <cp:lastModifiedBy>Mody, Apurva (US SSA)</cp:lastModifiedBy>
  <cp:revision>207</cp:revision>
  <cp:lastPrinted>1601-01-01T00:00:00Z</cp:lastPrinted>
  <dcterms:created xsi:type="dcterms:W3CDTF">2013-11-11T17:45:24Z</dcterms:created>
  <dcterms:modified xsi:type="dcterms:W3CDTF">2016-10-03T04:39:26Z</dcterms:modified>
</cp:coreProperties>
</file>