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 id="2147483666" r:id="rId3"/>
    <p:sldMasterId id="2147483669" r:id="rId4"/>
  </p:sldMasterIdLst>
  <p:notesMasterIdLst>
    <p:notesMasterId r:id="rId26"/>
  </p:notesMasterIdLst>
  <p:handoutMasterIdLst>
    <p:handoutMasterId r:id="rId27"/>
  </p:handoutMasterIdLst>
  <p:sldIdLst>
    <p:sldId id="256" r:id="rId5"/>
    <p:sldId id="314" r:id="rId6"/>
    <p:sldId id="358" r:id="rId7"/>
    <p:sldId id="355" r:id="rId8"/>
    <p:sldId id="356" r:id="rId9"/>
    <p:sldId id="357" r:id="rId10"/>
    <p:sldId id="343" r:id="rId11"/>
    <p:sldId id="338" r:id="rId12"/>
    <p:sldId id="340" r:id="rId13"/>
    <p:sldId id="341" r:id="rId14"/>
    <p:sldId id="342" r:id="rId15"/>
    <p:sldId id="344" r:id="rId16"/>
    <p:sldId id="351" r:id="rId17"/>
    <p:sldId id="353" r:id="rId18"/>
    <p:sldId id="345" r:id="rId19"/>
    <p:sldId id="346" r:id="rId20"/>
    <p:sldId id="347" r:id="rId21"/>
    <p:sldId id="348" r:id="rId22"/>
    <p:sldId id="349" r:id="rId23"/>
    <p:sldId id="350" r:id="rId24"/>
    <p:sldId id="262"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7674" autoAdjust="0"/>
  </p:normalViewPr>
  <p:slideViewPr>
    <p:cSldViewPr>
      <p:cViewPr varScale="1">
        <p:scale>
          <a:sx n="77" d="100"/>
          <a:sy n="77" d="100"/>
        </p:scale>
        <p:origin x="-235" y="-8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12</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34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3062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3476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5443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620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0113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21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05400" y="6475413"/>
            <a:ext cx="3436938"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2016</a:t>
            </a:r>
            <a:endParaRPr lang="en-GB" dirty="0"/>
          </a:p>
        </p:txBody>
      </p:sp>
      <p:sp>
        <p:nvSpPr>
          <p:cNvPr id="1028" name="Rectangle 4"/>
          <p:cNvSpPr>
            <a:spLocks noGrp="1" noChangeArrowheads="1"/>
          </p:cNvSpPr>
          <p:nvPr>
            <p:ph type="ftr"/>
          </p:nvPr>
        </p:nvSpPr>
        <p:spPr bwMode="auto">
          <a:xfrm>
            <a:off x="5105400" y="6475413"/>
            <a:ext cx="3436938"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2819400" y="322241"/>
            <a:ext cx="5562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22-16/0020r2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a:t>
            </a:r>
            <a:r>
              <a:rPr kumimoji="0" lang="en-US" sz="1800" b="1" i="0" u="none" strike="noStrike" kern="1200" cap="none" spc="0" normalizeH="0" baseline="0" dirty="0" smtClean="0">
                <a:ln>
                  <a:noFill/>
                </a:ln>
                <a:solidFill>
                  <a:srgbClr val="000000"/>
                </a:solidFill>
                <a:effectLst/>
                <a:uLnTx/>
                <a:uFillTx/>
                <a:latin typeface="Times New Roman" pitchFamily="16" charset="0"/>
                <a:ea typeface="MS Gothic" charset="-128"/>
                <a:cs typeface="Arial Unicode MS" charset="0"/>
              </a:rPr>
              <a:t>ec-16-0126-04-WCSG</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October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77374100"/>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October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79202544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ea typeface="+mn-ea"/>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ea typeface="+mn-ea"/>
              </a:rPr>
              <a:t>Slide </a:t>
            </a:r>
            <a:fld id="{A469A3A6-7083-48BA-9D7E-342D6AB96B4F}" type="slidenum">
              <a:rPr lang="en-US" sz="1200">
                <a:solidFill>
                  <a:srgbClr val="000000"/>
                </a:solidFill>
                <a:ea typeface="+mn-ea"/>
              </a:rPr>
              <a:pPr defTabSz="914400">
                <a:buClrTx/>
                <a:buSzTx/>
                <a:buFontTx/>
                <a:buNone/>
                <a:defRPr/>
              </a:pPr>
              <a:t>‹#›</a:t>
            </a:fld>
            <a:endParaRPr lang="en-US" sz="1200">
              <a:solidFill>
                <a:srgbClr val="000000"/>
              </a:solidFill>
              <a:ea typeface="+mn-ea"/>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ea typeface="+mn-ea"/>
                <a:cs typeface="Arial" pitchFamily="34" charset="0"/>
              </a:rPr>
              <a:t>doc.: IEEE </a:t>
            </a:r>
            <a:r>
              <a:rPr lang="en-US" sz="1600" b="1" dirty="0" smtClean="0">
                <a:solidFill>
                  <a:srgbClr val="000000"/>
                </a:solidFill>
                <a:latin typeface="Arial" pitchFamily="34" charset="0"/>
                <a:ea typeface="+mn-ea"/>
                <a:cs typeface="Arial" pitchFamily="34" charset="0"/>
              </a:rPr>
              <a:t>802.11-16/0761r3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ea typeface="+mn-ea"/>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ea typeface="+mn-ea"/>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ea typeface="+mn-ea"/>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ea typeface="+mn-ea"/>
                <a:cs typeface="Arial" pitchFamily="34" charset="0"/>
              </a:rPr>
              <a:t>October 2016</a:t>
            </a:r>
            <a:endParaRPr lang="en-US" sz="1600" b="1" dirty="0">
              <a:solidFill>
                <a:srgbClr val="000000"/>
              </a:solidFill>
              <a:latin typeface="Arial" pitchFamily="34" charset="0"/>
              <a:ea typeface="+mn-ea"/>
              <a:cs typeface="Arial" pitchFamily="34" charset="0"/>
            </a:endParaRPr>
          </a:p>
        </p:txBody>
      </p:sp>
    </p:spTree>
    <p:extLst>
      <p:ext uri="{BB962C8B-B14F-4D97-AF65-F5344CB8AC3E}">
        <p14:creationId xmlns:p14="http://schemas.microsoft.com/office/powerpoint/2010/main" val="1463926171"/>
      </p:ext>
    </p:extLst>
  </p:cSld>
  <p:clrMap bg1="lt1" tx1="dk1" bg2="lt2" tx2="dk2" accent1="accent1" accent2="accent2" accent3="accent3" accent4="accent4" accent5="accent5" accent6="accent6" hlink="hlink" folHlink="folHlink"/>
  <p:sldLayoutIdLst>
    <p:sldLayoutId id="2147483670" r:id="rId1"/>
    <p:sldLayoutId id="214748367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0761-03-0jtc-ieee-802-jtc1-sc-agenda-for-july-2016.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22/dcn/16/22-16-0027-00-0000-802-22a-and-802-22b-iso-ballot-comment-resolutions.docx"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8" name="Slide Number Placeholder 5"/>
          <p:cNvSpPr>
            <a:spLocks noGrp="1"/>
          </p:cNvSpPr>
          <p:nvPr>
            <p:ph type="sldNum" idx="12"/>
          </p:nvPr>
        </p:nvSpPr>
        <p:spPr/>
        <p:txBody>
          <a:bodyPr/>
          <a:lstStyle/>
          <a:p>
            <a:r>
              <a:rPr lang="en-GB" dirty="0">
                <a:latin typeface="Arial Narrow" panose="020B0606020202030204" pitchFamily="34" charset="0"/>
              </a:rPr>
              <a:t>Slide </a:t>
            </a:r>
            <a:fld id="{93823DB3-BAA4-4F4A-B4B3-ED9ABE70E976}" type="slidenum">
              <a:rPr lang="en-GB">
                <a:latin typeface="Arial Narrow" panose="020B0606020202030204" pitchFamily="34" charset="0"/>
              </a:rPr>
              <a:pPr/>
              <a:t>1</a:t>
            </a:fld>
            <a:endParaRPr lang="en-GB" dirty="0">
              <a:latin typeface="Arial Narrow" panose="020B0606020202030204" pitchFamily="34" charset="0"/>
            </a:endParaRP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 EC Motions Package</a:t>
            </a:r>
            <a:endParaRPr lang="en-GB" dirty="0">
              <a:latin typeface="Arial Narrow" panose="020B0606020202030204" pitchFamily="34" charset="0"/>
              <a:cs typeface="Arial" panose="020B0604020202020204" pitchFamily="34" charset="0"/>
            </a:endParaRPr>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Narrow" panose="020B0606020202030204" pitchFamily="34" charset="0"/>
                <a:cs typeface="Arial" panose="020B0604020202020204" pitchFamily="34" charset="0"/>
              </a:rPr>
              <a:t>Date:</a:t>
            </a:r>
            <a:r>
              <a:rPr lang="en-GB" sz="2000" b="0" dirty="0">
                <a:latin typeface="Arial Narrow" panose="020B0606020202030204" pitchFamily="34" charset="0"/>
                <a:cs typeface="Arial" panose="020B0604020202020204" pitchFamily="34" charset="0"/>
              </a:rPr>
              <a:t> </a:t>
            </a:r>
            <a:r>
              <a:rPr lang="en-GB" sz="2000" b="0" dirty="0" smtClean="0">
                <a:latin typeface="Arial Narrow" panose="020B0606020202030204" pitchFamily="34" charset="0"/>
                <a:cs typeface="Arial" panose="020B0604020202020204" pitchFamily="34" charset="0"/>
              </a:rPr>
              <a:t>2016-10-02</a:t>
            </a:r>
            <a:endParaRPr lang="en-GB" sz="2000" b="0" dirty="0">
              <a:latin typeface="Arial Narrow" panose="020B0606020202030204" pitchFamily="34" charset="0"/>
              <a:cs typeface="Arial" panose="020B0604020202020204"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474632237"/>
              </p:ext>
            </p:extLst>
          </p:nvPr>
        </p:nvGraphicFramePr>
        <p:xfrm>
          <a:off x="500063" y="3211513"/>
          <a:ext cx="8372475" cy="1577975"/>
        </p:xfrm>
        <a:graphic>
          <a:graphicData uri="http://schemas.openxmlformats.org/presentationml/2006/ole">
            <mc:AlternateContent xmlns:mc="http://schemas.openxmlformats.org/markup-compatibility/2006">
              <mc:Choice xmlns:v="urn:schemas-microsoft-com:vml" Requires="v">
                <p:oleObj spid="_x0000_s3208" name="Document" r:id="rId4" imgW="8492456" imgH="1606454" progId="Word.Document.8">
                  <p:embed/>
                </p:oleObj>
              </mc:Choice>
              <mc:Fallback>
                <p:oleObj name="Document" r:id="rId4" imgW="8492456" imgH="1606454" progId="Word.Document.8">
                  <p:embed/>
                  <p:pic>
                    <p:nvPicPr>
                      <p:cNvPr id="0" name="Picture 3"/>
                      <p:cNvPicPr>
                        <a:picLocks noChangeAspect="1" noChangeArrowheads="1"/>
                      </p:cNvPicPr>
                      <p:nvPr/>
                    </p:nvPicPr>
                    <p:blipFill>
                      <a:blip r:embed="rId5"/>
                      <a:srcRect/>
                      <a:stretch>
                        <a:fillRect/>
                      </a:stretch>
                    </p:blipFill>
                    <p:spPr bwMode="auto">
                      <a:xfrm>
                        <a:off x="500063" y="3211513"/>
                        <a:ext cx="8372475" cy="1577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latin typeface="Arial Narrow" panose="020B0606020202030204" pitchFamily="34" charset="0"/>
                <a:cs typeface="Arial" panose="020B0604020202020204" pitchFamily="34" charset="0"/>
              </a:rPr>
              <a:t>Authors:</a:t>
            </a:r>
          </a:p>
        </p:txBody>
      </p:sp>
      <p:sp>
        <p:nvSpPr>
          <p:cNvPr id="9"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Proposed IEEE 802 response to China NB comment &amp; request 1</a:t>
            </a:r>
          </a:p>
          <a:p>
            <a:pPr lvl="1"/>
            <a:r>
              <a:rPr lang="en-US" i="1" dirty="0"/>
              <a:t>The China NB has requested that IEEE 802.1X-2010 related descriptions are removed from the text of IEEE 802.22a.</a:t>
            </a:r>
          </a:p>
          <a:p>
            <a:pPr lvl="1"/>
            <a:r>
              <a:rPr lang="en-US" i="1" dirty="0"/>
              <a:t>IEEE 802 declines to make this change because:</a:t>
            </a:r>
          </a:p>
          <a:p>
            <a:pPr lvl="2"/>
            <a:r>
              <a:rPr lang="en-US" i="1" dirty="0"/>
              <a:t>IEEE 802.22a does not contain any IEEE 802.1X-2010 related descriptions and does not require conformance to or use of IEEE 802.1X-2010</a:t>
            </a:r>
          </a:p>
          <a:p>
            <a:pPr lvl="2"/>
            <a:r>
              <a:rPr lang="en-US" i="1" dirty="0"/>
              <a:t>There is no technical justification to remove any IEEE 802.1X-2010 related descriptions from any standard</a:t>
            </a:r>
          </a:p>
          <a:p>
            <a:pPr lvl="1"/>
            <a:r>
              <a:rPr lang="en-US" i="1" dirty="0"/>
              <a:t>While the base IEEE 802.22-2011 specification does reference various IEEE 802.1 specifications including IEEE 802.1X, only IEEE 802.1Q is referenced directly in IEEE 802.22a.  IEEE 802.1Q explains how it can be used in conjunction with IEEE 802.1X. However, conformance to and use of IEEE 802.1X is not a requirement of any of the possible claims of conformance to IEEE 802.1Q.</a:t>
            </a:r>
          </a:p>
          <a:p>
            <a:pPr lvl="1"/>
            <a:r>
              <a:rPr lang="en-US" i="1" dirty="0"/>
              <a:t>…</a:t>
            </a:r>
            <a:endParaRPr lang="en-US" i="1" dirty="0" smtClean="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10</a:t>
            </a:fld>
            <a:endParaRPr lang="en-US" sz="1600" dirty="0">
              <a:solidFill>
                <a:srgbClr val="000000"/>
              </a:solidFill>
            </a:endParaRPr>
          </a:p>
        </p:txBody>
      </p:sp>
    </p:spTree>
    <p:extLst>
      <p:ext uri="{BB962C8B-B14F-4D97-AF65-F5344CB8AC3E}">
        <p14:creationId xmlns:p14="http://schemas.microsoft.com/office/powerpoint/2010/main" val="3471408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Proposed IEEE 802 response to China NB comment &amp; request 1</a:t>
            </a:r>
          </a:p>
          <a:p>
            <a:pPr lvl="1"/>
            <a:r>
              <a:rPr lang="en-US" i="1" dirty="0"/>
              <a:t>…</a:t>
            </a:r>
          </a:p>
          <a:p>
            <a:pPr lvl="1"/>
            <a:r>
              <a:rPr lang="en-US" i="1" dirty="0"/>
              <a:t>IEEE 802 recognizes that the China NB has asserted in that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11</a:t>
            </a:fld>
            <a:endParaRPr lang="en-US" sz="1600">
              <a:solidFill>
                <a:srgbClr val="000000"/>
              </a:solidFill>
            </a:endParaRPr>
          </a:p>
        </p:txBody>
      </p:sp>
    </p:spTree>
    <p:extLst>
      <p:ext uri="{BB962C8B-B14F-4D97-AF65-F5344CB8AC3E}">
        <p14:creationId xmlns:p14="http://schemas.microsoft.com/office/powerpoint/2010/main" val="969188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12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802.22b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817032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13</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802.22b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11" name="Content Placeholder 9"/>
          <p:cNvSpPr txBox="1">
            <a:spLocks/>
          </p:cNvSpPr>
          <p:nvPr/>
        </p:nvSpPr>
        <p:spPr bwMode="auto">
          <a:xfrm>
            <a:off x="284922" y="14478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(N16415)</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8/2/8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Substantive comments  were received from China NB &amp; Japan NB</a:t>
            </a:r>
          </a:p>
          <a:p>
            <a:pPr lvl="3" indent="-180975" defTabSz="914400">
              <a:spcBef>
                <a:spcPct val="25000"/>
              </a:spcBef>
              <a:buClrTx/>
              <a:buSzTx/>
              <a:buFont typeface="Arial" pitchFamily="34" charset="0"/>
              <a:buChar char="–"/>
            </a:pPr>
            <a:r>
              <a:rPr lang="en-AU" sz="1800" b="1" kern="0" dirty="0" smtClean="0">
                <a:solidFill>
                  <a:srgbClr val="000000"/>
                </a:solidFill>
                <a:latin typeface="Arial Narrow" panose="020B0606020202030204" pitchFamily="34" charset="0"/>
              </a:rPr>
              <a:t>China NB Usual Comment related to Security</a:t>
            </a:r>
          </a:p>
          <a:p>
            <a:pPr lvl="3" indent="-180975" defTabSz="914400">
              <a:spcBef>
                <a:spcPct val="25000"/>
              </a:spcBef>
              <a:buClrTx/>
              <a:buSzTx/>
              <a:buFont typeface="Arial" pitchFamily="34" charset="0"/>
              <a:buChar cha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Japan</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NB would like 802.22 to align the standard to the Radio Act for </a:t>
            </a:r>
            <a:r>
              <a:rPr kumimoji="0" lang="en-AU" sz="1800" b="1" i="0" u="none" strike="noStrike" kern="0" cap="none" spc="0" normalizeH="0" noProof="0" dirty="0" err="1" smtClean="0">
                <a:ln>
                  <a:noFill/>
                </a:ln>
                <a:solidFill>
                  <a:srgbClr val="000000"/>
                </a:solidFill>
                <a:effectLst/>
                <a:uLnTx/>
                <a:uFillTx/>
                <a:latin typeface="Arial Narrow" panose="020B0606020202030204" pitchFamily="34" charset="0"/>
              </a:rPr>
              <a:t>Analog</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Television</a:t>
            </a:r>
          </a:p>
          <a:p>
            <a:pPr lvl="2" defTabSz="914400">
              <a:buClrTx/>
              <a:buSzTx/>
              <a:defRPr/>
            </a:pPr>
            <a:r>
              <a:rPr lang="en-AU" sz="1800" kern="0" dirty="0">
                <a:solidFill>
                  <a:srgbClr val="000000"/>
                </a:solidFill>
                <a:latin typeface="Arial Narrow" panose="020B0606020202030204" pitchFamily="34" charset="0"/>
              </a:rPr>
              <a:t>The 802.22 Comment Resolution Committee worked with the IEEE 802 JTC1 Standing Committee to create the propose the responses</a:t>
            </a:r>
          </a:p>
          <a:p>
            <a:pPr lvl="2" defTabSz="914400">
              <a:buClrTx/>
              <a:buSzTx/>
              <a:defRPr/>
            </a:pPr>
            <a:r>
              <a:rPr lang="en-AU" sz="1800" kern="0" dirty="0">
                <a:solidFill>
                  <a:srgbClr val="000000"/>
                </a:solidFill>
                <a:latin typeface="Arial Narrow" panose="020B0606020202030204" pitchFamily="34" charset="0"/>
              </a:rPr>
              <a:t>IEEE 802.22 WG would like to thank Andrew Myles and Peter Yee for their guidance.</a:t>
            </a:r>
          </a:p>
        </p:txBody>
      </p:sp>
    </p:spTree>
    <p:extLst>
      <p:ext uri="{BB962C8B-B14F-4D97-AF65-F5344CB8AC3E}">
        <p14:creationId xmlns:p14="http://schemas.microsoft.com/office/powerpoint/2010/main" val="3988598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802.22b</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14</a:t>
            </a:fld>
            <a:endParaRPr lang="en-US" sz="1600" dirty="0">
              <a:solidFill>
                <a:srgbClr val="000000"/>
              </a:solidFill>
            </a:endParaRPr>
          </a:p>
        </p:txBody>
      </p:sp>
    </p:spTree>
    <p:extLst>
      <p:ext uri="{BB962C8B-B14F-4D97-AF65-F5344CB8AC3E}">
        <p14:creationId xmlns:p14="http://schemas.microsoft.com/office/powerpoint/2010/main" val="566471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p:txBody>
          <a:bodyPr/>
          <a:lstStyle/>
          <a:p>
            <a:r>
              <a:rPr lang="en-AU" dirty="0" smtClean="0"/>
              <a:t>IEEE 802 response to China NB comment &amp; request 1</a:t>
            </a:r>
          </a:p>
          <a:p>
            <a:pPr lvl="1"/>
            <a:r>
              <a:rPr lang="en-US" i="1" dirty="0"/>
              <a:t>The China NB has requested that IEEE 802.1X-2010 related descriptions are removed from the text of IEEE </a:t>
            </a:r>
            <a:r>
              <a:rPr lang="en-US" i="1" dirty="0" smtClean="0"/>
              <a:t>802.22b.</a:t>
            </a:r>
            <a:endParaRPr lang="en-US" i="1" dirty="0"/>
          </a:p>
          <a:p>
            <a:pPr lvl="1"/>
            <a:r>
              <a:rPr lang="en-US" i="1" dirty="0"/>
              <a:t>IEEE 802 declines to make this change because:</a:t>
            </a:r>
          </a:p>
          <a:p>
            <a:pPr lvl="2"/>
            <a:r>
              <a:rPr lang="en-US" i="1" dirty="0"/>
              <a:t>IEEE </a:t>
            </a:r>
            <a:r>
              <a:rPr lang="en-US" i="1" dirty="0" smtClean="0"/>
              <a:t>802.22b </a:t>
            </a:r>
            <a:r>
              <a:rPr lang="en-US" i="1" dirty="0"/>
              <a:t>does not contain any IEEE 802.1X-2010 related descriptions </a:t>
            </a:r>
            <a:endParaRPr lang="en-US" i="1" dirty="0" smtClean="0"/>
          </a:p>
          <a:p>
            <a:pPr lvl="2"/>
            <a:r>
              <a:rPr lang="en-US" i="1" dirty="0" smtClean="0"/>
              <a:t>There </a:t>
            </a:r>
            <a:r>
              <a:rPr lang="en-US" i="1" dirty="0"/>
              <a:t>is no technical justification to remove any IEEE 802.1X-2010 related descriptions from any standard</a:t>
            </a:r>
          </a:p>
          <a:p>
            <a:pPr lvl="1"/>
            <a:r>
              <a:rPr lang="en-US" i="1" dirty="0"/>
              <a:t>While the base IEEE 802.22-2011 specification does reference various IEEE 802.1 specifications including IEEE 802.1X, </a:t>
            </a:r>
            <a:r>
              <a:rPr lang="en-US" i="1" dirty="0" smtClean="0"/>
              <a:t>IEEE 802.22b includes no such references.</a:t>
            </a:r>
          </a:p>
          <a:p>
            <a:pPr lvl="1"/>
            <a:r>
              <a:rPr lang="en-US" i="1" dirty="0" smtClean="0"/>
              <a:t>…</a:t>
            </a:r>
            <a:endParaRPr lang="en-US"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8238" y="6475413"/>
            <a:ext cx="723723"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15</a:t>
            </a:fld>
            <a:endParaRPr lang="en-US" sz="1600" dirty="0">
              <a:solidFill>
                <a:srgbClr val="000000"/>
              </a:solidFill>
            </a:endParaRPr>
          </a:p>
        </p:txBody>
      </p:sp>
    </p:spTree>
    <p:extLst>
      <p:ext uri="{BB962C8B-B14F-4D97-AF65-F5344CB8AC3E}">
        <p14:creationId xmlns:p14="http://schemas.microsoft.com/office/powerpoint/2010/main" val="4092692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16</a:t>
            </a:fld>
            <a:endParaRPr lang="en-US" sz="1600" dirty="0">
              <a:solidFill>
                <a:srgbClr val="000000"/>
              </a:solidFill>
            </a:endParaRPr>
          </a:p>
        </p:txBody>
      </p:sp>
    </p:spTree>
    <p:extLst>
      <p:ext uri="{BB962C8B-B14F-4D97-AF65-F5344CB8AC3E}">
        <p14:creationId xmlns:p14="http://schemas.microsoft.com/office/powerpoint/2010/main" val="1822269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There is Radio Act before using the frequency band for </a:t>
            </a:r>
            <a:r>
              <a:rPr lang="en-AU" i="1" dirty="0" err="1"/>
              <a:t>analog</a:t>
            </a:r>
            <a:r>
              <a:rPr lang="en-AU" i="1" dirty="0"/>
              <a:t> television broadcasting service in </a:t>
            </a:r>
            <a:r>
              <a:rPr lang="en-AU" i="1" dirty="0" smtClean="0"/>
              <a:t>Japan.</a:t>
            </a:r>
          </a:p>
          <a:p>
            <a:r>
              <a:rPr lang="en-AU" dirty="0" smtClean="0"/>
              <a:t>Japan NB request 1</a:t>
            </a:r>
          </a:p>
          <a:p>
            <a:pPr lvl="1"/>
            <a:r>
              <a:rPr lang="en-AU" i="1" dirty="0"/>
              <a:t>Align technology with Radio Act. </a:t>
            </a:r>
            <a:endParaRPr lang="en-AU" i="1" dirty="0" smtClean="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17</a:t>
            </a:fld>
            <a:endParaRPr lang="en-US" sz="1600" dirty="0">
              <a:solidFill>
                <a:srgbClr val="000000"/>
              </a:solidFill>
            </a:endParaRPr>
          </a:p>
        </p:txBody>
      </p:sp>
    </p:spTree>
    <p:extLst>
      <p:ext uri="{BB962C8B-B14F-4D97-AF65-F5344CB8AC3E}">
        <p14:creationId xmlns:p14="http://schemas.microsoft.com/office/powerpoint/2010/main" val="299160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1</a:t>
            </a:r>
          </a:p>
          <a:p>
            <a:pPr lvl="1"/>
            <a:r>
              <a:rPr lang="en-US" i="1" dirty="0"/>
              <a:t>During the next revision of IEEE 802.22b, IEEE 802.22 WG will consider adding a paragraph in an Annex that will ensure that 802.22 systems will adhere to the Japanese Radio Act for co-existence with the analog TV</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18</a:t>
            </a:fld>
            <a:endParaRPr lang="en-US" sz="1600" dirty="0">
              <a:solidFill>
                <a:srgbClr val="000000"/>
              </a:solidFill>
            </a:endParaRPr>
          </a:p>
        </p:txBody>
      </p:sp>
    </p:spTree>
    <p:extLst>
      <p:ext uri="{BB962C8B-B14F-4D97-AF65-F5344CB8AC3E}">
        <p14:creationId xmlns:p14="http://schemas.microsoft.com/office/powerpoint/2010/main" val="2300218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2</a:t>
            </a:r>
          </a:p>
          <a:p>
            <a:pPr lvl="1"/>
            <a:r>
              <a:rPr lang="en-AU" i="1" dirty="0"/>
              <a:t>The document template looks different from ISO template</a:t>
            </a:r>
            <a:r>
              <a:rPr lang="en-AU" i="1" dirty="0" smtClean="0"/>
              <a:t>.</a:t>
            </a:r>
          </a:p>
          <a:p>
            <a:r>
              <a:rPr lang="en-AU" dirty="0" smtClean="0"/>
              <a:t>Japan NB request 2</a:t>
            </a:r>
          </a:p>
          <a:p>
            <a:pPr lvl="1"/>
            <a:r>
              <a:rPr lang="en-AU" i="1" dirty="0"/>
              <a:t>Use ISO template</a:t>
            </a:r>
            <a:r>
              <a:rPr lang="en-AU" i="1" dirty="0" smtClean="0"/>
              <a:t>.</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19</a:t>
            </a:fld>
            <a:endParaRPr lang="en-US" sz="1600">
              <a:solidFill>
                <a:srgbClr val="000000"/>
              </a:solidFill>
            </a:endParaRPr>
          </a:p>
        </p:txBody>
      </p:sp>
    </p:spTree>
    <p:extLst>
      <p:ext uri="{BB962C8B-B14F-4D97-AF65-F5344CB8AC3E}">
        <p14:creationId xmlns:p14="http://schemas.microsoft.com/office/powerpoint/2010/main" val="132614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Narrow" panose="020B0606020202030204" pitchFamily="34" charset="0"/>
                <a:cs typeface="Arial" panose="020B0604020202020204" pitchFamily="34" charset="0"/>
              </a:rPr>
              <a:t>Motion to Forward IEEE Std. 802.22a-2014 and IEEE Std. 802.22b-2015 </a:t>
            </a:r>
            <a:r>
              <a:rPr lang="en-US" dirty="0" smtClean="0">
                <a:latin typeface="Arial Narrow" panose="020B0606020202030204" pitchFamily="34" charset="0"/>
                <a:cs typeface="Arial" panose="020B0604020202020204" pitchFamily="34" charset="0"/>
              </a:rPr>
              <a:t>Comment Resolution Responses to </a:t>
            </a:r>
            <a:r>
              <a:rPr lang="en-US" dirty="0">
                <a:latin typeface="Arial Narrow" panose="020B0606020202030204" pitchFamily="34" charset="0"/>
                <a:cs typeface="Arial" panose="020B0604020202020204" pitchFamily="34" charset="0"/>
              </a:rPr>
              <a:t>the </a:t>
            </a:r>
            <a:r>
              <a:rPr lang="en-US" dirty="0" smtClean="0">
                <a:latin typeface="Arial Narrow" panose="020B0606020202030204" pitchFamily="34" charset="0"/>
                <a:cs typeface="Arial" panose="020B0604020202020204" pitchFamily="34" charset="0"/>
              </a:rPr>
              <a:t>ISO/IEC/JTC1 for the FDIS 60 Day Ballot</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2</a:t>
            </a:r>
          </a:p>
          <a:p>
            <a:pPr lvl="1"/>
            <a:r>
              <a:rPr lang="en-US" i="1" dirty="0"/>
              <a:t>IEEE standards being submitted through the PSDO process adhere to the IEEE format and style guidelines. IEEE 802 standards, even if later to be submitted for ISO/IEC ratification, are expected to conform to the IEEE-SA Style Guide, which is already fairly harmonized with the ISO Style Guide.</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20</a:t>
            </a:fld>
            <a:endParaRPr lang="en-US" sz="1600" dirty="0">
              <a:solidFill>
                <a:srgbClr val="000000"/>
              </a:solidFill>
            </a:endParaRPr>
          </a:p>
        </p:txBody>
      </p:sp>
    </p:spTree>
    <p:extLst>
      <p:ext uri="{BB962C8B-B14F-4D97-AF65-F5344CB8AC3E}">
        <p14:creationId xmlns:p14="http://schemas.microsoft.com/office/powerpoint/2010/main" val="15296768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Narrow" panose="020B0606020202030204" pitchFamily="34" charset="0"/>
              </a:rPr>
              <a:t>References</a:t>
            </a:r>
            <a:endParaRPr lang="en-GB" dirty="0">
              <a:latin typeface="Arial Narrow" panose="020B0606020202030204" pitchFamily="34" charset="0"/>
            </a:endParaRPr>
          </a:p>
        </p:txBody>
      </p:sp>
      <p:sp>
        <p:nvSpPr>
          <p:cNvPr id="32" name="TextBox 31"/>
          <p:cNvSpPr txBox="1"/>
          <p:nvPr/>
        </p:nvSpPr>
        <p:spPr>
          <a:xfrm>
            <a:off x="304800" y="1143000"/>
            <a:ext cx="8610600" cy="2554545"/>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Narrow" panose="020B0606020202030204" pitchFamily="34" charset="0"/>
              </a:rPr>
              <a:t>IEEE 802 ISO/IEC/JTC1 Standing Committee  </a:t>
            </a:r>
            <a:r>
              <a:rPr lang="en-US" sz="2000" dirty="0">
                <a:solidFill>
                  <a:schemeClr val="tx1"/>
                </a:solidFill>
                <a:latin typeface="Arial Narrow" panose="020B0606020202030204" pitchFamily="34" charset="0"/>
              </a:rPr>
              <a:t>– </a:t>
            </a:r>
            <a:r>
              <a:rPr lang="en-US" sz="2000" dirty="0" smtClean="0">
                <a:solidFill>
                  <a:schemeClr val="tx1"/>
                </a:solidFill>
                <a:latin typeface="Arial Narrow" panose="020B0606020202030204" pitchFamily="34" charset="0"/>
              </a:rPr>
              <a:t>May 2016 - </a:t>
            </a:r>
            <a:r>
              <a:rPr lang="en-US" sz="2000" u="sng" dirty="0">
                <a:solidFill>
                  <a:schemeClr val="accent2"/>
                </a:solidFill>
                <a:latin typeface="Arial Narrow" panose="020B0606020202030204" pitchFamily="34" charset="0"/>
                <a:hlinkClick r:id="rId3"/>
              </a:rPr>
              <a:t>11-16-0761-03-0jtc-ieee-802-jtc1-sc-agenda-for-july-2016.pptx</a:t>
            </a:r>
            <a:endParaRPr lang="en-US" sz="2000" u="sng" dirty="0" smtClean="0">
              <a:solidFill>
                <a:schemeClr val="accent2"/>
              </a:solidFill>
              <a:latin typeface="Arial Narrow" panose="020B0606020202030204" pitchFamily="34" charset="0"/>
            </a:endParaRPr>
          </a:p>
          <a:p>
            <a:pPr marL="177800" indent="-177800">
              <a:buFont typeface="Arial" pitchFamily="34" charset="0"/>
              <a:buChar char="•"/>
            </a:pPr>
            <a:endParaRPr lang="en-US" sz="2000" u="sng" dirty="0" smtClean="0">
              <a:solidFill>
                <a:schemeClr val="accent2"/>
              </a:solidFill>
              <a:latin typeface="Arial Narrow" panose="020B0606020202030204" pitchFamily="34" charset="0"/>
            </a:endParaRPr>
          </a:p>
          <a:p>
            <a:pPr marL="177800" indent="-177800">
              <a:buFont typeface="Arial" pitchFamily="34" charset="0"/>
              <a:buChar char="•"/>
            </a:pPr>
            <a:r>
              <a:rPr lang="en-US" sz="2000" dirty="0">
                <a:solidFill>
                  <a:schemeClr val="tx1"/>
                </a:solidFill>
                <a:latin typeface="Arial Narrow" panose="020B0606020202030204" pitchFamily="34" charset="0"/>
              </a:rPr>
              <a:t>IEEE 802.22 Document with Comment Resolutions</a:t>
            </a:r>
            <a:r>
              <a:rPr lang="en-US" sz="2000" u="sng" dirty="0">
                <a:solidFill>
                  <a:schemeClr val="accent2"/>
                </a:solidFill>
                <a:latin typeface="Arial Narrow" panose="020B0606020202030204" pitchFamily="34" charset="0"/>
              </a:rPr>
              <a:t>: </a:t>
            </a:r>
            <a:r>
              <a:rPr lang="en-US" sz="2000" u="sng" dirty="0">
                <a:solidFill>
                  <a:schemeClr val="accent2"/>
                </a:solidFill>
                <a:latin typeface="Arial Narrow" panose="020B0606020202030204" pitchFamily="34" charset="0"/>
                <a:hlinkClick r:id="rId4"/>
              </a:rPr>
              <a:t>https://</a:t>
            </a:r>
            <a:r>
              <a:rPr lang="en-US" sz="2000" u="sng" dirty="0" smtClean="0">
                <a:solidFill>
                  <a:schemeClr val="accent2"/>
                </a:solidFill>
                <a:latin typeface="Arial Narrow" panose="020B0606020202030204" pitchFamily="34" charset="0"/>
                <a:hlinkClick r:id="rId4"/>
              </a:rPr>
              <a:t>mentor.ieee.org/802.22/dcn/16/22-16-0027-00-0000-802-22a-and-802-22b-iso-ballot-comment-resolutions.docx</a:t>
            </a:r>
            <a:r>
              <a:rPr lang="en-US" sz="2000" u="sng" dirty="0" smtClean="0">
                <a:solidFill>
                  <a:schemeClr val="accent2"/>
                </a:solidFill>
                <a:latin typeface="Arial Narrow" panose="020B0606020202030204" pitchFamily="34" charset="0"/>
              </a:rPr>
              <a:t> </a:t>
            </a:r>
          </a:p>
          <a:p>
            <a:endParaRPr lang="en-US" sz="2000" u="sng" dirty="0" smtClean="0">
              <a:solidFill>
                <a:schemeClr val="accent2"/>
              </a:solidFill>
              <a:latin typeface="Arial Narrow" panose="020B0606020202030204" pitchFamily="34" charset="0"/>
            </a:endParaRPr>
          </a:p>
          <a:p>
            <a:r>
              <a:rPr lang="en-US" sz="2000" u="sng" dirty="0" smtClean="0">
                <a:solidFill>
                  <a:schemeClr val="accent2"/>
                </a:solidFill>
                <a:latin typeface="Arial Narrow" panose="020B0606020202030204" pitchFamily="34" charset="0"/>
              </a:rPr>
              <a:t> </a:t>
            </a:r>
            <a:endParaRPr lang="en-US" sz="2000" dirty="0" smtClean="0">
              <a:solidFill>
                <a:schemeClr val="accent2"/>
              </a:solidFill>
              <a:latin typeface="Arial Narrow" panose="020B060602020203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8"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3</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a:t>
            </a:r>
            <a:r>
              <a:rPr lang="en-US" sz="2400" dirty="0" smtClean="0">
                <a:latin typeface="Arial Narrow" panose="020B0606020202030204" pitchFamily="34" charset="0"/>
                <a:cs typeface="Arial" panose="020B0604020202020204" pitchFamily="34" charset="0"/>
              </a:rPr>
              <a:t>Resolutions - Statistics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447800"/>
            <a:ext cx="6384925" cy="4884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176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r>
              <a:rPr lang="en-US" sz="1600" b="0" dirty="0">
                <a:latin typeface="Arial Narrow" panose="020B0606020202030204" pitchFamily="34" charset="0"/>
              </a:rPr>
              <a:t>Ballot Start Date: September 2nd, 2016</a:t>
            </a:r>
          </a:p>
          <a:p>
            <a:r>
              <a:rPr lang="en-US" sz="1600" b="0" dirty="0">
                <a:latin typeface="Arial Narrow" panose="020B0606020202030204" pitchFamily="34" charset="0"/>
              </a:rPr>
              <a:t>Ballot End Date: October 1st, 2016 midnight ET, USA</a:t>
            </a:r>
          </a:p>
          <a:p>
            <a:r>
              <a:rPr lang="en-US" sz="1600" dirty="0" smtClean="0">
                <a:latin typeface="Arial Narrow" panose="020B0606020202030204" pitchFamily="34" charset="0"/>
              </a:rPr>
              <a:t>Working </a:t>
            </a:r>
            <a:r>
              <a:rPr lang="en-US" sz="1600" dirty="0">
                <a:latin typeface="Arial Narrow" panose="020B0606020202030204" pitchFamily="34" charset="0"/>
              </a:rPr>
              <a:t>Group Motion to Approve the IEEE 802.22a Comment Resolutions to the ISO/IEC/JTC1</a:t>
            </a:r>
          </a:p>
          <a:p>
            <a:pPr marL="0" indent="0"/>
            <a:r>
              <a:rPr lang="en-US" sz="1600" b="0" dirty="0">
                <a:latin typeface="Arial Narrow" panose="020B0606020202030204" pitchFamily="34" charset="0"/>
              </a:rPr>
              <a:t>Move to Approve the Proposed IEEE 802 Response in regards to the ISO Approval of the IEEE 802.22a Standard to the China NB Comment 1 and Request 1 as contained in Document </a:t>
            </a:r>
            <a:r>
              <a:rPr lang="en-US" sz="1600" b="0" u="sng" dirty="0">
                <a:latin typeface="Arial Narrow" panose="020B0606020202030204" pitchFamily="34" charset="0"/>
                <a:hlinkClick r:id="rId2"/>
              </a:rPr>
              <a:t>11-16-0761-03-0jtc-ieee-802-jtc1-sc-agenda-for-july-2016.pptx</a:t>
            </a:r>
            <a:endParaRPr lang="en-US" sz="1600" b="0" dirty="0">
              <a:latin typeface="Arial Narrow" panose="020B0606020202030204" pitchFamily="34" charset="0"/>
            </a:endParaRPr>
          </a:p>
          <a:p>
            <a:r>
              <a:rPr lang="en-US" sz="1600" b="0" dirty="0">
                <a:latin typeface="Arial Narrow" panose="020B0606020202030204" pitchFamily="34" charset="0"/>
              </a:rPr>
              <a:t> </a:t>
            </a:r>
            <a:r>
              <a:rPr lang="en-US" sz="1600" b="0" dirty="0" smtClean="0">
                <a:latin typeface="Arial Narrow" panose="020B0606020202030204" pitchFamily="34" charset="0"/>
              </a:rPr>
              <a:t>Move</a:t>
            </a:r>
            <a:r>
              <a:rPr lang="en-US" sz="1600" b="0" dirty="0">
                <a:latin typeface="Arial Narrow" panose="020B0606020202030204" pitchFamily="34" charset="0"/>
              </a:rPr>
              <a:t>: Jerry Kalke</a:t>
            </a:r>
          </a:p>
          <a:p>
            <a:r>
              <a:rPr lang="en-US" sz="1600" b="0" dirty="0">
                <a:latin typeface="Arial Narrow" panose="020B0606020202030204" pitchFamily="34" charset="0"/>
              </a:rPr>
              <a:t>Second: Chang-woo </a:t>
            </a:r>
            <a:r>
              <a:rPr lang="en-US" sz="1600" b="0" dirty="0" smtClean="0">
                <a:latin typeface="Arial Narrow" panose="020B0606020202030204" pitchFamily="34" charset="0"/>
              </a:rPr>
              <a:t>Pyo</a:t>
            </a:r>
            <a:endParaRPr lang="en-US" sz="1600" b="0" dirty="0">
              <a:latin typeface="Arial Narrow" panose="020B0606020202030204" pitchFamily="34" charset="0"/>
            </a:endParaRPr>
          </a:p>
          <a:p>
            <a:r>
              <a:rPr lang="en-US" sz="1600" b="0" dirty="0">
                <a:latin typeface="Arial Narrow" panose="020B0606020202030204" pitchFamily="34" charset="0"/>
              </a:rPr>
              <a:t>802.22 WG Members: 21 (EX-OFFICIO: </a:t>
            </a:r>
            <a:r>
              <a:rPr lang="en-US" sz="1600" b="0" dirty="0" smtClean="0">
                <a:latin typeface="Arial Narrow" panose="020B0606020202030204" pitchFamily="34" charset="0"/>
              </a:rPr>
              <a:t>4, WG Chair Authorized: 6</a:t>
            </a:r>
            <a:r>
              <a:rPr lang="en-US" sz="1600" b="0" dirty="0" smtClean="0">
                <a:latin typeface="Arial Narrow" panose="020B0606020202030204" pitchFamily="34" charset="0"/>
              </a:rPr>
              <a:t>)</a:t>
            </a:r>
            <a:endParaRPr lang="en-US" sz="1600" b="0" dirty="0">
              <a:latin typeface="Arial Narrow" panose="020B0606020202030204" pitchFamily="34" charset="0"/>
            </a:endParaRPr>
          </a:p>
          <a:p>
            <a:r>
              <a:rPr lang="en-US" sz="1600" b="0" dirty="0" smtClean="0">
                <a:latin typeface="Arial Narrow" panose="020B0606020202030204" pitchFamily="34" charset="0"/>
              </a:rPr>
              <a:t>Eligible Voters</a:t>
            </a:r>
            <a:r>
              <a:rPr lang="en-US" sz="1600" b="0" dirty="0" smtClean="0">
                <a:latin typeface="Arial Narrow" panose="020B0606020202030204" pitchFamily="34" charset="0"/>
              </a:rPr>
              <a:t>: </a:t>
            </a:r>
            <a:r>
              <a:rPr lang="en-US" sz="1600" b="0" dirty="0">
                <a:latin typeface="Arial Narrow" panose="020B0606020202030204" pitchFamily="34" charset="0"/>
              </a:rPr>
              <a:t>17 (Excluding </a:t>
            </a:r>
            <a:r>
              <a:rPr lang="en-US" sz="1600" b="0" dirty="0" smtClean="0">
                <a:latin typeface="Arial Narrow" panose="020B0606020202030204" pitchFamily="34" charset="0"/>
              </a:rPr>
              <a:t>Ex-Officio and WG Chair Authorized </a:t>
            </a:r>
            <a:r>
              <a:rPr lang="en-US" sz="1600" b="0" dirty="0">
                <a:latin typeface="Arial Narrow" panose="020B0606020202030204" pitchFamily="34" charset="0"/>
              </a:rPr>
              <a:t>voters that did not vote)</a:t>
            </a:r>
          </a:p>
          <a:p>
            <a:r>
              <a:rPr lang="en-US" sz="1600" b="0" dirty="0">
                <a:latin typeface="Arial Narrow" panose="020B0606020202030204" pitchFamily="34" charset="0"/>
              </a:rPr>
              <a:t>Return Ratio: 17/17 or 100%</a:t>
            </a:r>
          </a:p>
          <a:p>
            <a:r>
              <a:rPr lang="en-US" sz="1600" b="0" dirty="0">
                <a:latin typeface="Arial Narrow" panose="020B0606020202030204" pitchFamily="34" charset="0"/>
              </a:rPr>
              <a:t>Approve: 16</a:t>
            </a:r>
          </a:p>
          <a:p>
            <a:r>
              <a:rPr lang="en-US" sz="1600" b="0" dirty="0">
                <a:latin typeface="Arial Narrow" panose="020B0606020202030204" pitchFamily="34" charset="0"/>
              </a:rPr>
              <a:t>Disapprove: 0</a:t>
            </a:r>
          </a:p>
          <a:p>
            <a:r>
              <a:rPr lang="en-US" sz="1600" b="0" dirty="0">
                <a:latin typeface="Arial Narrow" panose="020B0606020202030204" pitchFamily="34" charset="0"/>
              </a:rPr>
              <a:t>Abstain: 1</a:t>
            </a:r>
          </a:p>
          <a:p>
            <a:r>
              <a:rPr lang="en-US" sz="1600" b="0" dirty="0">
                <a:latin typeface="Arial Narrow" panose="020B0606020202030204" pitchFamily="34" charset="0"/>
              </a:rPr>
              <a:t>Approval Ratio: 16/16 (One Abstain) or 100%</a:t>
            </a:r>
          </a:p>
          <a:p>
            <a:r>
              <a:rPr lang="en-US" sz="1600" dirty="0" smtClean="0">
                <a:latin typeface="Arial Narrow" panose="020B0606020202030204" pitchFamily="34" charset="0"/>
              </a:rPr>
              <a:t>WORKING </a:t>
            </a:r>
            <a:r>
              <a:rPr lang="en-US" sz="1600" dirty="0">
                <a:latin typeface="Arial Narrow" panose="020B0606020202030204" pitchFamily="34" charset="0"/>
              </a:rPr>
              <a:t>GROUP MOTION PASSES</a:t>
            </a: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4</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617686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8077200" cy="4953000"/>
          </a:xfrm>
        </p:spPr>
        <p:txBody>
          <a:bodyPr/>
          <a:lstStyle/>
          <a:p>
            <a:r>
              <a:rPr lang="en-US" sz="1600" b="0" dirty="0">
                <a:latin typeface="Arial Narrow" panose="020B0606020202030204" pitchFamily="34" charset="0"/>
              </a:rPr>
              <a:t>Ballot Start Date: September 2nd, 2016</a:t>
            </a:r>
          </a:p>
          <a:p>
            <a:r>
              <a:rPr lang="en-US" sz="1600" b="0" dirty="0">
                <a:latin typeface="Arial Narrow" panose="020B0606020202030204" pitchFamily="34" charset="0"/>
              </a:rPr>
              <a:t>Ballot End Date: October 1st, 2016 midnight ET, </a:t>
            </a:r>
            <a:r>
              <a:rPr lang="en-US" sz="1600" b="0" dirty="0" smtClean="0">
                <a:latin typeface="Arial Narrow" panose="020B0606020202030204" pitchFamily="34" charset="0"/>
              </a:rPr>
              <a:t>USA</a:t>
            </a:r>
          </a:p>
          <a:p>
            <a:r>
              <a:rPr lang="en-US" sz="1600" dirty="0">
                <a:latin typeface="Arial Narrow" panose="020B0606020202030204" pitchFamily="34" charset="0"/>
              </a:rPr>
              <a:t>Working Group Motion to Approve the IEEE </a:t>
            </a:r>
            <a:r>
              <a:rPr lang="en-US" sz="1600" dirty="0" smtClean="0">
                <a:latin typeface="Arial Narrow" panose="020B0606020202030204" pitchFamily="34" charset="0"/>
              </a:rPr>
              <a:t>802.22b </a:t>
            </a:r>
            <a:r>
              <a:rPr lang="en-US" sz="1600" dirty="0">
                <a:latin typeface="Arial Narrow" panose="020B0606020202030204" pitchFamily="34" charset="0"/>
              </a:rPr>
              <a:t>Comment Resolutions to </a:t>
            </a:r>
            <a:r>
              <a:rPr lang="en-US" sz="1600" dirty="0" smtClean="0">
                <a:latin typeface="Arial Narrow" panose="020B0606020202030204" pitchFamily="34" charset="0"/>
              </a:rPr>
              <a:t>ISO/IEC/JTC1</a:t>
            </a:r>
            <a:endParaRPr lang="en-US" sz="1600" dirty="0">
              <a:latin typeface="Arial Narrow" panose="020B0606020202030204" pitchFamily="34" charset="0"/>
            </a:endParaRPr>
          </a:p>
          <a:p>
            <a:pPr marL="0" indent="0">
              <a:tabLst>
                <a:tab pos="119063" algn="l"/>
              </a:tabLst>
            </a:pPr>
            <a:r>
              <a:rPr lang="en-US" sz="1600" b="0" dirty="0">
                <a:latin typeface="Arial Narrow" panose="020B0606020202030204" pitchFamily="34" charset="0"/>
              </a:rPr>
              <a:t>Move to Approve the Proposed IEEE 802 Response in regards to the ISO Approval of the IEEE 802.22b Standard to the China NB Comment 1 and Request 1, and Japan NB Comment 1 and Request 1 as contained in Document </a:t>
            </a:r>
            <a:r>
              <a:rPr lang="en-US" sz="1600" b="0" u="sng" dirty="0" smtClean="0">
                <a:latin typeface="Arial Narrow" panose="020B0606020202030204" pitchFamily="34" charset="0"/>
                <a:hlinkClick r:id="rId2"/>
              </a:rPr>
              <a:t>11-16-0761-03-0jtc-ieee-802-jtc1-sc-agenda-for-july-2016.pptx</a:t>
            </a:r>
            <a:endParaRPr lang="en-US" sz="1600" b="0" dirty="0">
              <a:latin typeface="Arial Narrow" panose="020B0606020202030204" pitchFamily="34" charset="0"/>
            </a:endParaRPr>
          </a:p>
          <a:p>
            <a:r>
              <a:rPr lang="en-US" sz="1600" b="0" dirty="0">
                <a:latin typeface="Arial Narrow" panose="020B0606020202030204" pitchFamily="34" charset="0"/>
              </a:rPr>
              <a:t>Move: Chang-woo Pyo</a:t>
            </a:r>
          </a:p>
          <a:p>
            <a:r>
              <a:rPr lang="en-US" sz="1600" b="0" dirty="0">
                <a:latin typeface="Arial Narrow" panose="020B0606020202030204" pitchFamily="34" charset="0"/>
              </a:rPr>
              <a:t>Second: Jerry </a:t>
            </a:r>
            <a:r>
              <a:rPr lang="en-US" sz="1600" b="0" dirty="0" smtClean="0">
                <a:latin typeface="Arial Narrow" panose="020B0606020202030204" pitchFamily="34" charset="0"/>
              </a:rPr>
              <a:t>Kalke</a:t>
            </a:r>
            <a:endParaRPr lang="en-US" sz="1600" b="0" dirty="0">
              <a:latin typeface="Arial Narrow" panose="020B0606020202030204" pitchFamily="34" charset="0"/>
            </a:endParaRPr>
          </a:p>
          <a:p>
            <a:r>
              <a:rPr lang="en-US" sz="1600" b="0" dirty="0">
                <a:latin typeface="Arial Narrow" panose="020B0606020202030204" pitchFamily="34" charset="0"/>
              </a:rPr>
              <a:t>802.22 WG Members: 21 </a:t>
            </a:r>
            <a:r>
              <a:rPr lang="en-US" sz="1600" b="0" dirty="0">
                <a:latin typeface="Arial Narrow" panose="020B0606020202030204" pitchFamily="34" charset="0"/>
              </a:rPr>
              <a:t>(EX-OFFICIO: 4, WG Chair Authorized: 6)</a:t>
            </a:r>
            <a:endParaRPr lang="en-US" sz="1600" b="0" dirty="0">
              <a:latin typeface="Arial Narrow" panose="020B0606020202030204" pitchFamily="34" charset="0"/>
            </a:endParaRPr>
          </a:p>
          <a:p>
            <a:r>
              <a:rPr lang="en-US" sz="1600" b="0" smtClean="0">
                <a:latin typeface="Arial Narrow" panose="020B0606020202030204" pitchFamily="34" charset="0"/>
              </a:rPr>
              <a:t>Eligible Voters: </a:t>
            </a:r>
            <a:r>
              <a:rPr lang="en-US" sz="1600" b="0" dirty="0">
                <a:latin typeface="Arial Narrow" panose="020B0606020202030204" pitchFamily="34" charset="0"/>
              </a:rPr>
              <a:t>17 </a:t>
            </a:r>
            <a:r>
              <a:rPr lang="en-US" sz="1600" b="0" dirty="0">
                <a:latin typeface="Arial Narrow" panose="020B0606020202030204" pitchFamily="34" charset="0"/>
              </a:rPr>
              <a:t>(Excluding Ex-Officio and WG Chair Authorized voters that did not vote)</a:t>
            </a:r>
            <a:endParaRPr lang="en-US" sz="1600" b="0" dirty="0">
              <a:latin typeface="Arial Narrow" panose="020B0606020202030204" pitchFamily="34" charset="0"/>
            </a:endParaRPr>
          </a:p>
          <a:p>
            <a:r>
              <a:rPr lang="en-US" sz="1600" b="0" dirty="0">
                <a:latin typeface="Arial Narrow" panose="020B0606020202030204" pitchFamily="34" charset="0"/>
              </a:rPr>
              <a:t>Return Ratio: 17/17 or 100%</a:t>
            </a:r>
          </a:p>
          <a:p>
            <a:r>
              <a:rPr lang="en-US" sz="1600" b="0" dirty="0">
                <a:latin typeface="Arial Narrow" panose="020B0606020202030204" pitchFamily="34" charset="0"/>
              </a:rPr>
              <a:t>Approve: 16</a:t>
            </a:r>
          </a:p>
          <a:p>
            <a:r>
              <a:rPr lang="en-US" sz="1600" b="0" dirty="0">
                <a:latin typeface="Arial Narrow" panose="020B0606020202030204" pitchFamily="34" charset="0"/>
              </a:rPr>
              <a:t>Disapprove: 0</a:t>
            </a:r>
          </a:p>
          <a:p>
            <a:r>
              <a:rPr lang="en-US" sz="1600" b="0" dirty="0">
                <a:latin typeface="Arial Narrow" panose="020B0606020202030204" pitchFamily="34" charset="0"/>
              </a:rPr>
              <a:t>Abstain: 1</a:t>
            </a:r>
          </a:p>
          <a:p>
            <a:r>
              <a:rPr lang="en-US" sz="1600" b="0" dirty="0">
                <a:latin typeface="Arial Narrow" panose="020B0606020202030204" pitchFamily="34" charset="0"/>
              </a:rPr>
              <a:t>Approval Ratio: 16/16 (One Abstain) or 100</a:t>
            </a:r>
            <a:r>
              <a:rPr lang="en-US" sz="1600" b="0" dirty="0" smtClean="0">
                <a:latin typeface="Arial Narrow" panose="020B0606020202030204" pitchFamily="34" charset="0"/>
              </a:rPr>
              <a:t>%</a:t>
            </a:r>
            <a:endParaRPr lang="en-US" sz="1600" b="0" dirty="0">
              <a:latin typeface="Arial Narrow" panose="020B0606020202030204" pitchFamily="34" charset="0"/>
            </a:endParaRPr>
          </a:p>
          <a:p>
            <a:r>
              <a:rPr lang="en-US" sz="1600" dirty="0">
                <a:latin typeface="Arial Narrow" panose="020B0606020202030204" pitchFamily="34" charset="0"/>
              </a:rPr>
              <a:t>WORKING GROUP MOTION PASSES</a:t>
            </a:r>
          </a:p>
          <a:p>
            <a:endParaRPr lang="en-US" sz="2000" b="0" dirty="0">
              <a:latin typeface="Arial Narrow" panose="020B060602020203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5</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017341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4495800"/>
          </a:xfrm>
        </p:spPr>
        <p:txBody>
          <a:bodyPr/>
          <a:lstStyle/>
          <a:p>
            <a:pPr marL="0" indent="0"/>
            <a:r>
              <a:rPr lang="en-GB" b="0" dirty="0" smtClean="0">
                <a:latin typeface="Arial Narrow" panose="020B0606020202030204" pitchFamily="34" charset="0"/>
                <a:cs typeface="Arial" panose="020B0604020202020204" pitchFamily="34" charset="0"/>
              </a:rPr>
              <a:t>EC Approves forwarding of the IEEE Std. 802.22a-2014 and IEEE Std. 802.22b-2015 Comment Resolutions Responses for the FDIS 60 Day Ballots as contained </a:t>
            </a:r>
            <a:r>
              <a:rPr lang="en-GB" b="0" dirty="0">
                <a:latin typeface="Arial Narrow" panose="020B0606020202030204" pitchFamily="34" charset="0"/>
                <a:cs typeface="Arial" panose="020B0604020202020204" pitchFamily="34" charset="0"/>
              </a:rPr>
              <a:t>in </a:t>
            </a:r>
            <a:r>
              <a:rPr lang="en-GB" b="0" dirty="0" smtClean="0">
                <a:latin typeface="Arial Narrow" panose="020B0606020202030204" pitchFamily="34" charset="0"/>
                <a:cs typeface="Arial" panose="020B0604020202020204" pitchFamily="34" charset="0"/>
              </a:rPr>
              <a:t>Document:</a:t>
            </a:r>
            <a:r>
              <a:rPr lang="en-US" b="0" u="sng" dirty="0" smtClean="0">
                <a:latin typeface="Arial Narrow" panose="020B0606020202030204" pitchFamily="34" charset="0"/>
                <a:hlinkClick r:id="rId2"/>
              </a:rPr>
              <a:t>11-16-0761-03-0jtc-ieee-802-jtc1-sc-agenda-for-july-2016.pptx</a:t>
            </a:r>
            <a:r>
              <a:rPr lang="en-US" b="0" dirty="0" smtClean="0">
                <a:latin typeface="Arial Narrow" panose="020B0606020202030204" pitchFamily="34" charset="0"/>
                <a:cs typeface="Arial" panose="020B0604020202020204" pitchFamily="34" charset="0"/>
              </a:rPr>
              <a:t> on Slides 66, 68-69 for 802.22a and on Slides 72-78 for 802.22b </a:t>
            </a:r>
            <a:r>
              <a:rPr lang="en-GB" b="0" dirty="0" smtClean="0">
                <a:latin typeface="Arial Narrow" panose="020B0606020202030204" pitchFamily="34" charset="0"/>
                <a:cs typeface="Arial" panose="020B0604020202020204" pitchFamily="34" charset="0"/>
              </a:rPr>
              <a:t>to ISO/IEC/JTC1 </a:t>
            </a:r>
            <a:r>
              <a:rPr lang="en-GB" b="0" dirty="0">
                <a:latin typeface="Arial Narrow" panose="020B0606020202030204" pitchFamily="34" charset="0"/>
                <a:cs typeface="Arial" panose="020B0604020202020204" pitchFamily="34" charset="0"/>
              </a:rPr>
              <a:t> </a:t>
            </a:r>
            <a:endParaRPr lang="en-GB" b="0" dirty="0" smtClean="0">
              <a:latin typeface="Arial Narrow" panose="020B0606020202030204" pitchFamily="34" charset="0"/>
              <a:cs typeface="Arial" panose="020B0604020202020204" pitchFamily="34" charset="0"/>
            </a:endParaRPr>
          </a:p>
          <a:p>
            <a:pPr marL="0" indent="0"/>
            <a:r>
              <a:rPr lang="en-GB" b="0" dirty="0">
                <a:latin typeface="Arial Narrow" panose="020B0606020202030204" pitchFamily="34" charset="0"/>
                <a:cs typeface="Arial" panose="020B0604020202020204" pitchFamily="34" charset="0"/>
              </a:rPr>
              <a:t> </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Move: </a:t>
            </a:r>
            <a:r>
              <a:rPr lang="en-US" b="0" dirty="0" smtClean="0">
                <a:latin typeface="Arial Narrow" panose="020B0606020202030204" pitchFamily="34" charset="0"/>
                <a:cs typeface="Arial" panose="020B0604020202020204" pitchFamily="34" charset="0"/>
              </a:rPr>
              <a:t>Apurva Mody</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Second</a:t>
            </a:r>
            <a:r>
              <a:rPr lang="en-GB" b="0" dirty="0" smtClean="0">
                <a:latin typeface="Arial Narrow" panose="020B0606020202030204" pitchFamily="34" charset="0"/>
                <a:cs typeface="Arial" panose="020B0604020202020204" pitchFamily="34" charset="0"/>
              </a:rPr>
              <a:t>: Bob </a:t>
            </a:r>
            <a:r>
              <a:rPr lang="en-GB" b="0" dirty="0" smtClean="0">
                <a:latin typeface="Arial Narrow" panose="020B0606020202030204" pitchFamily="34" charset="0"/>
                <a:cs typeface="Arial" panose="020B0604020202020204" pitchFamily="34" charset="0"/>
              </a:rPr>
              <a:t>Heile</a:t>
            </a:r>
          </a:p>
          <a:p>
            <a:r>
              <a:rPr lang="en-GB" b="0" dirty="0" smtClean="0">
                <a:latin typeface="Arial Narrow" panose="020B0606020202030204" pitchFamily="34" charset="0"/>
                <a:cs typeface="Arial" panose="020B0604020202020204" pitchFamily="34" charset="0"/>
              </a:rPr>
              <a:t>Yes: 10, No: 1, Abstain: 1</a:t>
            </a:r>
            <a:endParaRPr lang="en-US" b="0" dirty="0">
              <a:latin typeface="Arial Narrow" panose="020B0606020202030204" pitchFamily="34" charset="0"/>
              <a:cs typeface="Arial" panose="020B0604020202020204" pitchFamily="34" charset="0"/>
            </a:endParaRPr>
          </a:p>
          <a:p>
            <a:r>
              <a:rPr lang="en-GB" b="0" dirty="0" smtClean="0">
                <a:latin typeface="Arial Narrow" panose="020B0606020202030204" pitchFamily="34" charset="0"/>
                <a:cs typeface="Arial" panose="020B0604020202020204" pitchFamily="34" charset="0"/>
              </a:rPr>
              <a:t>Motion </a:t>
            </a:r>
            <a:r>
              <a:rPr lang="en-GB" b="0" dirty="0" smtClean="0">
                <a:latin typeface="Arial Narrow" panose="020B0606020202030204" pitchFamily="34" charset="0"/>
                <a:cs typeface="Arial" panose="020B0604020202020204" pitchFamily="34" charset="0"/>
              </a:rPr>
              <a:t>Passes</a:t>
            </a:r>
            <a:endParaRPr lang="en-US" b="0" dirty="0">
              <a:latin typeface="Arial Narrow" panose="020B0606020202030204" pitchFamily="34" charset="0"/>
              <a:cs typeface="Arial" panose="020B0604020202020204" pitchFamily="34" charset="0"/>
            </a:endParaRPr>
          </a:p>
          <a:p>
            <a:endParaRPr lang="en-AU" b="0" i="1" dirty="0" smtClean="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6</a:t>
            </a:fld>
            <a:endParaRPr lang="en-US" dirty="0"/>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EC Motion </a:t>
            </a:r>
            <a:r>
              <a:rPr lang="en-US" sz="2400" dirty="0">
                <a:latin typeface="Arial Narrow" panose="020B0606020202030204" pitchFamily="34" charset="0"/>
                <a:cs typeface="Arial" panose="020B0604020202020204" pitchFamily="34" charset="0"/>
              </a:rPr>
              <a:t>to Approve Response to FDIS 60 days ballot Comments on the IEEE Std. 802.22-2011 </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cs typeface="Arial" panose="020B0604020202020204" pitchFamily="34" charset="0"/>
              </a:rPr>
              <a:t>October 2016</a:t>
            </a:r>
            <a:endParaRPr lang="en-GB" dirty="0">
              <a:latin typeface="Arial Narrow" panose="020B0606020202030204" pitchFamily="34" charset="0"/>
              <a:cs typeface="Arial" panose="020B060402020202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771187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7</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4118951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8</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802.22a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10" name="Content Placeholder 9"/>
          <p:cNvSpPr txBox="1">
            <a:spLocks/>
          </p:cNvSpPr>
          <p:nvPr/>
        </p:nvSpPr>
        <p:spPr bwMode="auto">
          <a:xfrm>
            <a:off x="228600" y="1600200"/>
            <a:ext cx="876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(N16414)</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10/0/8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The only substantive comment was the usual security related comment from the China NB</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lang="en-AU" sz="1800" kern="0" dirty="0" smtClean="0">
                <a:solidFill>
                  <a:srgbClr val="000000"/>
                </a:solidFill>
                <a:latin typeface="Arial Narrow" panose="020B0606020202030204" pitchFamily="34" charset="0"/>
              </a:rPr>
              <a:t>The 802.22 Comment Resolution Committee worked with the IEEE 802 JTC1 Standing Committee to create the propose the responses</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rPr>
              <a:t>IEEE 802.22 WG would</a:t>
            </a:r>
            <a:r>
              <a:rPr kumimoji="0" lang="en-AU" sz="1800" i="0" u="none" strike="noStrike" kern="0" cap="none" spc="0" normalizeH="0" noProof="0" dirty="0" smtClean="0">
                <a:ln>
                  <a:noFill/>
                </a:ln>
                <a:solidFill>
                  <a:srgbClr val="000000"/>
                </a:solidFill>
                <a:effectLst/>
                <a:uLnTx/>
                <a:uFillTx/>
                <a:latin typeface="Arial Narrow" panose="020B0606020202030204" pitchFamily="34" charset="0"/>
              </a:rPr>
              <a:t> like to thank Andrew Myles and Peter Yee for their guidance.</a:t>
            </a:r>
            <a:endPar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endParaRPr>
          </a:p>
        </p:txBody>
      </p:sp>
    </p:spTree>
    <p:extLst>
      <p:ext uri="{BB962C8B-B14F-4D97-AF65-F5344CB8AC3E}">
        <p14:creationId xmlns:p14="http://schemas.microsoft.com/office/powerpoint/2010/main" val="2171592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802.22a</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dirty="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9</a:t>
            </a:fld>
            <a:endParaRPr lang="en-US" sz="1600">
              <a:solidFill>
                <a:srgbClr val="000000"/>
              </a:solidFill>
            </a:endParaRPr>
          </a:p>
        </p:txBody>
      </p:sp>
    </p:spTree>
    <p:extLst>
      <p:ext uri="{BB962C8B-B14F-4D97-AF65-F5344CB8AC3E}">
        <p14:creationId xmlns:p14="http://schemas.microsoft.com/office/powerpoint/2010/main" val="3250829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9225</TotalTime>
  <Words>1782</Words>
  <Application>Microsoft Office PowerPoint</Application>
  <PresentationFormat>On-screen Show (4:3)</PresentationFormat>
  <Paragraphs>195</Paragraphs>
  <Slides>21</Slides>
  <Notes>5</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21</vt:i4>
      </vt:variant>
    </vt:vector>
  </HeadingPairs>
  <TitlesOfParts>
    <vt:vector size="26" baseType="lpstr">
      <vt:lpstr>802-11-Submission</vt:lpstr>
      <vt:lpstr>2_802-11-Submission</vt:lpstr>
      <vt:lpstr>3_802-11-Submission</vt:lpstr>
      <vt:lpstr>1_802-11-Submission</vt:lpstr>
      <vt:lpstr>Document</vt:lpstr>
      <vt:lpstr>802.22 EC Motions Package</vt:lpstr>
      <vt:lpstr>Motion to Forward IEEE Std. 802.22a-2014 and IEEE Std. 802.22b-2015 Comment Resolution Responses to the ISO/IEC/JTC1 for the FDIS 60 Day Ballot</vt:lpstr>
      <vt:lpstr>IEEE 802.22 Working Group Motion to Approve the Comment Resolutions - Statistics</vt:lpstr>
      <vt:lpstr>IEEE 802.22 Working Group Motion to Approve the Comment Resolutions</vt:lpstr>
      <vt:lpstr>IEEE 802.22 Working Group Motion to Approve the Comment Resolutions</vt:lpstr>
      <vt:lpstr>EC Motion to Approve Response to FDIS 60 days ballot Comments on the IEEE Std. 802.22-2011 </vt:lpstr>
      <vt:lpstr>802.22a Standard Comments and Resolutions</vt:lpstr>
      <vt:lpstr>IEEE 802.22 Working Group Motion to Approve the 802.22a Comment Resolutions to be Forwarded to ISO</vt:lpstr>
      <vt:lpstr>The China NB has submitted their usual security comment in relation to 802.22a</vt:lpstr>
      <vt:lpstr>IEEE 802 needs to respond to comment from China NB on 802.22a</vt:lpstr>
      <vt:lpstr>IEEE 802 needs to respond to comment from China NB on 802.22a</vt:lpstr>
      <vt:lpstr>802.22b Standard Comments and Resolutions</vt:lpstr>
      <vt:lpstr>IEEE 802.22 Working Group Motion to Approve the 802.22b Comment Resolutions to be Forwarded to ISO</vt:lpstr>
      <vt:lpstr>The China NB has submitted their usual security comment in relation to 802.22b</vt:lpstr>
      <vt:lpstr>IEEE 802 needs to respond to comment from China NB on 802.22b</vt:lpstr>
      <vt:lpstr>IEEE 802 needs to respond to comment from China NB on 802.22b</vt:lpstr>
      <vt:lpstr>The Japan NB submitted two comments in relation to 802.22b</vt:lpstr>
      <vt:lpstr>IEEE 802 needs to respond to comment from Japan NB on 802.22b</vt:lpstr>
      <vt:lpstr>The Japan NB submitted two comments in relation to 802.22b</vt:lpstr>
      <vt:lpstr>IEEE 802 needs to respond to comment from Japan NB on 802.22b</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211</cp:revision>
  <cp:lastPrinted>1601-01-01T00:00:00Z</cp:lastPrinted>
  <dcterms:created xsi:type="dcterms:W3CDTF">2013-11-11T17:45:24Z</dcterms:created>
  <dcterms:modified xsi:type="dcterms:W3CDTF">2016-10-05T15:57:25Z</dcterms:modified>
</cp:coreProperties>
</file>