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7"/>
  </p:notesMasterIdLst>
  <p:handoutMasterIdLst>
    <p:handoutMasterId r:id="rId8"/>
  </p:handoutMasterIdLst>
  <p:sldIdLst>
    <p:sldId id="269" r:id="rId3"/>
    <p:sldId id="287" r:id="rId4"/>
    <p:sldId id="288" r:id="rId5"/>
    <p:sldId id="289" r:id="rId6"/>
  </p:sldIdLst>
  <p:sldSz cx="9144000" cy="6858000" type="screen4x3"/>
  <p:notesSz cx="6858000" cy="92964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b="1"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b="1"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b="1"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b="1" kern="1200">
        <a:solidFill>
          <a:schemeClr val="tx1"/>
        </a:solidFill>
        <a:latin typeface="Times New Roman" pitchFamily="18" charset="0"/>
        <a:ea typeface="+mn-ea"/>
        <a:cs typeface="Arial" charset="0"/>
      </a:defRPr>
    </a:lvl5pPr>
    <a:lvl6pPr marL="2286000" algn="l" defTabSz="914400" rtl="0" eaLnBrk="1" latinLnBrk="0" hangingPunct="1">
      <a:defRPr sz="2400" b="1" kern="1200">
        <a:solidFill>
          <a:schemeClr val="tx1"/>
        </a:solidFill>
        <a:latin typeface="Times New Roman" pitchFamily="18" charset="0"/>
        <a:ea typeface="+mn-ea"/>
        <a:cs typeface="Arial" charset="0"/>
      </a:defRPr>
    </a:lvl6pPr>
    <a:lvl7pPr marL="2743200" algn="l" defTabSz="914400" rtl="0" eaLnBrk="1" latinLnBrk="0" hangingPunct="1">
      <a:defRPr sz="2400" b="1" kern="1200">
        <a:solidFill>
          <a:schemeClr val="tx1"/>
        </a:solidFill>
        <a:latin typeface="Times New Roman" pitchFamily="18" charset="0"/>
        <a:ea typeface="+mn-ea"/>
        <a:cs typeface="Arial" charset="0"/>
      </a:defRPr>
    </a:lvl7pPr>
    <a:lvl8pPr marL="3200400" algn="l" defTabSz="914400" rtl="0" eaLnBrk="1" latinLnBrk="0" hangingPunct="1">
      <a:defRPr sz="2400" b="1" kern="1200">
        <a:solidFill>
          <a:schemeClr val="tx1"/>
        </a:solidFill>
        <a:latin typeface="Times New Roman" pitchFamily="18" charset="0"/>
        <a:ea typeface="+mn-ea"/>
        <a:cs typeface="Arial" charset="0"/>
      </a:defRPr>
    </a:lvl8pPr>
    <a:lvl9pPr marL="3657600" algn="l" defTabSz="914400" rtl="0" eaLnBrk="1" latinLnBrk="0" hangingPunct="1">
      <a:defRPr sz="2400" b="1"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00CC99"/>
    <a:srgbClr val="FF33CC"/>
    <a:srgbClr val="66FF99"/>
    <a:srgbClr val="FF9966"/>
    <a:srgbClr val="FF9933"/>
    <a:srgbClr val="FF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0" autoAdjust="0"/>
    <p:restoredTop sz="86438" autoAdjust="0"/>
  </p:normalViewPr>
  <p:slideViewPr>
    <p:cSldViewPr>
      <p:cViewPr varScale="1">
        <p:scale>
          <a:sx n="63" d="100"/>
          <a:sy n="63" d="100"/>
        </p:scale>
        <p:origin x="124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eaLnBrk="0" hangingPunct="0">
              <a:defRPr sz="1400">
                <a:cs typeface="+mn-cs"/>
              </a:defRPr>
            </a:lvl1pPr>
          </a:lstStyle>
          <a:p>
            <a:pPr>
              <a:defRPr/>
            </a:pPr>
            <a:r>
              <a:rPr lang="en-US"/>
              <a:t>doc.: IEEE </a:t>
            </a:r>
            <a:r>
              <a:rPr lang="en-US" smtClean="0"/>
              <a:t>802.11-12/0038r6</a:t>
            </a:r>
            <a:endParaRPr lang="en-US"/>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eaLnBrk="0" hangingPunct="0">
              <a:defRPr sz="1400">
                <a:cs typeface="+mn-cs"/>
              </a:defRPr>
            </a:lvl1pPr>
          </a:lstStyle>
          <a:p>
            <a:pPr>
              <a:defRPr/>
            </a:pPr>
            <a:r>
              <a:rPr lang="en-US"/>
              <a:t>Nov 2012</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eaLnBrk="0" hangingPunct="0">
              <a:defRPr sz="1200" b="0">
                <a:cs typeface="+mn-cs"/>
              </a:defRPr>
            </a:lvl1pPr>
          </a:lstStyle>
          <a:p>
            <a:pPr>
              <a:defRPr/>
            </a:pPr>
            <a:r>
              <a:rPr lang="en-US"/>
              <a:t>Adrian Stephens, Intel Corporation</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eaLnBrk="0" hangingPunct="0">
              <a:defRPr sz="1200" b="0">
                <a:cs typeface="+mn-cs"/>
              </a:defRPr>
            </a:lvl1pPr>
          </a:lstStyle>
          <a:p>
            <a:pPr>
              <a:defRPr/>
            </a:pPr>
            <a:r>
              <a:rPr lang="en-US"/>
              <a:t>Page </a:t>
            </a:r>
            <a:fld id="{188CB6CF-F406-492A-98CC-DBE1410B43AE}"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p:spPr>
        <p:txBody>
          <a:bodyPr wrap="none" anchor="ctr"/>
          <a:lstStyle/>
          <a:p>
            <a:pPr eaLnBrk="0" hangingPunct="0">
              <a:defRPr/>
            </a:pPr>
            <a:endParaRPr lang="en-US">
              <a:cs typeface="+mn-cs"/>
            </a:endParaRPr>
          </a:p>
        </p:txBody>
      </p:sp>
      <p:sp>
        <p:nvSpPr>
          <p:cNvPr id="35847" name="Rectangle 7"/>
          <p:cNvSpPr>
            <a:spLocks noChangeArrowheads="1"/>
          </p:cNvSpPr>
          <p:nvPr/>
        </p:nvSpPr>
        <p:spPr bwMode="auto">
          <a:xfrm>
            <a:off x="685800" y="8997950"/>
            <a:ext cx="703263" cy="182563"/>
          </a:xfrm>
          <a:prstGeom prst="rect">
            <a:avLst/>
          </a:prstGeom>
          <a:noFill/>
          <a:ln>
            <a:noFill/>
          </a:ln>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eaLnBrk="0" hangingPunct="0">
              <a:defRPr/>
            </a:pPr>
            <a:r>
              <a:rPr lang="en-US" sz="1200" b="0" smtClean="0">
                <a:cs typeface="+mn-cs"/>
              </a:rPr>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1857415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eaLnBrk="0" hangingPunct="0">
              <a:defRPr sz="1400">
                <a:cs typeface="+mn-cs"/>
              </a:defRPr>
            </a:lvl1pPr>
          </a:lstStyle>
          <a:p>
            <a:pPr>
              <a:defRPr/>
            </a:pPr>
            <a:r>
              <a:rPr lang="en-US"/>
              <a:t>doc.: IEEE 802.11-11/0051r2</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eaLnBrk="0" hangingPunct="0">
              <a:defRPr sz="1400">
                <a:cs typeface="+mn-cs"/>
              </a:defRPr>
            </a:lvl1pPr>
          </a:lstStyle>
          <a:p>
            <a:pPr>
              <a:defRPr/>
            </a:pPr>
            <a:r>
              <a:rPr lang="en-US"/>
              <a:t>May 2011</a:t>
            </a:r>
          </a:p>
        </p:txBody>
      </p:sp>
      <p:sp>
        <p:nvSpPr>
          <p:cNvPr id="27652"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eaLnBrk="0" hangingPunct="0">
              <a:defRPr sz="1200" b="0">
                <a:cs typeface="+mn-cs"/>
              </a:defRPr>
            </a:lvl5pPr>
          </a:lstStyle>
          <a:p>
            <a:pPr lvl="4">
              <a:defRPr/>
            </a:pPr>
            <a:r>
              <a:rPr lang="en-US"/>
              <a:t>Adrian Stephens, Intel Corporation</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eaLnBrk="0" hangingPunct="0">
              <a:defRPr sz="1200" b="0">
                <a:cs typeface="+mn-cs"/>
              </a:defRPr>
            </a:lvl1pPr>
          </a:lstStyle>
          <a:p>
            <a:pPr>
              <a:defRPr/>
            </a:pPr>
            <a:r>
              <a:rPr lang="en-US"/>
              <a:t>Page </a:t>
            </a:r>
            <a:fld id="{B09C50DC-C5E9-4BFE-93CC-99CF3DDD6751}"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eaLnBrk="0" hangingPunct="0">
              <a:defRPr/>
            </a:pPr>
            <a:r>
              <a:rPr lang="en-US" sz="1200" b="0" smtClean="0">
                <a:cs typeface="+mn-cs"/>
              </a:rPr>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p:spPr>
        <p:txBody>
          <a:bodyPr wrap="none" anchor="ctr"/>
          <a:lstStyle/>
          <a:p>
            <a:pPr eaLnBrk="0" hangingPunct="0">
              <a:defRPr/>
            </a:pPr>
            <a:endParaRPr lang="en-US">
              <a:cs typeface="+mn-cs"/>
            </a:endParaRPr>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27736313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hdr" sz="quarter"/>
          </p:nvPr>
        </p:nvSpPr>
        <p:spPr>
          <a:noFill/>
        </p:spPr>
        <p:txBody>
          <a:bodyPr/>
          <a:lstStyle/>
          <a:p>
            <a:r>
              <a:rPr lang="en-US" altLang="en-US" smtClean="0">
                <a:cs typeface="Arial" charset="0"/>
              </a:rPr>
              <a:t>doc.: IEEE 802.11-11/0051r2</a:t>
            </a:r>
          </a:p>
        </p:txBody>
      </p:sp>
      <p:sp>
        <p:nvSpPr>
          <p:cNvPr id="31746" name="Rectangle 3"/>
          <p:cNvSpPr>
            <a:spLocks noGrp="1" noChangeArrowheads="1"/>
          </p:cNvSpPr>
          <p:nvPr>
            <p:ph type="dt" sz="quarter" idx="1"/>
          </p:nvPr>
        </p:nvSpPr>
        <p:spPr>
          <a:noFill/>
        </p:spPr>
        <p:txBody>
          <a:bodyPr/>
          <a:lstStyle/>
          <a:p>
            <a:r>
              <a:rPr lang="en-US" altLang="en-US" smtClean="0">
                <a:cs typeface="Arial" charset="0"/>
              </a:rPr>
              <a:t>May 2011</a:t>
            </a:r>
          </a:p>
        </p:txBody>
      </p:sp>
      <p:sp>
        <p:nvSpPr>
          <p:cNvPr id="31747" name="Rectangle 6"/>
          <p:cNvSpPr>
            <a:spLocks noGrp="1" noChangeArrowheads="1"/>
          </p:cNvSpPr>
          <p:nvPr>
            <p:ph type="ftr" sz="quarter" idx="4"/>
          </p:nvPr>
        </p:nvSpPr>
        <p:spPr>
          <a:noFill/>
        </p:spPr>
        <p:txBody>
          <a:bodyPr/>
          <a:lstStyle/>
          <a:p>
            <a:pPr lvl="4"/>
            <a:r>
              <a:rPr lang="en-US" altLang="en-US" smtClean="0">
                <a:cs typeface="Arial" charset="0"/>
              </a:rPr>
              <a:t>Adrian Stephens, Intel Corporation</a:t>
            </a:r>
          </a:p>
        </p:txBody>
      </p:sp>
      <p:sp>
        <p:nvSpPr>
          <p:cNvPr id="31748" name="Rectangle 7"/>
          <p:cNvSpPr>
            <a:spLocks noGrp="1" noChangeArrowheads="1"/>
          </p:cNvSpPr>
          <p:nvPr>
            <p:ph type="sldNum" sz="quarter" idx="5"/>
          </p:nvPr>
        </p:nvSpPr>
        <p:spPr>
          <a:noFill/>
        </p:spPr>
        <p:txBody>
          <a:bodyPr/>
          <a:lstStyle/>
          <a:p>
            <a:r>
              <a:rPr lang="en-US" altLang="en-US" smtClean="0">
                <a:cs typeface="Arial" charset="0"/>
              </a:rPr>
              <a:t>Page </a:t>
            </a:r>
            <a:fld id="{17A261D3-4320-4079-9205-9D0E95786EFF}" type="slidenum">
              <a:rPr lang="en-US" altLang="en-US" smtClean="0">
                <a:cs typeface="Arial" charset="0"/>
              </a:rPr>
              <a:pPr/>
              <a:t>1</a:t>
            </a:fld>
            <a:endParaRPr lang="en-US" altLang="en-US" smtClean="0">
              <a:cs typeface="Arial" charset="0"/>
            </a:endParaRPr>
          </a:p>
        </p:txBody>
      </p:sp>
      <p:sp>
        <p:nvSpPr>
          <p:cNvPr id="31749" name="Rectangle 2"/>
          <p:cNvSpPr>
            <a:spLocks noGrp="1" noRot="1" noChangeAspect="1" noChangeArrowheads="1" noTextEdit="1"/>
          </p:cNvSpPr>
          <p:nvPr>
            <p:ph type="sldImg"/>
          </p:nvPr>
        </p:nvSpPr>
        <p:spPr>
          <a:ln/>
        </p:spPr>
      </p:sp>
      <p:sp>
        <p:nvSpPr>
          <p:cNvPr id="3175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03803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1CC98B7-D6F5-4FA5-8B6E-493193D0DB4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4D5B62-A02A-4350-8FB2-834DFA23896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183FE8-D7C7-4389-8CB1-ED7E5BD0935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059E897-653B-4466-A5A7-D0E7B7003C23}"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A372A7E-86C9-4620-92DB-5CB85508F3E6}"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A29B472E-C4B3-42D8-A880-078E3C8F5C69}"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3AD33CB0-3C56-4294-9C22-2ECDED91C44B}"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F019B718-57D8-4E47-B8B2-E1DD180AA42E}"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November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2F273C20-87E3-4633-ADBD-4F3CEB659777}"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November 2016</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9" name="Slide Number Placeholder 5"/>
          <p:cNvSpPr>
            <a:spLocks noGrp="1"/>
          </p:cNvSpPr>
          <p:nvPr>
            <p:ph type="sldNum" sz="quarter" idx="12"/>
          </p:nvPr>
        </p:nvSpPr>
        <p:spPr/>
        <p:txBody>
          <a:bodyPr/>
          <a:lstStyle>
            <a:lvl1pPr>
              <a:defRPr/>
            </a:lvl1pPr>
          </a:lstStyle>
          <a:p>
            <a:pPr>
              <a:defRPr/>
            </a:pPr>
            <a:fld id="{81AF7023-0550-43CD-82DA-2436219B3B62}"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November 2016</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5" name="Slide Number Placeholder 5"/>
          <p:cNvSpPr>
            <a:spLocks noGrp="1"/>
          </p:cNvSpPr>
          <p:nvPr>
            <p:ph type="sldNum" sz="quarter" idx="12"/>
          </p:nvPr>
        </p:nvSpPr>
        <p:spPr/>
        <p:txBody>
          <a:bodyPr/>
          <a:lstStyle>
            <a:lvl1pPr>
              <a:defRPr/>
            </a:lvl1pPr>
          </a:lstStyle>
          <a:p>
            <a:pPr>
              <a:defRPr/>
            </a:pPr>
            <a:fld id="{B7319684-D665-41A4-895B-E45044C09DA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685800" y="609600"/>
            <a:ext cx="7856538" cy="0"/>
          </a:xfrm>
          <a:prstGeom prst="line">
            <a:avLst/>
          </a:prstGeom>
          <a:noFill/>
          <a:ln w="12700" algn="ctr">
            <a:solidFill>
              <a:schemeClr val="tx1"/>
            </a:solidFill>
            <a:round/>
            <a:headEnd type="none" w="sm" len="sm"/>
            <a:tailEnd type="none" w="sm" len="sm"/>
          </a:ln>
        </p:spPr>
      </p:cxn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3" y="333375"/>
            <a:ext cx="955675" cy="276225"/>
          </a:xfrm>
        </p:spPr>
        <p:txBody>
          <a:bodyPr/>
          <a:lstStyle>
            <a:lvl1pPr>
              <a:defRPr/>
            </a:lvl1pPr>
          </a:lstStyle>
          <a:p>
            <a:pPr>
              <a:defRPr/>
            </a:pPr>
            <a:r>
              <a:rPr lang="en-US" smtClean="0"/>
              <a:t>November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2A81C98-AE3C-41CC-A3BC-6232291636D4}"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November 2016</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4" name="Slide Number Placeholder 5"/>
          <p:cNvSpPr>
            <a:spLocks noGrp="1"/>
          </p:cNvSpPr>
          <p:nvPr>
            <p:ph type="sldNum" sz="quarter" idx="12"/>
          </p:nvPr>
        </p:nvSpPr>
        <p:spPr/>
        <p:txBody>
          <a:bodyPr/>
          <a:lstStyle>
            <a:lvl1pPr>
              <a:defRPr/>
            </a:lvl1pPr>
          </a:lstStyle>
          <a:p>
            <a:pPr>
              <a:defRPr/>
            </a:pPr>
            <a:fld id="{6F8C598E-0020-4AEA-AB58-5CB3C33E21A8}"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November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C8AEFA6A-120C-4B8A-9C60-51FFA4DF02FD}"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November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A3AB22C8-E783-4F0B-AC88-2B0BA4232A96}"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F2406D46-F91C-4C00-81AA-11E669694099}"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BB8ECC05-BB2D-4D75-A689-C32101AC097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9A85816-645B-4239-B079-CFB77783E15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BE8B96C-603A-4AD0-AF37-AC1BB32932D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9BE777D-5522-4537-BE8A-6D4316B544B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FECD31A4-46E6-4605-A80C-AEABFD42244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A87A5408-6482-4B89-9792-7727428C5E1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5EF2421-634E-48C9-831B-BAC754ED511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3E8BFD4-031A-4925-B211-9DB1F50A162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307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9302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a:cs typeface="+mn-cs"/>
              </a:defRPr>
            </a:lvl1pPr>
          </a:lstStyle>
          <a:p>
            <a:pPr>
              <a:defRPr/>
            </a:pPr>
            <a:r>
              <a:rPr lang="en-US" smtClean="0"/>
              <a:t>November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cs typeface="+mn-cs"/>
              </a:defRPr>
            </a:lvl1pPr>
          </a:lstStyle>
          <a:p>
            <a:pPr>
              <a:defRPr/>
            </a:pPr>
            <a:r>
              <a:rPr lang="en-US"/>
              <a:t>Adrian Stephens,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cs typeface="+mn-cs"/>
              </a:defRPr>
            </a:lvl1pPr>
          </a:lstStyle>
          <a:p>
            <a:pPr>
              <a:defRPr/>
            </a:pPr>
            <a:r>
              <a:rPr lang="en-US"/>
              <a:t>Slide </a:t>
            </a:r>
            <a:fld id="{71AB1453-0D34-4697-8B4F-E76ED6BCECCA}" type="slidenum">
              <a:rPr lang="en-US"/>
              <a:pPr>
                <a:defRPr/>
              </a:pPr>
              <a:t>‹#›</a:t>
            </a:fld>
            <a:endParaRPr lang="en-US"/>
          </a:p>
        </p:txBody>
      </p:sp>
      <p:sp>
        <p:nvSpPr>
          <p:cNvPr id="1031" name="Rectangle 7"/>
          <p:cNvSpPr>
            <a:spLocks noChangeArrowheads="1"/>
          </p:cNvSpPr>
          <p:nvPr/>
        </p:nvSpPr>
        <p:spPr bwMode="auto">
          <a:xfrm>
            <a:off x="5271554" y="332601"/>
            <a:ext cx="3173946" cy="276999"/>
          </a:xfrm>
          <a:prstGeom prst="rect">
            <a:avLst/>
          </a:prstGeom>
          <a:noFill/>
          <a:ln>
            <a:noFill/>
          </a:ln>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eaLnBrk="0" hangingPunct="0">
              <a:defRPr/>
            </a:pPr>
            <a:r>
              <a:rPr lang="en-US" sz="1800" dirty="0" smtClean="0">
                <a:cs typeface="+mn-cs"/>
              </a:rPr>
              <a:t>doc.: IEEE 802-ec-16/164r0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7550" cy="184150"/>
          </a:xfrm>
          <a:prstGeom prst="rect">
            <a:avLst/>
          </a:prstGeom>
          <a:noFill/>
          <a:ln>
            <a:noFill/>
          </a:ln>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eaLnBrk="0" hangingPunct="0">
              <a:defRPr/>
            </a:pPr>
            <a:r>
              <a:rPr lang="en-US" sz="1200" b="0" dirty="0" smtClean="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64" r:id="rId1"/>
    <p:sldLayoutId id="2147483687"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36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536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0" hangingPunct="0">
              <a:defRPr sz="1200">
                <a:solidFill>
                  <a:schemeClr val="tx1">
                    <a:tint val="75000"/>
                  </a:schemeClr>
                </a:solidFill>
                <a:cs typeface="+mn-cs"/>
              </a:defRPr>
            </a:lvl1pPr>
          </a:lstStyle>
          <a:p>
            <a:pPr>
              <a:defRPr/>
            </a:pPr>
            <a:r>
              <a:rPr lang="en-US" smtClean="0"/>
              <a:t>November 2016</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0" hangingPunct="0">
              <a:defRPr sz="1200">
                <a:solidFill>
                  <a:schemeClr val="tx1">
                    <a:tint val="75000"/>
                  </a:schemeClr>
                </a:solidFill>
                <a:cs typeface="+mn-cs"/>
              </a:defRPr>
            </a:lvl1pPr>
          </a:lstStyle>
          <a:p>
            <a:pPr>
              <a:defRPr/>
            </a:pPr>
            <a:r>
              <a:rPr lang="en-US"/>
              <a:t>Adrian Stephens, Intel Corporation</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0" hangingPunct="0">
              <a:defRPr sz="1200">
                <a:solidFill>
                  <a:srgbClr val="898989"/>
                </a:solidFill>
                <a:cs typeface="+mn-cs"/>
              </a:defRPr>
            </a:lvl1pPr>
          </a:lstStyle>
          <a:p>
            <a:pPr>
              <a:defRPr/>
            </a:pPr>
            <a:fld id="{244255F9-9AB7-47C9-AE83-12DEE34D99D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16/11-16-1187-01-0000-investigation-of-dominance-allegation-in-tgai.doc" TargetMode="External"/><Relationship Id="rId2" Type="http://schemas.openxmlformats.org/officeDocument/2006/relationships/hyperlink" Target="https://mentor.ieee.org/802.11/dcn/16/11-16-0799-00-0000-dominance-allegation-in-tgai.doc" TargetMode="External"/><Relationship Id="rId1" Type="http://schemas.openxmlformats.org/officeDocument/2006/relationships/slideLayout" Target="../slideLayouts/slideLayout2.xml"/><Relationship Id="rId4" Type="http://schemas.openxmlformats.org/officeDocument/2006/relationships/hyperlink" Target="https://mentor.ieee.org/802.11/dcn/16/11-16-1187-02-0000-investigation-of-dominance-allegation-in-tgai.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altLang="en-US" smtClean="0">
                <a:cs typeface="Arial" charset="0"/>
              </a:rPr>
              <a:t>November 2016</a:t>
            </a:r>
          </a:p>
        </p:txBody>
      </p:sp>
      <p:sp>
        <p:nvSpPr>
          <p:cNvPr id="1028" name="Footer Placeholder 4"/>
          <p:cNvSpPr>
            <a:spLocks noGrp="1"/>
          </p:cNvSpPr>
          <p:nvPr>
            <p:ph type="ftr" sz="quarter" idx="11"/>
          </p:nvPr>
        </p:nvSpPr>
        <p:spPr>
          <a:noFill/>
        </p:spPr>
        <p:txBody>
          <a:bodyPr/>
          <a:lstStyle/>
          <a:p>
            <a:r>
              <a:rPr lang="en-US" altLang="en-US" smtClean="0">
                <a:cs typeface="Arial" charset="0"/>
              </a:rPr>
              <a:t>Adrian Stephens, Intel Corporation</a:t>
            </a:r>
          </a:p>
        </p:txBody>
      </p:sp>
      <p:sp>
        <p:nvSpPr>
          <p:cNvPr id="1029" name="Slide Number Placeholder 5"/>
          <p:cNvSpPr>
            <a:spLocks noGrp="1"/>
          </p:cNvSpPr>
          <p:nvPr>
            <p:ph type="sldNum" sz="quarter" idx="12"/>
          </p:nvPr>
        </p:nvSpPr>
        <p:spPr>
          <a:noFill/>
        </p:spPr>
        <p:txBody>
          <a:bodyPr/>
          <a:lstStyle/>
          <a:p>
            <a:r>
              <a:rPr lang="en-US" altLang="en-US" smtClean="0">
                <a:cs typeface="Arial" charset="0"/>
              </a:rPr>
              <a:t>Slide </a:t>
            </a:r>
            <a:fld id="{45C0ED7A-E0F9-4CC4-B390-E65AC5EC3921}" type="slidenum">
              <a:rPr lang="en-US" altLang="en-US" smtClean="0">
                <a:cs typeface="Arial" charset="0"/>
              </a:rPr>
              <a:pPr/>
              <a:t>1</a:t>
            </a:fld>
            <a:endParaRPr lang="en-US" altLang="en-US" smtClean="0">
              <a:cs typeface="Arial" charset="0"/>
            </a:endParaRPr>
          </a:p>
        </p:txBody>
      </p:sp>
      <p:sp>
        <p:nvSpPr>
          <p:cNvPr id="1030" name="Rectangle 2"/>
          <p:cNvSpPr>
            <a:spLocks noGrp="1" noChangeArrowheads="1"/>
          </p:cNvSpPr>
          <p:nvPr>
            <p:ph type="title"/>
          </p:nvPr>
        </p:nvSpPr>
        <p:spPr/>
        <p:txBody>
          <a:bodyPr/>
          <a:lstStyle/>
          <a:p>
            <a:r>
              <a:rPr lang="en-US" altLang="en-US" dirty="0" smtClean="0"/>
              <a:t>Report to LMSC EC on IEEE 802.11 </a:t>
            </a:r>
            <a:r>
              <a:rPr lang="en-US" altLang="en-US" dirty="0" err="1" smtClean="0"/>
              <a:t>TGai</a:t>
            </a:r>
            <a:r>
              <a:rPr lang="en-US" altLang="en-US" dirty="0" smtClean="0"/>
              <a:t> dominance allegation</a:t>
            </a:r>
          </a:p>
        </p:txBody>
      </p:sp>
      <p:sp>
        <p:nvSpPr>
          <p:cNvPr id="1031" name="Rectangle 6"/>
          <p:cNvSpPr>
            <a:spLocks noGrp="1" noChangeArrowheads="1"/>
          </p:cNvSpPr>
          <p:nvPr>
            <p:ph type="body" idx="1"/>
          </p:nvPr>
        </p:nvSpPr>
        <p:spPr>
          <a:xfrm>
            <a:off x="685800" y="1752600"/>
            <a:ext cx="7772400" cy="381000"/>
          </a:xfrm>
        </p:spPr>
        <p:txBody>
          <a:bodyPr/>
          <a:lstStyle/>
          <a:p>
            <a:pPr algn="ctr">
              <a:lnSpc>
                <a:spcPct val="90000"/>
              </a:lnSpc>
              <a:buFontTx/>
              <a:buNone/>
            </a:pPr>
            <a:r>
              <a:rPr lang="en-US" altLang="en-US" sz="2000" dirty="0" smtClean="0"/>
              <a:t>Date</a:t>
            </a:r>
            <a:r>
              <a:rPr lang="en-US" altLang="en-US" sz="2000" smtClean="0"/>
              <a:t>:</a:t>
            </a:r>
            <a:r>
              <a:rPr lang="en-US" altLang="en-US" sz="2000" b="0" smtClean="0"/>
              <a:t> </a:t>
            </a:r>
            <a:r>
              <a:rPr lang="en-US" altLang="en-US" sz="2000" b="0" smtClean="0"/>
              <a:t>2016-11-06</a:t>
            </a:r>
            <a:endParaRPr lang="en-US" alt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272849716"/>
              </p:ext>
            </p:extLst>
          </p:nvPr>
        </p:nvGraphicFramePr>
        <p:xfrm>
          <a:off x="515938" y="2293938"/>
          <a:ext cx="7497762" cy="2511425"/>
        </p:xfrm>
        <a:graphic>
          <a:graphicData uri="http://schemas.openxmlformats.org/presentationml/2006/ole">
            <mc:AlternateContent xmlns:mc="http://schemas.openxmlformats.org/markup-compatibility/2006">
              <mc:Choice xmlns:v="urn:schemas-microsoft-com:vml" Requires="v">
                <p:oleObj spid="_x0000_s1049" name="Document" r:id="rId5" imgW="8254582" imgH="2779574" progId="Word.Document.8">
                  <p:embed/>
                </p:oleObj>
              </mc:Choice>
              <mc:Fallback>
                <p:oleObj name="Document" r:id="rId5" imgW="8254582" imgH="2779574" progId="Word.Document.8">
                  <p:embed/>
                  <p:pic>
                    <p:nvPicPr>
                      <p:cNvPr id="0" name="Object 11"/>
                      <p:cNvPicPr>
                        <a:picLocks noChangeAspect="1" noChangeArrowheads="1"/>
                      </p:cNvPicPr>
                      <p:nvPr/>
                    </p:nvPicPr>
                    <p:blipFill>
                      <a:blip r:embed="rId6"/>
                      <a:srcRect/>
                      <a:stretch>
                        <a:fillRect/>
                      </a:stretch>
                    </p:blipFill>
                    <p:spPr bwMode="auto">
                      <a:xfrm>
                        <a:off x="515938" y="2293938"/>
                        <a:ext cx="7497762" cy="251142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Purpose</a:t>
            </a:r>
            <a:endParaRPr lang="en-GB" dirty="0"/>
          </a:p>
        </p:txBody>
      </p:sp>
      <p:sp>
        <p:nvSpPr>
          <p:cNvPr id="3" name="Content Placeholder 2"/>
          <p:cNvSpPr>
            <a:spLocks noGrp="1"/>
          </p:cNvSpPr>
          <p:nvPr>
            <p:ph idx="1"/>
          </p:nvPr>
        </p:nvSpPr>
        <p:spPr/>
        <p:txBody>
          <a:bodyPr/>
          <a:lstStyle/>
          <a:p>
            <a:r>
              <a:rPr lang="en-GB" dirty="0" smtClean="0"/>
              <a:t>This submission is a report out from the 802.11 WG chair on the outcome of the 802.11 task group </a:t>
            </a:r>
            <a:r>
              <a:rPr lang="en-GB" dirty="0" err="1" smtClean="0"/>
              <a:t>ai</a:t>
            </a:r>
            <a:r>
              <a:rPr lang="en-GB" dirty="0" smtClean="0"/>
              <a:t> (</a:t>
            </a:r>
            <a:r>
              <a:rPr lang="en-GB" dirty="0" err="1" smtClean="0"/>
              <a:t>TGai</a:t>
            </a:r>
            <a:r>
              <a:rPr lang="en-GB" dirty="0" smtClean="0"/>
              <a:t>) dominance allegation investigation</a:t>
            </a:r>
            <a:endParaRPr lang="en-GB" dirty="0"/>
          </a:p>
        </p:txBody>
      </p:sp>
      <p:sp>
        <p:nvSpPr>
          <p:cNvPr id="4" name="Date Placeholder 3"/>
          <p:cNvSpPr>
            <a:spLocks noGrp="1"/>
          </p:cNvSpPr>
          <p:nvPr>
            <p:ph type="dt" sz="half" idx="10"/>
          </p:nvPr>
        </p:nvSpPr>
        <p:spPr/>
        <p:txBody>
          <a:bodyPr/>
          <a:lstStyle/>
          <a:p>
            <a:pPr>
              <a:defRPr/>
            </a:pPr>
            <a:r>
              <a:rPr lang="en-US" smtClean="0"/>
              <a:t>November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2A81C98-AE3C-41CC-A3BC-6232291636D4}" type="slidenum">
              <a:rPr lang="en-US" smtClean="0"/>
              <a:pPr>
                <a:defRPr/>
              </a:pPr>
              <a:t>2</a:t>
            </a:fld>
            <a:endParaRPr lang="en-US"/>
          </a:p>
        </p:txBody>
      </p:sp>
    </p:spTree>
    <p:extLst>
      <p:ext uri="{BB962C8B-B14F-4D97-AF65-F5344CB8AC3E}">
        <p14:creationId xmlns:p14="http://schemas.microsoft.com/office/powerpoint/2010/main" val="2122966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History</a:t>
            </a:r>
            <a:endParaRPr lang="en-US" dirty="0"/>
          </a:p>
        </p:txBody>
      </p:sp>
      <p:sp>
        <p:nvSpPr>
          <p:cNvPr id="3" name="Content Placeholder 2"/>
          <p:cNvSpPr>
            <a:spLocks noGrp="1"/>
          </p:cNvSpPr>
          <p:nvPr>
            <p:ph idx="1"/>
          </p:nvPr>
        </p:nvSpPr>
        <p:spPr>
          <a:xfrm>
            <a:off x="685800" y="1447800"/>
            <a:ext cx="7772400" cy="4953000"/>
          </a:xfrm>
        </p:spPr>
        <p:txBody>
          <a:bodyPr/>
          <a:lstStyle/>
          <a:p>
            <a:r>
              <a:rPr lang="en-GB" sz="2000" dirty="0" smtClean="0"/>
              <a:t>An allegation of dominance in 802.11 </a:t>
            </a:r>
            <a:r>
              <a:rPr lang="en-GB" sz="2000" dirty="0" err="1" smtClean="0"/>
              <a:t>TGai</a:t>
            </a:r>
            <a:r>
              <a:rPr lang="en-GB" sz="2000" dirty="0" smtClean="0"/>
              <a:t> was received in June 2016</a:t>
            </a:r>
          </a:p>
          <a:p>
            <a:pPr lvl="1"/>
            <a:r>
              <a:rPr lang="en-US" sz="1800" dirty="0">
                <a:hlinkClick r:id="rId2"/>
              </a:rPr>
              <a:t>https://</a:t>
            </a:r>
            <a:r>
              <a:rPr lang="en-US" sz="1800" dirty="0" smtClean="0">
                <a:hlinkClick r:id="rId2"/>
              </a:rPr>
              <a:t>mentor.ieee.org/802.11/dcn/16/11-16-0799-00-0000-dominance-allegation-in-tgai.doc</a:t>
            </a:r>
            <a:endParaRPr lang="en-US" sz="1800" dirty="0" smtClean="0"/>
          </a:p>
          <a:p>
            <a:r>
              <a:rPr lang="en-GB" sz="2000" dirty="0" smtClean="0"/>
              <a:t>The allegation was investigated using a process described to the EC and discussed in the July 2016 opening EC plenary.</a:t>
            </a:r>
          </a:p>
          <a:p>
            <a:r>
              <a:rPr lang="en-GB" sz="2000" dirty="0" smtClean="0"/>
              <a:t>James </a:t>
            </a:r>
            <a:r>
              <a:rPr lang="en-GB" sz="2000" dirty="0" err="1" smtClean="0"/>
              <a:t>Gilb</a:t>
            </a:r>
            <a:r>
              <a:rPr lang="en-GB" sz="2000" dirty="0" smtClean="0"/>
              <a:t> kindly offered to be the EC observer/participant.  He attended all interviews and co-authored the report.</a:t>
            </a:r>
          </a:p>
          <a:p>
            <a:r>
              <a:rPr lang="en-GB" sz="2000" dirty="0" smtClean="0"/>
              <a:t>The report was delivered to 802.11 in Sept 2016</a:t>
            </a:r>
          </a:p>
          <a:p>
            <a:pPr lvl="1"/>
            <a:r>
              <a:rPr lang="en-US" sz="1800" dirty="0">
                <a:hlinkClick r:id="rId3"/>
              </a:rPr>
              <a:t>https://</a:t>
            </a:r>
            <a:r>
              <a:rPr lang="en-US" sz="1800" dirty="0" smtClean="0">
                <a:hlinkClick r:id="rId3"/>
              </a:rPr>
              <a:t>mentor.ieee.org/802.11/dcn/16/11-16-1187-01-0000-investigation-of-dominance-allegation-in-tgai.doc</a:t>
            </a:r>
            <a:endParaRPr lang="en-US" sz="1800" dirty="0" smtClean="0"/>
          </a:p>
          <a:p>
            <a:r>
              <a:rPr lang="en-GB" sz="2000" dirty="0" smtClean="0"/>
              <a:t>Errors were thus discovered, and an updated report prepared for the Nov 2016 session</a:t>
            </a:r>
          </a:p>
          <a:p>
            <a:pPr lvl="1"/>
            <a:r>
              <a:rPr lang="en-US" sz="1800" dirty="0">
                <a:hlinkClick r:id="rId4"/>
              </a:rPr>
              <a:t>https://</a:t>
            </a:r>
            <a:r>
              <a:rPr lang="en-US" sz="1800" dirty="0" smtClean="0">
                <a:hlinkClick r:id="rId4"/>
              </a:rPr>
              <a:t>mentor.ieee.org/802.11/dcn/16/11-16-1187-02-0000-investigation-of-dominance-allegation-in-tgai.doc</a:t>
            </a:r>
            <a:endParaRPr lang="en-US" sz="1800" dirty="0" smtClean="0"/>
          </a:p>
        </p:txBody>
      </p:sp>
      <p:sp>
        <p:nvSpPr>
          <p:cNvPr id="4" name="Date Placeholder 3"/>
          <p:cNvSpPr>
            <a:spLocks noGrp="1"/>
          </p:cNvSpPr>
          <p:nvPr>
            <p:ph type="dt" sz="half" idx="10"/>
          </p:nvPr>
        </p:nvSpPr>
        <p:spPr/>
        <p:txBody>
          <a:bodyPr/>
          <a:lstStyle/>
          <a:p>
            <a:pPr>
              <a:defRPr/>
            </a:pPr>
            <a:r>
              <a:rPr lang="en-US" smtClean="0"/>
              <a:t>November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2A81C98-AE3C-41CC-A3BC-6232291636D4}" type="slidenum">
              <a:rPr lang="en-US" smtClean="0"/>
              <a:pPr>
                <a:defRPr/>
              </a:pPr>
              <a:t>3</a:t>
            </a:fld>
            <a:endParaRPr lang="en-US"/>
          </a:p>
        </p:txBody>
      </p:sp>
    </p:spTree>
    <p:extLst>
      <p:ext uri="{BB962C8B-B14F-4D97-AF65-F5344CB8AC3E}">
        <p14:creationId xmlns:p14="http://schemas.microsoft.com/office/powerpoint/2010/main" val="234187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Findings (from 11-16/1187r2)</a:t>
            </a:r>
            <a:endParaRPr lang="en-US" dirty="0"/>
          </a:p>
        </p:txBody>
      </p:sp>
      <p:sp>
        <p:nvSpPr>
          <p:cNvPr id="3" name="Content Placeholder 2"/>
          <p:cNvSpPr>
            <a:spLocks noGrp="1"/>
          </p:cNvSpPr>
          <p:nvPr>
            <p:ph idx="1"/>
          </p:nvPr>
        </p:nvSpPr>
        <p:spPr>
          <a:xfrm>
            <a:off x="771525" y="1600200"/>
            <a:ext cx="7772400" cy="4648200"/>
          </a:xfrm>
        </p:spPr>
        <p:txBody>
          <a:bodyPr/>
          <a:lstStyle/>
          <a:p>
            <a:r>
              <a:rPr lang="en-GB" sz="1800" dirty="0" smtClean="0"/>
              <a:t>The </a:t>
            </a:r>
            <a:r>
              <a:rPr lang="en-GB" sz="1800" dirty="0"/>
              <a:t>outcome of the DILS topic is that this feature remained in the draft standard, but as an optional feature.  Under alternative voting regimes, the DILS feature would have been removed.  If there was evidence of coercion, the outcome of motion 302 would have been a clear demonstration of dominant behaviour.</a:t>
            </a:r>
          </a:p>
          <a:p>
            <a:r>
              <a:rPr lang="en-GB" sz="1800" dirty="0" smtClean="0"/>
              <a:t>The </a:t>
            </a:r>
            <a:r>
              <a:rPr lang="en-GB" sz="1800" dirty="0"/>
              <a:t>outcome of the State Machine topic is that state 5 was removed.  The alleged dominant behaviour might have delayed its removal.</a:t>
            </a:r>
          </a:p>
          <a:p>
            <a:r>
              <a:rPr lang="en-GB" sz="1800" dirty="0" smtClean="0"/>
              <a:t>AES-SIV </a:t>
            </a:r>
            <a:r>
              <a:rPr lang="en-GB" sz="1800" dirty="0"/>
              <a:t>remains as the only authenticated-encryption scheme in the draft standard.  Any alleged dominant behaviour had no effect on this outcome.</a:t>
            </a:r>
          </a:p>
          <a:p>
            <a:r>
              <a:rPr lang="en-GB" sz="1800" dirty="0" smtClean="0"/>
              <a:t>Questionable </a:t>
            </a:r>
            <a:r>
              <a:rPr lang="en-GB" sz="1800" dirty="0"/>
              <a:t>behaviour was displayed by Huawei affiliates in the Geneva </a:t>
            </a:r>
            <a:r>
              <a:rPr lang="en-GB" sz="1800" dirty="0" smtClean="0"/>
              <a:t>meeting </a:t>
            </a:r>
            <a:r>
              <a:rPr lang="en-GB" sz="1800" smtClean="0"/>
              <a:t>(July 2013).  </a:t>
            </a:r>
            <a:r>
              <a:rPr lang="en-GB" sz="1800" dirty="0"/>
              <a:t>This did not repeat.</a:t>
            </a:r>
          </a:p>
          <a:p>
            <a:r>
              <a:rPr lang="en-GB" sz="1800" dirty="0" smtClean="0"/>
              <a:t>There </a:t>
            </a:r>
            <a:r>
              <a:rPr lang="en-GB" sz="1800" dirty="0"/>
              <a:t>was no evidence of coercion</a:t>
            </a:r>
          </a:p>
          <a:p>
            <a:r>
              <a:rPr lang="en-GB" sz="1800" dirty="0" smtClean="0"/>
              <a:t>There </a:t>
            </a:r>
            <a:r>
              <a:rPr lang="en-GB" sz="1800" dirty="0"/>
              <a:t>was evidence that individuals were voting when they were not sufficiently expert so to do</a:t>
            </a:r>
          </a:p>
          <a:p>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2A81C98-AE3C-41CC-A3BC-6232291636D4}" type="slidenum">
              <a:rPr lang="en-US" smtClean="0"/>
              <a:pPr>
                <a:defRPr/>
              </a:pPr>
              <a:t>4</a:t>
            </a:fld>
            <a:endParaRPr lang="en-US"/>
          </a:p>
        </p:txBody>
      </p:sp>
    </p:spTree>
    <p:extLst>
      <p:ext uri="{BB962C8B-B14F-4D97-AF65-F5344CB8AC3E}">
        <p14:creationId xmlns:p14="http://schemas.microsoft.com/office/powerpoint/2010/main" val="3288685294"/>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86341</TotalTime>
  <Words>328</Words>
  <Application>Microsoft Office PowerPoint</Application>
  <PresentationFormat>On-screen Show (4:3)</PresentationFormat>
  <Paragraphs>37</Paragraphs>
  <Slides>4</Slides>
  <Notes>1</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4</vt:i4>
      </vt:variant>
    </vt:vector>
  </HeadingPairs>
  <TitlesOfParts>
    <vt:vector size="10" baseType="lpstr">
      <vt:lpstr>Arial</vt:lpstr>
      <vt:lpstr>Calibri</vt:lpstr>
      <vt:lpstr>Times New Roman</vt:lpstr>
      <vt:lpstr>Default Design</vt:lpstr>
      <vt:lpstr>Custom Design</vt:lpstr>
      <vt:lpstr>Document</vt:lpstr>
      <vt:lpstr>Report to LMSC EC on IEEE 802.11 TGai dominance allegation</vt:lpstr>
      <vt:lpstr>Purpose</vt:lpstr>
      <vt:lpstr>History</vt:lpstr>
      <vt:lpstr>Findings (from 11-16/1187r2)</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TGai Dominance Investigation</dc:title>
  <dc:creator>Adrian Stephens</dc:creator>
  <cp:lastModifiedBy>Stephens, AdrianX</cp:lastModifiedBy>
  <cp:revision>1613</cp:revision>
  <cp:lastPrinted>1998-02-10T13:28:06Z</cp:lastPrinted>
  <dcterms:created xsi:type="dcterms:W3CDTF">1998-02-10T13:07:52Z</dcterms:created>
  <dcterms:modified xsi:type="dcterms:W3CDTF">2016-11-06T23:06:53Z</dcterms:modified>
</cp:coreProperties>
</file>