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9" r:id="rId2"/>
  </p:sldMasterIdLst>
  <p:notesMasterIdLst>
    <p:notesMasterId r:id="rId34"/>
  </p:notesMasterIdLst>
  <p:handoutMasterIdLst>
    <p:handoutMasterId r:id="rId35"/>
  </p:handoutMasterIdLst>
  <p:sldIdLst>
    <p:sldId id="278" r:id="rId3"/>
    <p:sldId id="368" r:id="rId4"/>
    <p:sldId id="370" r:id="rId5"/>
    <p:sldId id="371" r:id="rId6"/>
    <p:sldId id="372" r:id="rId7"/>
    <p:sldId id="373" r:id="rId8"/>
    <p:sldId id="343" r:id="rId9"/>
    <p:sldId id="366" r:id="rId10"/>
    <p:sldId id="367" r:id="rId11"/>
    <p:sldId id="342" r:id="rId12"/>
    <p:sldId id="344" r:id="rId13"/>
    <p:sldId id="345" r:id="rId14"/>
    <p:sldId id="346" r:id="rId15"/>
    <p:sldId id="347" r:id="rId16"/>
    <p:sldId id="348" r:id="rId17"/>
    <p:sldId id="349" r:id="rId18"/>
    <p:sldId id="351" r:id="rId19"/>
    <p:sldId id="353" r:id="rId20"/>
    <p:sldId id="352" r:id="rId21"/>
    <p:sldId id="354" r:id="rId22"/>
    <p:sldId id="356" r:id="rId23"/>
    <p:sldId id="355" r:id="rId24"/>
    <p:sldId id="357" r:id="rId25"/>
    <p:sldId id="361" r:id="rId26"/>
    <p:sldId id="362" r:id="rId27"/>
    <p:sldId id="363" r:id="rId28"/>
    <p:sldId id="364" r:id="rId29"/>
    <p:sldId id="365" r:id="rId30"/>
    <p:sldId id="360" r:id="rId31"/>
    <p:sldId id="350" r:id="rId32"/>
    <p:sldId id="369" r:id="rId3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E28"/>
    <a:srgbClr val="0066FF"/>
    <a:srgbClr val="33CCFF"/>
    <a:srgbClr val="99FF99"/>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631" autoAdjust="0"/>
    <p:restoredTop sz="96879" autoAdjust="0"/>
  </p:normalViewPr>
  <p:slideViewPr>
    <p:cSldViewPr showGuides="1">
      <p:cViewPr varScale="1">
        <p:scale>
          <a:sx n="60" d="100"/>
          <a:sy n="60" d="100"/>
        </p:scale>
        <p:origin x="892" y="56"/>
      </p:cViewPr>
      <p:guideLst>
        <p:guide orient="horz" pos="2160"/>
        <p:guide pos="2880"/>
      </p:guideLst>
    </p:cSldViewPr>
  </p:slideViewPr>
  <p:outlineViewPr>
    <p:cViewPr>
      <p:scale>
        <a:sx n="33" d="100"/>
        <a:sy n="33" d="100"/>
      </p:scale>
      <p:origin x="0" y="-1488"/>
    </p:cViewPr>
  </p:outlineViewPr>
  <p:notesTextViewPr>
    <p:cViewPr>
      <p:scale>
        <a:sx n="1" d="1"/>
        <a:sy n="1" d="1"/>
      </p:scale>
      <p:origin x="0" y="0"/>
    </p:cViewPr>
  </p:notesTextViewPr>
  <p:sorterViewPr>
    <p:cViewPr varScale="1">
      <p:scale>
        <a:sx n="100" d="100"/>
        <a:sy n="100" d="100"/>
      </p:scale>
      <p:origin x="0" y="0"/>
    </p:cViewPr>
  </p:sorterViewPr>
  <p:notesViewPr>
    <p:cSldViewPr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59597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458DD877-B47C-4308-96C0-F86F851B6BC1}" type="slidenum">
              <a:rPr lang="en-US" altLang="en-US"/>
              <a:pPr/>
              <a:t>‹#›</a:t>
            </a:fld>
            <a:endParaRPr lang="en-US" altLang="en-US"/>
          </a:p>
        </p:txBody>
      </p:sp>
    </p:spTree>
    <p:extLst>
      <p:ext uri="{BB962C8B-B14F-4D97-AF65-F5344CB8AC3E}">
        <p14:creationId xmlns:p14="http://schemas.microsoft.com/office/powerpoint/2010/main" val="3318822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1075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EE959D19-1FE8-493D-A0E2-ED883022503F}" type="slidenum">
              <a:rPr lang="en-US" altLang="en-US"/>
              <a:pPr/>
              <a:t>‹#›</a:t>
            </a:fld>
            <a:endParaRPr lang="en-US" altLang="en-US"/>
          </a:p>
        </p:txBody>
      </p:sp>
    </p:spTree>
    <p:extLst>
      <p:ext uri="{BB962C8B-B14F-4D97-AF65-F5344CB8AC3E}">
        <p14:creationId xmlns:p14="http://schemas.microsoft.com/office/powerpoint/2010/main" val="310421434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6717BC-93F2-4BBB-9253-CE3DBEF840EA}" type="slidenum">
              <a:rPr lang="en-US" altLang="en-US"/>
              <a:pPr/>
              <a:t>1</a:t>
            </a:fld>
            <a:endParaRPr lang="en-US" altLang="en-US"/>
          </a:p>
        </p:txBody>
      </p:sp>
      <p:sp>
        <p:nvSpPr>
          <p:cNvPr id="237570" name="Rectangle 2"/>
          <p:cNvSpPr>
            <a:spLocks noGrp="1" noRot="1" noChangeAspect="1" noChangeArrowheads="1" noTextEdit="1"/>
          </p:cNvSpPr>
          <p:nvPr>
            <p:ph type="sldImg"/>
          </p:nvPr>
        </p:nvSpPr>
        <p:spPr>
          <a:ln/>
        </p:spPr>
      </p:sp>
      <p:sp>
        <p:nvSpPr>
          <p:cNvPr id="23757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6517434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40015B-EED8-4470-976F-9E37A81D7950}" type="slidenum">
              <a:rPr lang="en-US" altLang="en-US"/>
              <a:pPr/>
              <a:t>10</a:t>
            </a:fld>
            <a:endParaRPr lang="en-US" altLang="en-US"/>
          </a:p>
        </p:txBody>
      </p:sp>
      <p:sp>
        <p:nvSpPr>
          <p:cNvPr id="274434" name="Rectangle 2"/>
          <p:cNvSpPr>
            <a:spLocks noGrp="1" noRot="1" noChangeAspect="1" noChangeArrowheads="1" noTextEdit="1"/>
          </p:cNvSpPr>
          <p:nvPr>
            <p:ph type="sldImg"/>
          </p:nvPr>
        </p:nvSpPr>
        <p:spPr>
          <a:ln/>
        </p:spPr>
      </p:sp>
      <p:sp>
        <p:nvSpPr>
          <p:cNvPr id="27443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172381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959D19-1FE8-493D-A0E2-ED883022503F}" type="slidenum">
              <a:rPr lang="en-US" altLang="en-US" smtClean="0"/>
              <a:pPr/>
              <a:t>12</a:t>
            </a:fld>
            <a:endParaRPr lang="en-US" altLang="en-US"/>
          </a:p>
        </p:txBody>
      </p:sp>
    </p:spTree>
    <p:extLst>
      <p:ext uri="{BB962C8B-B14F-4D97-AF65-F5344CB8AC3E}">
        <p14:creationId xmlns:p14="http://schemas.microsoft.com/office/powerpoint/2010/main" val="23798942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6" name="Rectangle 4"/>
          <p:cNvSpPr>
            <a:spLocks noGrp="1" noChangeArrowheads="1"/>
          </p:cNvSpPr>
          <p:nvPr>
            <p:ph type="ctrTitle"/>
          </p:nvPr>
        </p:nvSpPr>
        <p:spPr>
          <a:xfrm>
            <a:off x="685800" y="2130425"/>
            <a:ext cx="7772400" cy="1470025"/>
          </a:xfrm>
        </p:spPr>
        <p:txBody>
          <a:bodyPr/>
          <a:lstStyle>
            <a:lvl1pPr>
              <a:defRPr/>
            </a:lvl1pPr>
          </a:lstStyle>
          <a:p>
            <a:pPr lvl="0"/>
            <a:r>
              <a:rPr lang="en-US" altLang="en-US" noProof="0"/>
              <a:t>Click to edit Master title style</a:t>
            </a:r>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330758" name="Text Box 6"/>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51AD4080-6D3A-494C-8BF2-E1F8C9265CB5}"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30759" name="Text Box 7"/>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sp>
        <p:nvSpPr>
          <p:cNvPr id="330760" name="Text Box 8"/>
          <p:cNvSpPr txBox="1">
            <a:spLocks noChangeArrowheads="1"/>
          </p:cNvSpPr>
          <p:nvPr/>
        </p:nvSpPr>
        <p:spPr bwMode="auto">
          <a:xfrm>
            <a:off x="0" y="6589713"/>
            <a:ext cx="11801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bg1"/>
                </a:solidFill>
              </a:rPr>
              <a:t>ec-16-0170-01</a:t>
            </a:r>
            <a:endParaRPr lang="en-US" altLang="en-US" sz="1200" dirty="0">
              <a:solidFill>
                <a:schemeClr val="bg1"/>
              </a:solidFill>
            </a:endParaRPr>
          </a:p>
        </p:txBody>
      </p:sp>
      <p:grpSp>
        <p:nvGrpSpPr>
          <p:cNvPr id="330761" name="Group 9"/>
          <p:cNvGrpSpPr>
            <a:grpSpLocks/>
          </p:cNvGrpSpPr>
          <p:nvPr/>
        </p:nvGrpSpPr>
        <p:grpSpPr bwMode="auto">
          <a:xfrm>
            <a:off x="8316913" y="5876925"/>
            <a:ext cx="793750" cy="709613"/>
            <a:chOff x="3288" y="3482"/>
            <a:chExt cx="500" cy="447"/>
          </a:xfrm>
        </p:grpSpPr>
        <p:sp>
          <p:nvSpPr>
            <p:cNvPr id="330762" name="Rectangle 10"/>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63" name="Text Box 11"/>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0765" name="Text Box 13"/>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51741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09920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5601642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295876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28633871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797231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30156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935278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0763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841993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620151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312356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607161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04813"/>
            <a:ext cx="2057400" cy="57721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04813"/>
            <a:ext cx="6019800" cy="5772150"/>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85596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1629956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0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41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02683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52514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025495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649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2508326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845287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29734"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35"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7E0ED744-2AD2-45F1-9385-55C79C00BA3B}"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6" name="Text Box 8"/>
          <p:cNvSpPr txBox="1">
            <a:spLocks noChangeArrowheads="1"/>
          </p:cNvSpPr>
          <p:nvPr/>
        </p:nvSpPr>
        <p:spPr bwMode="auto">
          <a:xfrm>
            <a:off x="0" y="6586539"/>
            <a:ext cx="1981200" cy="277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en-US" altLang="en-US" sz="1200" dirty="0">
                <a:solidFill>
                  <a:schemeClr val="bg1"/>
                </a:solidFill>
              </a:rPr>
              <a:t>ec-16-0170-01</a:t>
            </a:r>
            <a:endParaRPr lang="en-US" altLang="en-US" sz="1200" dirty="0">
              <a:solidFill>
                <a:schemeClr val="bg1"/>
              </a:solidFill>
            </a:endParaRPr>
          </a:p>
        </p:txBody>
      </p:sp>
      <p:sp>
        <p:nvSpPr>
          <p:cNvPr id="329737" name="Text Box 9"/>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grpSp>
        <p:nvGrpSpPr>
          <p:cNvPr id="329748" name="Group 20"/>
          <p:cNvGrpSpPr>
            <a:grpSpLocks/>
          </p:cNvGrpSpPr>
          <p:nvPr/>
        </p:nvGrpSpPr>
        <p:grpSpPr bwMode="auto">
          <a:xfrm>
            <a:off x="8316913" y="5876925"/>
            <a:ext cx="793750" cy="709613"/>
            <a:chOff x="3288" y="3482"/>
            <a:chExt cx="500" cy="447"/>
          </a:xfrm>
        </p:grpSpPr>
        <p:sp>
          <p:nvSpPr>
            <p:cNvPr id="329746"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43" name="Text Box 15"/>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47"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8061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061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061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580614"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0615"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35A1644E-F053-4A1B-9182-CA74EB41EF07}"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580616" name="Text Box 8"/>
          <p:cNvSpPr txBox="1">
            <a:spLocks noChangeArrowheads="1"/>
          </p:cNvSpPr>
          <p:nvPr/>
        </p:nvSpPr>
        <p:spPr bwMode="auto">
          <a:xfrm>
            <a:off x="0" y="6589713"/>
            <a:ext cx="9525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a:solidFill>
                  <a:schemeClr val="bg1"/>
                </a:solidFill>
              </a:rPr>
              <a:t>Version 1.0</a:t>
            </a:r>
          </a:p>
        </p:txBody>
      </p:sp>
      <p:sp>
        <p:nvSpPr>
          <p:cNvPr id="580617" name="Text Box 9"/>
          <p:cNvSpPr txBox="1">
            <a:spLocks noChangeArrowheads="1"/>
          </p:cNvSpPr>
          <p:nvPr/>
        </p:nvSpPr>
        <p:spPr bwMode="auto">
          <a:xfrm>
            <a:off x="0" y="659130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a:solidFill>
                  <a:schemeClr val="bg1"/>
                </a:solidFill>
              </a:rPr>
              <a:t>IEEE 802 March 2011 workshop</a:t>
            </a: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ctr" rtl="0" fontAlgn="base">
        <a:spcBef>
          <a:spcPct val="0"/>
        </a:spcBef>
        <a:spcAft>
          <a:spcPct val="0"/>
        </a:spcAft>
        <a:defRPr sz="3600" kern="1200">
          <a:solidFill>
            <a:schemeClr val="tx2"/>
          </a:solidFill>
          <a:latin typeface="+mj-lt"/>
          <a:ea typeface="+mj-ea"/>
          <a:cs typeface="+mj-cs"/>
        </a:defRPr>
      </a:lvl1pPr>
      <a:lvl2pPr algn="ctr" rtl="0" fontAlgn="base">
        <a:spcBef>
          <a:spcPct val="0"/>
        </a:spcBef>
        <a:spcAft>
          <a:spcPct val="0"/>
        </a:spcAft>
        <a:defRPr sz="3600">
          <a:solidFill>
            <a:schemeClr val="tx2"/>
          </a:solidFill>
          <a:latin typeface="Arial" panose="020B0604020202020204" pitchFamily="34" charset="0"/>
        </a:defRPr>
      </a:lvl2pPr>
      <a:lvl3pPr algn="ctr" rtl="0" fontAlgn="base">
        <a:spcBef>
          <a:spcPct val="0"/>
        </a:spcBef>
        <a:spcAft>
          <a:spcPct val="0"/>
        </a:spcAft>
        <a:defRPr sz="3600">
          <a:solidFill>
            <a:schemeClr val="tx2"/>
          </a:solidFill>
          <a:latin typeface="Arial" panose="020B0604020202020204" pitchFamily="34" charset="0"/>
        </a:defRPr>
      </a:lvl3pPr>
      <a:lvl4pPr algn="ctr" rtl="0" fontAlgn="base">
        <a:spcBef>
          <a:spcPct val="0"/>
        </a:spcBef>
        <a:spcAft>
          <a:spcPct val="0"/>
        </a:spcAft>
        <a:defRPr sz="3600">
          <a:solidFill>
            <a:schemeClr val="tx2"/>
          </a:solidFill>
          <a:latin typeface="Arial" panose="020B0604020202020204" pitchFamily="34" charset="0"/>
        </a:defRPr>
      </a:lvl4pPr>
      <a:lvl5pPr algn="ctr" rtl="0" fontAlgn="base">
        <a:spcBef>
          <a:spcPct val="0"/>
        </a:spcBef>
        <a:spcAft>
          <a:spcPct val="0"/>
        </a:spcAft>
        <a:defRPr sz="3600">
          <a:solidFill>
            <a:schemeClr val="tx2"/>
          </a:solidFill>
          <a:latin typeface="Arial" panose="020B0604020202020204" pitchFamily="34" charset="0"/>
        </a:defRPr>
      </a:lvl5pPr>
      <a:lvl6pPr marL="457200" algn="ctr" rtl="0" fontAlgn="base">
        <a:spcBef>
          <a:spcPct val="0"/>
        </a:spcBef>
        <a:spcAft>
          <a:spcPct val="0"/>
        </a:spcAft>
        <a:defRPr sz="3600">
          <a:solidFill>
            <a:schemeClr val="tx2"/>
          </a:solidFill>
          <a:latin typeface="Arial" panose="020B0604020202020204" pitchFamily="34" charset="0"/>
        </a:defRPr>
      </a:lvl6pPr>
      <a:lvl7pPr marL="914400" algn="ctr" rtl="0" fontAlgn="base">
        <a:spcBef>
          <a:spcPct val="0"/>
        </a:spcBef>
        <a:spcAft>
          <a:spcPct val="0"/>
        </a:spcAft>
        <a:defRPr sz="3600">
          <a:solidFill>
            <a:schemeClr val="tx2"/>
          </a:solidFill>
          <a:latin typeface="Arial" panose="020B0604020202020204" pitchFamily="34" charset="0"/>
        </a:defRPr>
      </a:lvl7pPr>
      <a:lvl8pPr marL="1371600" algn="ctr" rtl="0" fontAlgn="base">
        <a:spcBef>
          <a:spcPct val="0"/>
        </a:spcBef>
        <a:spcAft>
          <a:spcPct val="0"/>
        </a:spcAft>
        <a:defRPr sz="3600">
          <a:solidFill>
            <a:schemeClr val="tx2"/>
          </a:solidFill>
          <a:latin typeface="Arial" panose="020B0604020202020204" pitchFamily="34" charset="0"/>
        </a:defRPr>
      </a:lvl8pPr>
      <a:lvl9pPr marL="1828800" algn="ctr" rtl="0" fontAlgn="base">
        <a:spcBef>
          <a:spcPct val="0"/>
        </a:spcBef>
        <a:spcAft>
          <a:spcPct val="0"/>
        </a:spcAft>
        <a:defRPr sz="36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dambrosia@ieee.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p:cNvSpPr>
            <a:spLocks noGrp="1" noChangeArrowheads="1"/>
          </p:cNvSpPr>
          <p:nvPr>
            <p:ph type="ctrTitle"/>
          </p:nvPr>
        </p:nvSpPr>
        <p:spPr>
          <a:xfrm>
            <a:off x="685800" y="2081213"/>
            <a:ext cx="7772400" cy="722312"/>
          </a:xfrm>
        </p:spPr>
        <p:txBody>
          <a:bodyPr/>
          <a:lstStyle/>
          <a:p>
            <a:r>
              <a:rPr lang="en-US" altLang="en-US" sz="4000" dirty="0"/>
              <a:t>Motion Template</a:t>
            </a:r>
            <a:endParaRPr lang="en-US" altLang="en-US" sz="4400" dirty="0"/>
          </a:p>
        </p:txBody>
      </p:sp>
      <p:sp>
        <p:nvSpPr>
          <p:cNvPr id="111621" name="Rectangle 5"/>
          <p:cNvSpPr>
            <a:spLocks noGrp="1" noChangeArrowheads="1"/>
          </p:cNvSpPr>
          <p:nvPr>
            <p:ph type="subTitle" idx="1"/>
          </p:nvPr>
        </p:nvSpPr>
        <p:spPr>
          <a:xfrm>
            <a:off x="1371600" y="3908425"/>
            <a:ext cx="6400800" cy="1752600"/>
          </a:xfrm>
        </p:spPr>
        <p:txBody>
          <a:bodyPr/>
          <a:lstStyle/>
          <a:p>
            <a:pPr>
              <a:lnSpc>
                <a:spcPct val="80000"/>
              </a:lnSpc>
            </a:pPr>
            <a:r>
              <a:rPr lang="en-US" altLang="en-US" sz="2800" dirty="0"/>
              <a:t>John D’Ambrosia</a:t>
            </a:r>
          </a:p>
          <a:p>
            <a:pPr>
              <a:lnSpc>
                <a:spcPct val="80000"/>
              </a:lnSpc>
            </a:pPr>
            <a:r>
              <a:rPr lang="en-US" altLang="en-US" sz="2800" dirty="0"/>
              <a:t>Recording Secretary, IEEE 802 LMSC</a:t>
            </a:r>
          </a:p>
          <a:p>
            <a:pPr>
              <a:lnSpc>
                <a:spcPct val="80000"/>
              </a:lnSpc>
            </a:pPr>
            <a:r>
              <a:rPr lang="en-US" altLang="en-US" sz="2800" dirty="0">
                <a:hlinkClick r:id="rId3"/>
              </a:rPr>
              <a:t>jdambrosia@ieee.org</a:t>
            </a:r>
            <a:r>
              <a:rPr lang="en-US" altLang="en-US" sz="2800" dirty="0"/>
              <a:t> </a:t>
            </a:r>
            <a:br>
              <a:rPr lang="en-US" altLang="en-US" sz="2800" dirty="0"/>
            </a:br>
            <a:endParaRPr lang="en-US" altLang="en-U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3" name="Rectangle 5"/>
          <p:cNvSpPr>
            <a:spLocks noGrp="1" noChangeArrowheads="1"/>
          </p:cNvSpPr>
          <p:nvPr>
            <p:ph type="title"/>
          </p:nvPr>
        </p:nvSpPr>
        <p:spPr/>
        <p:txBody>
          <a:bodyPr/>
          <a:lstStyle/>
          <a:p>
            <a:r>
              <a:rPr lang="en-US" altLang="en-US" dirty="0"/>
              <a:t>List of Motions</a:t>
            </a:r>
          </a:p>
        </p:txBody>
      </p:sp>
      <p:sp>
        <p:nvSpPr>
          <p:cNvPr id="273414" name="Rectangle 6"/>
          <p:cNvSpPr>
            <a:spLocks noGrp="1" noChangeArrowheads="1"/>
          </p:cNvSpPr>
          <p:nvPr>
            <p:ph type="body" idx="1"/>
          </p:nvPr>
        </p:nvSpPr>
        <p:spPr>
          <a:xfrm>
            <a:off x="250825" y="1265238"/>
            <a:ext cx="8229600" cy="4525962"/>
          </a:xfrm>
        </p:spPr>
        <p:txBody>
          <a:bodyPr/>
          <a:lstStyle/>
          <a:p>
            <a:pPr>
              <a:spcBef>
                <a:spcPts val="0"/>
              </a:spcBef>
              <a:buFont typeface="+mj-lt"/>
              <a:buAutoNum type="arabicPeriod"/>
            </a:pPr>
            <a:r>
              <a:rPr lang="en-GB" sz="1600" dirty="0"/>
              <a:t>Accepting a report</a:t>
            </a:r>
            <a:endParaRPr lang="en-US" sz="1600" dirty="0"/>
          </a:p>
          <a:p>
            <a:pPr>
              <a:spcBef>
                <a:spcPts val="0"/>
              </a:spcBef>
              <a:buFont typeface="+mj-lt"/>
              <a:buAutoNum type="arabicPeriod"/>
            </a:pPr>
            <a:r>
              <a:rPr lang="en-GB" sz="1600" dirty="0"/>
              <a:t>Adoption of standards under PSDO agreement</a:t>
            </a:r>
            <a:endParaRPr lang="en-US" sz="1600" dirty="0"/>
          </a:p>
          <a:p>
            <a:pPr lvl="0">
              <a:spcBef>
                <a:spcPts val="0"/>
              </a:spcBef>
              <a:buFont typeface="+mj-lt"/>
              <a:buAutoNum type="arabicPeriod"/>
            </a:pPr>
            <a:r>
              <a:rPr lang="en-GB" sz="1600" dirty="0"/>
              <a:t>Approval of PAR and CSD (non-maintenance)</a:t>
            </a:r>
            <a:endParaRPr lang="en-US" sz="1600" dirty="0"/>
          </a:p>
          <a:p>
            <a:pPr lvl="0">
              <a:spcBef>
                <a:spcPts val="0"/>
              </a:spcBef>
              <a:buFont typeface="+mj-lt"/>
              <a:buAutoNum type="arabicPeriod"/>
            </a:pPr>
            <a:r>
              <a:rPr lang="en-GB" sz="1600" dirty="0"/>
              <a:t>Approval of PAR and CSD (maintenance)</a:t>
            </a:r>
            <a:endParaRPr lang="en-US" sz="1600" dirty="0"/>
          </a:p>
          <a:p>
            <a:pPr lvl="0">
              <a:spcBef>
                <a:spcPts val="0"/>
              </a:spcBef>
              <a:buFont typeface="+mj-lt"/>
              <a:buAutoNum type="arabicPeriod"/>
            </a:pPr>
            <a:r>
              <a:rPr lang="en-GB" sz="1600" dirty="0"/>
              <a:t>Approval of updated WG P&amp;P</a:t>
            </a:r>
            <a:endParaRPr lang="en-US" sz="1600" dirty="0"/>
          </a:p>
          <a:p>
            <a:pPr lvl="0">
              <a:spcBef>
                <a:spcPts val="0"/>
              </a:spcBef>
              <a:buFont typeface="+mj-lt"/>
              <a:buAutoNum type="arabicPeriod"/>
            </a:pPr>
            <a:r>
              <a:rPr lang="en-GB" sz="1600" dirty="0"/>
              <a:t>Approval of updated LMSC OM</a:t>
            </a:r>
            <a:endParaRPr lang="en-US" sz="1600" dirty="0"/>
          </a:p>
          <a:p>
            <a:pPr lvl="0">
              <a:spcBef>
                <a:spcPts val="0"/>
              </a:spcBef>
              <a:buFont typeface="+mj-lt"/>
              <a:buAutoNum type="arabicPeriod"/>
            </a:pPr>
            <a:r>
              <a:rPr lang="en-GB" sz="1600" dirty="0"/>
              <a:t>Approval of updated Chair’s Guidelines</a:t>
            </a:r>
            <a:endParaRPr lang="en-US" sz="1600" dirty="0"/>
          </a:p>
          <a:p>
            <a:pPr>
              <a:spcBef>
                <a:spcPts val="0"/>
              </a:spcBef>
              <a:buFont typeface="+mj-lt"/>
              <a:buAutoNum type="arabicPeriod"/>
            </a:pPr>
            <a:r>
              <a:rPr lang="en-GB" sz="1600" dirty="0"/>
              <a:t>Approval to send a draft to </a:t>
            </a:r>
            <a:r>
              <a:rPr lang="en-GB" sz="1600" dirty="0" err="1"/>
              <a:t>RevCom</a:t>
            </a:r>
            <a:endParaRPr lang="en-US" sz="1600" dirty="0"/>
          </a:p>
          <a:p>
            <a:pPr lvl="0">
              <a:spcBef>
                <a:spcPts val="0"/>
              </a:spcBef>
              <a:buFont typeface="+mj-lt"/>
              <a:buAutoNum type="arabicPeriod"/>
            </a:pPr>
            <a:r>
              <a:rPr lang="en-GB" sz="1600" dirty="0"/>
              <a:t>Approval to start sponsor ballot</a:t>
            </a:r>
            <a:endParaRPr lang="en-US" sz="1600" dirty="0"/>
          </a:p>
          <a:p>
            <a:pPr lvl="0">
              <a:spcBef>
                <a:spcPts val="0"/>
              </a:spcBef>
              <a:buFont typeface="+mj-lt"/>
              <a:buAutoNum type="arabicPeriod"/>
            </a:pPr>
            <a:r>
              <a:rPr lang="en-GB" sz="1600" dirty="0"/>
              <a:t>Conditional approval to start sponsor ballot</a:t>
            </a:r>
            <a:endParaRPr lang="en-US" sz="1600" dirty="0"/>
          </a:p>
          <a:p>
            <a:pPr lvl="0">
              <a:spcBef>
                <a:spcPts val="0"/>
              </a:spcBef>
              <a:buFont typeface="+mj-lt"/>
              <a:buAutoNum type="arabicPeriod"/>
            </a:pPr>
            <a:r>
              <a:rPr lang="en-GB" sz="1600" dirty="0"/>
              <a:t>Conditional approval to send a draft to </a:t>
            </a:r>
            <a:r>
              <a:rPr lang="en-GB" sz="1600" dirty="0" err="1"/>
              <a:t>RevCom</a:t>
            </a:r>
            <a:endParaRPr lang="en-GB" sz="1600" dirty="0"/>
          </a:p>
          <a:p>
            <a:pPr lvl="0">
              <a:spcBef>
                <a:spcPts val="0"/>
              </a:spcBef>
              <a:buFont typeface="+mj-lt"/>
              <a:buAutoNum type="arabicPeriod"/>
            </a:pPr>
            <a:r>
              <a:rPr lang="en-GB" sz="1600" dirty="0"/>
              <a:t>Confirm elected WG and TAG officers</a:t>
            </a:r>
            <a:endParaRPr lang="en-US" sz="1600" dirty="0"/>
          </a:p>
          <a:p>
            <a:pPr lvl="0">
              <a:spcBef>
                <a:spcPts val="0"/>
              </a:spcBef>
              <a:buFont typeface="+mj-lt"/>
              <a:buAutoNum type="arabicPeriod"/>
            </a:pPr>
            <a:r>
              <a:rPr lang="en-GB" sz="1600" dirty="0"/>
              <a:t>Confirm appointed WG and TAG chair</a:t>
            </a:r>
            <a:endParaRPr lang="en-US" sz="1600" dirty="0"/>
          </a:p>
          <a:p>
            <a:pPr lvl="0">
              <a:spcBef>
                <a:spcPts val="0"/>
              </a:spcBef>
              <a:buFont typeface="+mj-lt"/>
              <a:buAutoNum type="arabicPeriod"/>
            </a:pPr>
            <a:r>
              <a:rPr lang="en-GB" sz="1600" dirty="0"/>
              <a:t>Confirm EC appointed positions</a:t>
            </a:r>
            <a:endParaRPr lang="en-US" sz="1600" dirty="0"/>
          </a:p>
          <a:p>
            <a:pPr lvl="0">
              <a:spcBef>
                <a:spcPts val="0"/>
              </a:spcBef>
              <a:buFont typeface="+mj-lt"/>
              <a:buAutoNum type="arabicPeriod"/>
            </a:pPr>
            <a:r>
              <a:rPr lang="en-GB" sz="1600" dirty="0"/>
              <a:t>Confirm appointed WG and TAG chair</a:t>
            </a:r>
            <a:endParaRPr lang="en-US" sz="1600" dirty="0"/>
          </a:p>
          <a:p>
            <a:pPr lvl="0">
              <a:spcBef>
                <a:spcPts val="0"/>
              </a:spcBef>
              <a:buFont typeface="+mj-lt"/>
              <a:buAutoNum type="arabicPeriod"/>
            </a:pPr>
            <a:r>
              <a:rPr lang="en-GB" sz="1600" dirty="0"/>
              <a:t>Confirm EC appointed positions</a:t>
            </a:r>
            <a:endParaRPr lang="en-US" sz="1600" dirty="0"/>
          </a:p>
          <a:p>
            <a:pPr lvl="0">
              <a:spcBef>
                <a:spcPts val="0"/>
              </a:spcBef>
              <a:buFont typeface="+mj-lt"/>
              <a:buAutoNum type="arabicPeriod"/>
            </a:pPr>
            <a:r>
              <a:rPr lang="en-GB" sz="1600" dirty="0"/>
              <a:t>Fee Waiver</a:t>
            </a:r>
            <a:endParaRPr lang="en-US" sz="1600" dirty="0"/>
          </a:p>
          <a:p>
            <a:pPr lvl="0">
              <a:spcBef>
                <a:spcPts val="0"/>
              </a:spcBef>
              <a:buFont typeface="+mj-lt"/>
              <a:buAutoNum type="arabicPeriod"/>
            </a:pPr>
            <a:r>
              <a:rPr lang="en-GB" sz="1600" dirty="0"/>
              <a:t>Liaison statement from 802</a:t>
            </a:r>
            <a:endParaRPr lang="en-US" sz="1600" dirty="0"/>
          </a:p>
          <a:p>
            <a:pPr lvl="0">
              <a:spcBef>
                <a:spcPts val="0"/>
              </a:spcBef>
              <a:buFont typeface="+mj-lt"/>
              <a:buAutoNum type="arabicPeriod"/>
            </a:pPr>
            <a:r>
              <a:rPr lang="en-GB" sz="1600" dirty="0"/>
              <a:t>Liaison statement from subgroup requiring sponsor approval</a:t>
            </a:r>
          </a:p>
          <a:p>
            <a:pPr lvl="0">
              <a:spcBef>
                <a:spcPts val="0"/>
              </a:spcBef>
              <a:buFont typeface="+mj-lt"/>
              <a:buAutoNum type="arabicPeriod"/>
            </a:pPr>
            <a:r>
              <a:rPr lang="en-GB" sz="1600" dirty="0"/>
              <a:t>Liaison of drafts under PSDO agreement</a:t>
            </a:r>
            <a:endParaRPr lang="en-US" sz="1600" dirty="0"/>
          </a:p>
          <a:p>
            <a:pPr lvl="0">
              <a:spcBef>
                <a:spcPts val="0"/>
              </a:spcBef>
              <a:buFont typeface="+mj-lt"/>
              <a:buAutoNum type="arabicPeriod"/>
            </a:pPr>
            <a:r>
              <a:rPr lang="en-GB" sz="1600" dirty="0"/>
              <a:t>Study Group formation</a:t>
            </a:r>
            <a:endParaRPr lang="en-US" sz="1600" dirty="0"/>
          </a:p>
          <a:p>
            <a:pPr lvl="0">
              <a:spcBef>
                <a:spcPts val="0"/>
              </a:spcBef>
              <a:buFont typeface="+mj-lt"/>
              <a:buAutoNum type="arabicPeriod"/>
            </a:pPr>
            <a:r>
              <a:rPr lang="en-GB" sz="1600" dirty="0"/>
              <a:t>Study Group extension</a:t>
            </a:r>
            <a:endParaRPr lang="en-US" sz="1600" dirty="0"/>
          </a:p>
          <a:p>
            <a:pPr lvl="0">
              <a:spcBef>
                <a:spcPts val="0"/>
              </a:spcBef>
              <a:buFont typeface="+mj-lt"/>
              <a:buAutoNum type="arabicPeriod"/>
            </a:pPr>
            <a:endParaRPr lang="en-US" sz="1200" dirty="0"/>
          </a:p>
          <a:p>
            <a:pPr marL="0" indent="0">
              <a:spcBef>
                <a:spcPts val="0"/>
              </a:spcBef>
              <a:buNone/>
            </a:pPr>
            <a:endParaRPr lang="en-US" altLang="en-US" sz="1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Accepting a Report</a:t>
            </a:r>
          </a:p>
        </p:txBody>
      </p:sp>
      <p:graphicFrame>
        <p:nvGraphicFramePr>
          <p:cNvPr id="2" name="Table 1"/>
          <p:cNvGraphicFramePr>
            <a:graphicFrameLocks noGrp="1"/>
          </p:cNvGraphicFramePr>
          <p:nvPr>
            <p:extLst>
              <p:ext uri="{D42A27DB-BD31-4B8C-83A1-F6EECF244321}">
                <p14:modId xmlns:p14="http://schemas.microsoft.com/office/powerpoint/2010/main" val="1617417778"/>
              </p:ext>
            </p:extLst>
          </p:nvPr>
        </p:nvGraphicFramePr>
        <p:xfrm>
          <a:off x="228600" y="1397000"/>
          <a:ext cx="8534400" cy="405892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431800">
                <a:tc rowSpan="2">
                  <a:txBody>
                    <a:bodyPr/>
                    <a:lstStyle/>
                    <a:p>
                      <a:r>
                        <a:rPr lang="en-US" sz="1600" dirty="0">
                          <a:solidFill>
                            <a:schemeClr val="tx1"/>
                          </a:solidFill>
                        </a:rPr>
                        <a:t>Motion</a:t>
                      </a:r>
                      <a:r>
                        <a:rPr lang="en-US" sz="1600" baseline="0" dirty="0">
                          <a:solidFill>
                            <a:schemeClr val="tx1"/>
                          </a:solidFill>
                        </a:rPr>
                        <a:t> Text</a:t>
                      </a:r>
                    </a:p>
                    <a:p>
                      <a:r>
                        <a:rPr lang="en-US" sz="1600" baseline="0" dirty="0">
                          <a:solidFill>
                            <a:schemeClr val="tx1"/>
                          </a:solidFill>
                        </a:rPr>
                        <a:t>(include)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161731719"/>
                  </a:ext>
                </a:extLst>
              </a:tr>
              <a:tr h="533400">
                <a:tc vMerge="1">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1" kern="1200" dirty="0">
                          <a:solidFill>
                            <a:schemeClr val="tx1"/>
                          </a:solidFill>
                          <a:effectLst/>
                          <a:latin typeface="+mn-lt"/>
                          <a:ea typeface="+mn-ea"/>
                          <a:cs typeface="+mn-cs"/>
                        </a:rPr>
                        <a:t>Move to accept the report of the &lt;subgroup-name&gt; in &lt;doc-</a:t>
                      </a:r>
                      <a:r>
                        <a:rPr lang="en-GB" sz="1600" b="1" kern="1200" dirty="0" err="1">
                          <a:solidFill>
                            <a:schemeClr val="tx1"/>
                          </a:solidFill>
                          <a:effectLst/>
                          <a:latin typeface="+mn-lt"/>
                          <a:ea typeface="+mn-ea"/>
                          <a:cs typeface="+mn-cs"/>
                        </a:rPr>
                        <a:t>url</a:t>
                      </a:r>
                      <a:r>
                        <a:rPr lang="en-GB" sz="1600" b="1" kern="1200" dirty="0">
                          <a:solidFill>
                            <a:schemeClr val="tx1"/>
                          </a:solidFill>
                          <a:effectLst/>
                          <a:latin typeface="+mn-lt"/>
                          <a:ea typeface="+mn-ea"/>
                          <a:cs typeface="+mn-cs"/>
                        </a:rPr>
                        <a:t>&gt;</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dirty="0"/>
                        <a:t>Other Info (include)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600" dirty="0"/>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r>
                        <a:rPr lang="en-GB" sz="1600" kern="1200" dirty="0">
                          <a:solidFill>
                            <a:schemeClr val="dk1"/>
                          </a:solidFill>
                          <a:effectLst/>
                          <a:latin typeface="+mn-lt"/>
                          <a:ea typeface="+mn-ea"/>
                          <a:cs typeface="+mn-cs"/>
                        </a:rPr>
                        <a:t>Applies to: </a:t>
                      </a:r>
                      <a:endParaRPr lang="en-US" sz="1600" kern="1200" dirty="0">
                        <a:solidFill>
                          <a:schemeClr val="dk1"/>
                        </a:solidFill>
                        <a:effectLst/>
                        <a:latin typeface="+mn-lt"/>
                        <a:ea typeface="+mn-ea"/>
                        <a:cs typeface="+mn-cs"/>
                      </a:endParaRPr>
                    </a:p>
                    <a:p>
                      <a:pPr lvl="1"/>
                      <a:r>
                        <a:rPr lang="en-GB" sz="1600" kern="1200" dirty="0">
                          <a:solidFill>
                            <a:schemeClr val="dk1"/>
                          </a:solidFill>
                          <a:effectLst/>
                          <a:latin typeface="+mn-lt"/>
                          <a:ea typeface="+mn-ea"/>
                          <a:cs typeface="+mn-cs"/>
                        </a:rPr>
                        <a:t>The output report of a subgroup/committee</a:t>
                      </a:r>
                      <a:endParaRPr lang="en-US" sz="1600" kern="1200" dirty="0">
                        <a:solidFill>
                          <a:schemeClr val="dk1"/>
                        </a:solidFill>
                        <a:effectLst/>
                        <a:latin typeface="+mn-lt"/>
                        <a:ea typeface="+mn-ea"/>
                        <a:cs typeface="+mn-cs"/>
                      </a:endParaRPr>
                    </a:p>
                    <a:p>
                      <a:pPr lvl="1"/>
                      <a:r>
                        <a:rPr lang="en-GB" sz="1600" kern="1200" dirty="0">
                          <a:solidFill>
                            <a:schemeClr val="dk1"/>
                          </a:solidFill>
                          <a:effectLst/>
                          <a:latin typeface="+mn-lt"/>
                          <a:ea typeface="+mn-ea"/>
                          <a:cs typeface="+mn-cs"/>
                        </a:rPr>
                        <a:t>Note any recommendations that require approval of the EC need to be presented as separate motions.</a:t>
                      </a:r>
                      <a:endParaRPr lang="en-US" sz="16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477520">
                <a:tc>
                  <a:txBody>
                    <a:bodyPr/>
                    <a:lstStyle/>
                    <a:p>
                      <a:r>
                        <a:rPr lang="en-US" sz="1600" dirty="0"/>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t>Robert’s Rules -  “Adoption or Acceptance of Reports”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1" kern="1200" dirty="0">
                          <a:solidFill>
                            <a:schemeClr val="tx1"/>
                          </a:solidFill>
                          <a:effectLst/>
                          <a:latin typeface="+mn-lt"/>
                          <a:ea typeface="+mn-ea"/>
                          <a:cs typeface="+mn-cs"/>
                        </a:rPr>
                        <a:t>&lt;subgroup-name&gt;:</a:t>
                      </a:r>
                      <a:r>
                        <a:rPr lang="en-GB" sz="1600" b="1" kern="1200" baseline="0" dirty="0">
                          <a:solidFill>
                            <a:schemeClr val="tx1"/>
                          </a:solidFill>
                          <a:effectLst/>
                          <a:latin typeface="+mn-lt"/>
                          <a:ea typeface="+mn-ea"/>
                          <a:cs typeface="+mn-cs"/>
                        </a:rPr>
                        <a:t> </a:t>
                      </a:r>
                      <a:r>
                        <a:rPr lang="en-GB" sz="1800" kern="1200" dirty="0">
                          <a:solidFill>
                            <a:schemeClr val="dk1"/>
                          </a:solidFill>
                          <a:effectLst/>
                          <a:latin typeface="+mn-lt"/>
                          <a:ea typeface="+mn-ea"/>
                          <a:cs typeface="+mn-cs"/>
                        </a:rPr>
                        <a:t>The name of a subgroup of the sponsor (e.g., a WG, TAG, EC SC or EC SG)</a:t>
                      </a:r>
                      <a:endParaRPr lang="en-GB" sz="1600" b="1" kern="1200" dirty="0">
                        <a:solidFill>
                          <a:schemeClr val="tx1"/>
                        </a:solidFill>
                        <a:effectLst/>
                        <a:latin typeface="+mn-lt"/>
                        <a:ea typeface="+mn-ea"/>
                        <a:cs typeface="+mn-cs"/>
                      </a:endParaRPr>
                    </a:p>
                    <a:p>
                      <a:r>
                        <a:rPr lang="en-GB" sz="1600" b="1" kern="1200" dirty="0">
                          <a:solidFill>
                            <a:schemeClr val="tx1"/>
                          </a:solidFill>
                          <a:effectLst/>
                          <a:latin typeface="+mn-lt"/>
                          <a:ea typeface="+mn-ea"/>
                          <a:cs typeface="+mn-cs"/>
                        </a:rPr>
                        <a:t>&lt;doc-</a:t>
                      </a:r>
                      <a:r>
                        <a:rPr lang="en-GB" sz="1600" b="1" kern="1200" dirty="0" err="1">
                          <a:solidFill>
                            <a:schemeClr val="tx1"/>
                          </a:solidFill>
                          <a:effectLst/>
                          <a:latin typeface="+mn-lt"/>
                          <a:ea typeface="+mn-ea"/>
                          <a:cs typeface="+mn-cs"/>
                        </a:rPr>
                        <a:t>url</a:t>
                      </a:r>
                      <a:r>
                        <a:rPr lang="en-GB" sz="1600" b="1" kern="1200" dirty="0">
                          <a:solidFill>
                            <a:schemeClr val="tx1"/>
                          </a:solidFill>
                          <a:effectLst/>
                          <a:latin typeface="+mn-lt"/>
                          <a:ea typeface="+mn-ea"/>
                          <a:cs typeface="+mn-cs"/>
                        </a:rPr>
                        <a:t>&gt; </a:t>
                      </a:r>
                      <a:r>
                        <a:rPr lang="en-GB" sz="1600" b="0" kern="1200" dirty="0">
                          <a:solidFill>
                            <a:schemeClr val="tx1"/>
                          </a:solidFill>
                          <a:effectLst/>
                          <a:latin typeface="+mn-lt"/>
                          <a:ea typeface="+mn-ea"/>
                          <a:cs typeface="+mn-cs"/>
                        </a:rPr>
                        <a:t>A URL to a permanent  location of the document</a:t>
                      </a:r>
                      <a:endParaRPr lang="en-US" sz="16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17926809"/>
                  </a:ext>
                </a:extLst>
              </a:tr>
            </a:tbl>
          </a:graphicData>
        </a:graphic>
      </p:graphicFrame>
    </p:spTree>
    <p:extLst>
      <p:ext uri="{BB962C8B-B14F-4D97-AF65-F5344CB8AC3E}">
        <p14:creationId xmlns:p14="http://schemas.microsoft.com/office/powerpoint/2010/main" val="2312815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sz="2400" dirty="0"/>
              <a:t>Motion: </a:t>
            </a:r>
            <a:r>
              <a:rPr lang="en-GB" sz="2400" dirty="0"/>
              <a:t>Adoption of standards under PSDO agreement</a:t>
            </a:r>
            <a:endParaRPr lang="en-US" altLang="en-US" sz="2400" dirty="0"/>
          </a:p>
        </p:txBody>
      </p:sp>
      <p:graphicFrame>
        <p:nvGraphicFramePr>
          <p:cNvPr id="2" name="Table 1"/>
          <p:cNvGraphicFramePr>
            <a:graphicFrameLocks noGrp="1"/>
          </p:cNvGraphicFramePr>
          <p:nvPr>
            <p:extLst>
              <p:ext uri="{D42A27DB-BD31-4B8C-83A1-F6EECF244321}">
                <p14:modId xmlns:p14="http://schemas.microsoft.com/office/powerpoint/2010/main" val="4100561925"/>
              </p:ext>
            </p:extLst>
          </p:nvPr>
        </p:nvGraphicFramePr>
        <p:xfrm>
          <a:off x="304800" y="1188721"/>
          <a:ext cx="8534400" cy="471932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4572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5052050"/>
                  </a:ext>
                </a:extLst>
              </a:tr>
              <a:tr h="13716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600" b="0" dirty="0">
                          <a:solidFill>
                            <a:schemeClr val="tx1"/>
                          </a:solidFill>
                        </a:rPr>
                        <a:t>Approve submission of the following project(s) to ISO/IEC JTC/SC6 for adoption under the PSDO agreement</a:t>
                      </a:r>
                    </a:p>
                    <a:p>
                      <a:pPr marL="742950" lvl="1" indent="-285750">
                        <a:buFont typeface="Arial" panose="020B0604020202020204" pitchFamily="34" charset="0"/>
                        <a:buChar char="•"/>
                      </a:pPr>
                      <a:r>
                        <a:rPr lang="en-US" sz="1600" b="0" dirty="0">
                          <a:solidFill>
                            <a:schemeClr val="tx1"/>
                          </a:solidFill>
                        </a:rPr>
                        <a:t>&lt;project&gt; …</a:t>
                      </a:r>
                    </a:p>
                    <a:p>
                      <a:pPr marL="285750" indent="-285750">
                        <a:buFont typeface="Arial" panose="020B0604020202020204" pitchFamily="34" charset="0"/>
                        <a:buChar char="•"/>
                      </a:pPr>
                      <a:r>
                        <a:rPr lang="en-US" sz="1600" b="0" dirty="0">
                          <a:solidFill>
                            <a:schemeClr val="tx1"/>
                          </a:solidFill>
                        </a:rPr>
                        <a:t>[conditional on approval by the IEEE SASB]</a:t>
                      </a:r>
                    </a:p>
                    <a:p>
                      <a:pPr marL="285750" indent="-285750">
                        <a:buFont typeface="Arial" panose="020B0604020202020204" pitchFamily="34" charset="0"/>
                        <a:buChar char="•"/>
                      </a:pPr>
                      <a:r>
                        <a:rPr lang="en-US" sz="1600" b="0" dirty="0">
                          <a:solidFill>
                            <a:schemeClr val="tx1"/>
                          </a:solidFill>
                        </a:rPr>
                        <a:t>[conditional on publication of approved standard]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Applies to: </a:t>
                      </a:r>
                    </a:p>
                    <a:p>
                      <a:pPr marL="285750" indent="-285750">
                        <a:buFont typeface="Arial" panose="020B0604020202020204" pitchFamily="34" charset="0"/>
                        <a:buChar char="•"/>
                      </a:pPr>
                      <a:r>
                        <a:rPr lang="en-US" sz="1600" b="0" dirty="0">
                          <a:solidFill>
                            <a:schemeClr val="tx1"/>
                          </a:solidFill>
                        </a:rPr>
                        <a:t>A draft standard that has received [conditional] approval to proceed to </a:t>
                      </a:r>
                      <a:r>
                        <a:rPr lang="en-US" sz="1600" b="0" dirty="0" err="1">
                          <a:solidFill>
                            <a:schemeClr val="tx1"/>
                          </a:solidFill>
                        </a:rPr>
                        <a:t>RevCom</a:t>
                      </a:r>
                      <a:r>
                        <a:rPr lang="en-US" sz="1600" b="0" dirty="0">
                          <a:solidFill>
                            <a:schemeClr val="tx1"/>
                          </a:solidFill>
                        </a:rPr>
                        <a:t>, or</a:t>
                      </a:r>
                    </a:p>
                    <a:p>
                      <a:pPr marL="285750" indent="-285750">
                        <a:buFont typeface="Arial" panose="020B0604020202020204" pitchFamily="34" charset="0"/>
                        <a:buChar char="•"/>
                      </a:pPr>
                      <a:r>
                        <a:rPr lang="en-US" sz="1600" b="0" dirty="0">
                          <a:solidFill>
                            <a:schemeClr val="tx1"/>
                          </a:solidFill>
                        </a:rPr>
                        <a:t>A standard that has been approved by the IEEE-SA standards board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55599">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LMSC OM - “IEEE 802 LMSC communications with other standards bodies”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27025">
                <a:tc>
                  <a:txBody>
                    <a:bodyPr/>
                    <a:lstStyle/>
                    <a:p>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&lt;project&gt; : </a:t>
                      </a:r>
                      <a:r>
                        <a:rPr lang="en-GB" sz="1600" b="0" dirty="0">
                          <a:solidFill>
                            <a:schemeClr val="tx1"/>
                          </a:solidFill>
                        </a:rPr>
                        <a:t>The name of the project, or (in the case of a PAR) the anticipated name of the project.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24463279"/>
                  </a:ext>
                </a:extLst>
              </a:tr>
            </a:tbl>
          </a:graphicData>
        </a:graphic>
      </p:graphicFrame>
    </p:spTree>
    <p:extLst>
      <p:ext uri="{BB962C8B-B14F-4D97-AF65-F5344CB8AC3E}">
        <p14:creationId xmlns:p14="http://schemas.microsoft.com/office/powerpoint/2010/main" val="2534801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Approval of PAR and CSD (non-maintenance)</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2298678203"/>
              </p:ext>
            </p:extLst>
          </p:nvPr>
        </p:nvGraphicFramePr>
        <p:xfrm>
          <a:off x="228600" y="1397000"/>
          <a:ext cx="8534400" cy="431800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1346200">
                <a:tc>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ctr">
                        <a:buFont typeface="Arial" panose="020B0604020202020204" pitchFamily="34" charset="0"/>
                        <a:buNone/>
                      </a:pPr>
                      <a:r>
                        <a:rPr lang="en-US" sz="1600" b="1" i="1" dirty="0">
                          <a:solidFill>
                            <a:schemeClr val="tx1"/>
                          </a:solidFill>
                        </a:rPr>
                        <a:t>(</a:t>
                      </a:r>
                      <a:r>
                        <a:rPr lang="en-US" sz="1600" b="1" i="1" baseline="0" dirty="0">
                          <a:solidFill>
                            <a:schemeClr val="tx1"/>
                          </a:solidFill>
                        </a:rPr>
                        <a:t> copy contents of this cell into your presentation)</a:t>
                      </a:r>
                    </a:p>
                    <a:p>
                      <a:pPr marL="0" indent="0" algn="ctr">
                        <a:buFont typeface="Arial" panose="020B0604020202020204" pitchFamily="34" charset="0"/>
                        <a:buNone/>
                      </a:pPr>
                      <a:endParaRPr lang="en-US" sz="1600" b="0" dirty="0">
                        <a:solidFill>
                          <a:schemeClr val="tx1"/>
                        </a:solidFill>
                      </a:endParaRPr>
                    </a:p>
                    <a:p>
                      <a:pPr marL="285750" indent="-285750">
                        <a:buFont typeface="Arial" panose="020B0604020202020204" pitchFamily="34" charset="0"/>
                        <a:buChar char="•"/>
                      </a:pPr>
                      <a:r>
                        <a:rPr lang="en-US" sz="1600" b="0" dirty="0">
                          <a:solidFill>
                            <a:schemeClr val="tx1"/>
                          </a:solidFill>
                        </a:rPr>
                        <a:t>Approve</a:t>
                      </a:r>
                      <a:r>
                        <a:rPr lang="en-US" sz="1600" b="0" baseline="0" dirty="0">
                          <a:solidFill>
                            <a:schemeClr val="tx1"/>
                          </a:solidFill>
                        </a:rPr>
                        <a:t> forwarding &lt;project #&gt; PAR [modification] documentation in &lt;doc-</a:t>
                      </a:r>
                      <a:r>
                        <a:rPr lang="en-US" sz="1600" b="0" baseline="0" dirty="0" err="1">
                          <a:solidFill>
                            <a:schemeClr val="tx1"/>
                          </a:solidFill>
                        </a:rPr>
                        <a:t>url</a:t>
                      </a:r>
                      <a:r>
                        <a:rPr lang="en-US" sz="1600" b="0" baseline="0" dirty="0">
                          <a:solidFill>
                            <a:schemeClr val="tx1"/>
                          </a:solidFill>
                        </a:rPr>
                        <a:t>&gt; to </a:t>
                      </a:r>
                      <a:r>
                        <a:rPr lang="en-US" sz="1600" b="0" baseline="0" dirty="0" err="1">
                          <a:solidFill>
                            <a:schemeClr val="tx1"/>
                          </a:solidFill>
                        </a:rPr>
                        <a:t>NesCom</a:t>
                      </a:r>
                      <a:endParaRPr lang="en-US" sz="1600" b="0" baseline="0" dirty="0">
                        <a:solidFill>
                          <a:schemeClr val="tx1"/>
                        </a:solidFill>
                      </a:endParaRPr>
                    </a:p>
                    <a:p>
                      <a:pPr marL="285750" indent="-285750">
                        <a:buFont typeface="Arial" panose="020B0604020202020204" pitchFamily="34" charset="0"/>
                        <a:buChar char="•"/>
                      </a:pPr>
                      <a:r>
                        <a:rPr lang="en-US" sz="1600" b="0" baseline="0" dirty="0">
                          <a:solidFill>
                            <a:schemeClr val="tx1"/>
                          </a:solidFill>
                        </a:rPr>
                        <a:t>Approve CSD [modification] documentation in &lt;doc-</a:t>
                      </a:r>
                      <a:r>
                        <a:rPr lang="en-US" sz="1600" b="0" baseline="0" dirty="0" err="1">
                          <a:solidFill>
                            <a:schemeClr val="tx1"/>
                          </a:solidFill>
                        </a:rPr>
                        <a:t>url</a:t>
                      </a:r>
                      <a:r>
                        <a:rPr lang="en-US" sz="1600" b="0" baseline="0" dirty="0">
                          <a:solidFill>
                            <a:schemeClr val="tx1"/>
                          </a:solidFill>
                        </a:rPr>
                        <a:t>&gt;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See &lt;doc-</a:t>
                      </a:r>
                      <a:r>
                        <a:rPr lang="en-US" sz="1600" b="0" dirty="0" err="1">
                          <a:solidFill>
                            <a:schemeClr val="tx1"/>
                          </a:solidFill>
                        </a:rPr>
                        <a:t>url</a:t>
                      </a:r>
                      <a:r>
                        <a:rPr lang="en-US" sz="1600" b="0" dirty="0">
                          <a:solidFill>
                            <a:schemeClr val="tx1"/>
                          </a:solidFill>
                        </a:rPr>
                        <a:t>&gt; for supporting documentation</a:t>
                      </a:r>
                    </a:p>
                    <a:p>
                      <a:r>
                        <a:rPr lang="en-US" sz="1600" b="0" dirty="0">
                          <a:solidFill>
                            <a:schemeClr val="tx1"/>
                          </a:solidFill>
                        </a:rPr>
                        <a:t>In the WG, PAR (y/n/a): &lt;y&gt;,&lt;n&gt;,&lt;a&gt;; CSD (y/n/a): &lt;y&gt;,&lt;n&gt;,&lt;a&gt;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Applies to: </a:t>
                      </a:r>
                    </a:p>
                    <a:p>
                      <a:pPr marL="285750" indent="-285750">
                        <a:buFont typeface="Arial" panose="020B0604020202020204" pitchFamily="34" charset="0"/>
                        <a:buChar char="•"/>
                      </a:pPr>
                      <a:r>
                        <a:rPr lang="en-US" sz="1600" b="0" dirty="0">
                          <a:solidFill>
                            <a:schemeClr val="tx1"/>
                          </a:solidFill>
                        </a:rPr>
                        <a:t>PAR content for a non-maintenance PAR and a CSD document that have met the requirements for posting and review under “Procedure for PARs” in the LMSC OM.</a:t>
                      </a:r>
                    </a:p>
                    <a:p>
                      <a:pPr marL="285750" indent="-285750">
                        <a:buFont typeface="Arial" panose="020B0604020202020204" pitchFamily="34" charset="0"/>
                        <a:buChar char="•"/>
                      </a:pPr>
                      <a:r>
                        <a:rPr lang="en-US" sz="1600" b="0" dirty="0">
                          <a:solidFill>
                            <a:schemeClr val="tx1"/>
                          </a:solidFill>
                        </a:rPr>
                        <a:t>A non-maintenance PAR is a new PAR, or a modification PAR that materially affects the functionality of the project.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7084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OM - “Procedure for PARs”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baseline="0" dirty="0">
                          <a:solidFill>
                            <a:schemeClr val="tx1"/>
                          </a:solidFill>
                        </a:rPr>
                        <a:t>&lt;doc-</a:t>
                      </a:r>
                      <a:r>
                        <a:rPr lang="en-US" sz="1600" b="0" baseline="0" dirty="0" err="1">
                          <a:solidFill>
                            <a:schemeClr val="tx1"/>
                          </a:solidFill>
                        </a:rPr>
                        <a:t>url</a:t>
                      </a:r>
                      <a:r>
                        <a:rPr lang="en-US" sz="1600" b="0" baseline="0" dirty="0">
                          <a:solidFill>
                            <a:schemeClr val="tx1"/>
                          </a:solidFill>
                        </a:rPr>
                        <a:t>&gt; </a:t>
                      </a:r>
                      <a:r>
                        <a:rPr lang="en-GB" sz="1600" b="0" baseline="0" dirty="0">
                          <a:solidFill>
                            <a:schemeClr val="tx1"/>
                          </a:solidFill>
                        </a:rPr>
                        <a:t>A URL to a permanent  location of the document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27661389"/>
                  </a:ext>
                </a:extLst>
              </a:tr>
            </a:tbl>
          </a:graphicData>
        </a:graphic>
      </p:graphicFrame>
    </p:spTree>
    <p:extLst>
      <p:ext uri="{BB962C8B-B14F-4D97-AF65-F5344CB8AC3E}">
        <p14:creationId xmlns:p14="http://schemas.microsoft.com/office/powerpoint/2010/main" val="21992977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Approval of PAR and CSD (maintenance)</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1013604382"/>
              </p:ext>
            </p:extLst>
          </p:nvPr>
        </p:nvGraphicFramePr>
        <p:xfrm>
          <a:off x="228600" y="1295400"/>
          <a:ext cx="8534400" cy="418592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3556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b="1" i="1" dirty="0">
                        <a:solidFill>
                          <a:schemeClr val="tx1"/>
                        </a:solidFill>
                      </a:endParaRPr>
                    </a:p>
                    <a:p>
                      <a:pPr marL="0" indent="0">
                        <a:buFont typeface="Arial" panose="020B0604020202020204" pitchFamily="34" charset="0"/>
                        <a:buNone/>
                      </a:pPr>
                      <a:endParaRPr lang="en-US" sz="1600" b="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253719003"/>
                  </a:ext>
                </a:extLst>
              </a:tr>
              <a:tr h="56388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anose="020B0604020202020204" pitchFamily="34" charset="0"/>
                        <a:buNone/>
                      </a:pPr>
                      <a:r>
                        <a:rPr lang="en-US" sz="1600" b="0" dirty="0">
                          <a:solidFill>
                            <a:schemeClr val="tx1"/>
                          </a:solidFill>
                        </a:rPr>
                        <a:t>Approve</a:t>
                      </a:r>
                      <a:r>
                        <a:rPr lang="en-US" sz="1600" b="0" baseline="0" dirty="0">
                          <a:solidFill>
                            <a:schemeClr val="tx1"/>
                          </a:solidFill>
                        </a:rPr>
                        <a:t> forwarding &lt;project #&gt; </a:t>
                      </a:r>
                      <a:r>
                        <a:rPr lang="en-US" sz="1600" b="0" baseline="0" dirty="0" err="1">
                          <a:solidFill>
                            <a:schemeClr val="tx1"/>
                          </a:solidFill>
                        </a:rPr>
                        <a:t>maintenancePAR</a:t>
                      </a:r>
                      <a:r>
                        <a:rPr lang="en-US" sz="1600" b="0" baseline="0" dirty="0">
                          <a:solidFill>
                            <a:schemeClr val="tx1"/>
                          </a:solidFill>
                        </a:rPr>
                        <a:t> [modification] documentation in &lt;doc-</a:t>
                      </a:r>
                      <a:r>
                        <a:rPr lang="en-US" sz="1600" b="0" baseline="0" dirty="0" err="1">
                          <a:solidFill>
                            <a:schemeClr val="tx1"/>
                          </a:solidFill>
                        </a:rPr>
                        <a:t>url</a:t>
                      </a:r>
                      <a:r>
                        <a:rPr lang="en-US" sz="1600" b="0" baseline="0" dirty="0">
                          <a:solidFill>
                            <a:schemeClr val="tx1"/>
                          </a:solidFill>
                        </a:rPr>
                        <a:t>&gt; to </a:t>
                      </a:r>
                      <a:r>
                        <a:rPr lang="en-US" sz="1600" b="0" baseline="0" dirty="0" err="1">
                          <a:solidFill>
                            <a:schemeClr val="tx1"/>
                          </a:solidFill>
                        </a:rPr>
                        <a:t>NesCom</a:t>
                      </a:r>
                      <a:endParaRPr lang="en-US" sz="1600" b="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See &lt;doc-</a:t>
                      </a:r>
                      <a:r>
                        <a:rPr lang="en-US" sz="1600" b="0" dirty="0" err="1">
                          <a:solidFill>
                            <a:schemeClr val="tx1"/>
                          </a:solidFill>
                        </a:rPr>
                        <a:t>url</a:t>
                      </a:r>
                      <a:r>
                        <a:rPr lang="en-US" sz="1600" b="0" dirty="0">
                          <a:solidFill>
                            <a:schemeClr val="tx1"/>
                          </a:solidFill>
                        </a:rPr>
                        <a:t>&gt; for supporting documentation</a:t>
                      </a:r>
                    </a:p>
                    <a:p>
                      <a:r>
                        <a:rPr lang="en-US" sz="1600" b="0" dirty="0">
                          <a:solidFill>
                            <a:schemeClr val="tx1"/>
                          </a:solidFill>
                        </a:rPr>
                        <a:t>In the WG, PAR (y/n/a): &lt;y&gt;,&lt;n&gt;,&lt;a&gt;; CSD (y/n/a): &lt;y&gt;,&lt;n&gt;,&lt;a&gt;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Applies to: </a:t>
                      </a:r>
                    </a:p>
                    <a:p>
                      <a:pPr marL="285750" indent="-285750">
                        <a:buFont typeface="Arial" panose="020B0604020202020204" pitchFamily="34" charset="0"/>
                        <a:buChar char="•"/>
                      </a:pPr>
                      <a:r>
                        <a:rPr lang="en-US" sz="1600" b="0" dirty="0">
                          <a:solidFill>
                            <a:schemeClr val="tx1"/>
                          </a:solidFill>
                        </a:rPr>
                        <a:t>PAR content related to a maintenance PAR that has met the requirements for posting and review under “Procedure for PARs” in the LMSC OM.</a:t>
                      </a:r>
                    </a:p>
                    <a:p>
                      <a:pPr marL="285750" indent="-285750">
                        <a:buFont typeface="Arial" panose="020B0604020202020204" pitchFamily="34" charset="0"/>
                        <a:buChar char="•"/>
                      </a:pPr>
                      <a:r>
                        <a:rPr lang="en-US" sz="1600" b="0" dirty="0">
                          <a:solidFill>
                            <a:schemeClr val="tx1"/>
                          </a:solidFill>
                        </a:rPr>
                        <a:t>A maintenance PAR is a revision or extension PAR, or a modification PAR that does not materially affect the functionality of the project.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43180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OM - “Procedure for PARs”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75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baseline="0" dirty="0">
                          <a:solidFill>
                            <a:schemeClr val="tx1"/>
                          </a:solidFill>
                        </a:rPr>
                        <a:t>&lt;doc-</a:t>
                      </a:r>
                      <a:r>
                        <a:rPr lang="en-US" sz="1600" b="0" baseline="0" dirty="0" err="1">
                          <a:solidFill>
                            <a:schemeClr val="tx1"/>
                          </a:solidFill>
                        </a:rPr>
                        <a:t>url</a:t>
                      </a:r>
                      <a:r>
                        <a:rPr lang="en-US" sz="1600" b="0" baseline="0" dirty="0">
                          <a:solidFill>
                            <a:schemeClr val="tx1"/>
                          </a:solidFill>
                        </a:rPr>
                        <a:t>&gt;  </a:t>
                      </a:r>
                      <a:r>
                        <a:rPr lang="en-GB" sz="1600" b="0" baseline="0" dirty="0">
                          <a:solidFill>
                            <a:schemeClr val="tx1"/>
                          </a:solidFill>
                        </a:rPr>
                        <a:t>A URL to a permanent  location of the document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30026791"/>
                  </a:ext>
                </a:extLst>
              </a:tr>
            </a:tbl>
          </a:graphicData>
        </a:graphic>
      </p:graphicFrame>
    </p:spTree>
    <p:extLst>
      <p:ext uri="{BB962C8B-B14F-4D97-AF65-F5344CB8AC3E}">
        <p14:creationId xmlns:p14="http://schemas.microsoft.com/office/powerpoint/2010/main" val="16705870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Approval of updated WG P&amp;P</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3717772951"/>
              </p:ext>
            </p:extLst>
          </p:nvPr>
        </p:nvGraphicFramePr>
        <p:xfrm>
          <a:off x="228600" y="1397000"/>
          <a:ext cx="8534400" cy="375412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4318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b="0" kern="1200" dirty="0">
                        <a:solidFill>
                          <a:schemeClr val="tx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118191391"/>
                  </a:ext>
                </a:extLst>
              </a:tr>
              <a:tr h="3048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Move to a</a:t>
                      </a:r>
                      <a:r>
                        <a:rPr lang="en-GB" sz="1600" b="0" kern="1200" dirty="0" err="1">
                          <a:solidFill>
                            <a:schemeClr val="tx1"/>
                          </a:solidFill>
                          <a:effectLst/>
                          <a:latin typeface="+mn-lt"/>
                          <a:ea typeface="+mn-ea"/>
                          <a:cs typeface="+mn-cs"/>
                        </a:rPr>
                        <a:t>pprove</a:t>
                      </a:r>
                      <a:r>
                        <a:rPr lang="en-GB" sz="1600" b="0" kern="1200" dirty="0">
                          <a:solidFill>
                            <a:schemeClr val="tx1"/>
                          </a:solidFill>
                          <a:effectLst/>
                          <a:latin typeface="+mn-lt"/>
                          <a:ea typeface="+mn-ea"/>
                          <a:cs typeface="+mn-cs"/>
                        </a:rPr>
                        <a:t> [&lt;doc-name&gt;]&lt;doc-</a:t>
                      </a:r>
                      <a:r>
                        <a:rPr lang="en-GB" sz="1600" b="0" kern="1200" dirty="0" err="1">
                          <a:solidFill>
                            <a:schemeClr val="tx1"/>
                          </a:solidFill>
                          <a:effectLst/>
                          <a:latin typeface="+mn-lt"/>
                          <a:ea typeface="+mn-ea"/>
                          <a:cs typeface="+mn-cs"/>
                        </a:rPr>
                        <a:t>url</a:t>
                      </a:r>
                      <a:r>
                        <a:rPr lang="en-GB" sz="1600" b="0" kern="1200" dirty="0">
                          <a:solidFill>
                            <a:schemeClr val="tx1"/>
                          </a:solidFill>
                          <a:effectLst/>
                          <a:latin typeface="+mn-lt"/>
                          <a:ea typeface="+mn-ea"/>
                          <a:cs typeface="+mn-cs"/>
                        </a:rPr>
                        <a:t>&gt; as the new IEEE 802 LMSC Working Group Policies and Pro</a:t>
                      </a:r>
                      <a:endParaRPr lang="en-US" sz="1600" b="0" kern="1200" dirty="0">
                        <a:solidFill>
                          <a:schemeClr val="tx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kern="1200" dirty="0">
                          <a:solidFill>
                            <a:schemeClr val="dk1"/>
                          </a:solidFill>
                          <a:effectLst/>
                          <a:latin typeface="+mn-lt"/>
                          <a:ea typeface="+mn-ea"/>
                          <a:cs typeface="+mn-cs"/>
                        </a:rPr>
                        <a:t>Applies to: an updated WG P&amp;P brought to the EC for approval under the process described in the </a:t>
                      </a:r>
                      <a:r>
                        <a:rPr lang="en-GB" sz="1600" b="0" kern="1200" dirty="0" err="1">
                          <a:solidFill>
                            <a:schemeClr val="dk1"/>
                          </a:solidFill>
                          <a:effectLst/>
                          <a:latin typeface="+mn-lt"/>
                          <a:ea typeface="+mn-ea"/>
                          <a:cs typeface="+mn-cs"/>
                        </a:rPr>
                        <a:t>subclause</a:t>
                      </a:r>
                      <a:r>
                        <a:rPr lang="en-GB" sz="1600" b="0" kern="1200" dirty="0">
                          <a:solidFill>
                            <a:schemeClr val="dk1"/>
                          </a:solidFill>
                          <a:effectLst/>
                          <a:latin typeface="+mn-lt"/>
                          <a:ea typeface="+mn-ea"/>
                          <a:cs typeface="+mn-cs"/>
                        </a:rPr>
                        <a:t> “Revision of the IEEE 802 LMSC Working Group Policies and Procedures” of the IEEE 802 LMSC Working Group Policies and Procedures.</a:t>
                      </a:r>
                      <a:endParaRPr lang="en-US" sz="1600" b="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43180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LMSC P&amp;P</a:t>
                      </a:r>
                      <a:r>
                        <a:rPr lang="en-US" sz="1600" b="0" baseline="0" dirty="0">
                          <a:solidFill>
                            <a:schemeClr val="tx1"/>
                          </a:solidFill>
                        </a:rPr>
                        <a:t> - “Responsibilities of officers / Sponsor Chair”</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0" kern="1200" dirty="0">
                          <a:solidFill>
                            <a:schemeClr val="tx1"/>
                          </a:solidFill>
                          <a:effectLst/>
                          <a:latin typeface="+mn-lt"/>
                          <a:ea typeface="+mn-ea"/>
                          <a:cs typeface="+mn-cs"/>
                        </a:rPr>
                        <a:t>&lt;doc-name&gt; The name of a document, such as part of the URL.</a:t>
                      </a:r>
                    </a:p>
                    <a:p>
                      <a:r>
                        <a:rPr lang="en-GB" sz="1600" b="0" kern="1200" dirty="0">
                          <a:solidFill>
                            <a:schemeClr val="tx1"/>
                          </a:solidFill>
                          <a:effectLst/>
                          <a:latin typeface="+mn-lt"/>
                          <a:ea typeface="+mn-ea"/>
                          <a:cs typeface="+mn-cs"/>
                        </a:rPr>
                        <a:t>&lt;doc-</a:t>
                      </a:r>
                      <a:r>
                        <a:rPr lang="en-GB" sz="1600" b="0" kern="1200" dirty="0" err="1">
                          <a:solidFill>
                            <a:schemeClr val="tx1"/>
                          </a:solidFill>
                          <a:effectLst/>
                          <a:latin typeface="+mn-lt"/>
                          <a:ea typeface="+mn-ea"/>
                          <a:cs typeface="+mn-cs"/>
                        </a:rPr>
                        <a:t>url</a:t>
                      </a:r>
                      <a:r>
                        <a:rPr lang="en-GB" sz="1600" b="0" kern="1200" dirty="0">
                          <a:solidFill>
                            <a:schemeClr val="tx1"/>
                          </a:solidFill>
                          <a:effectLst/>
                          <a:latin typeface="+mn-lt"/>
                          <a:ea typeface="+mn-ea"/>
                          <a:cs typeface="+mn-cs"/>
                        </a:rPr>
                        <a:t>&gt; A URL to a permanent  location of the document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72818279"/>
                  </a:ext>
                </a:extLst>
              </a:tr>
            </a:tbl>
          </a:graphicData>
        </a:graphic>
      </p:graphicFrame>
    </p:spTree>
    <p:extLst>
      <p:ext uri="{BB962C8B-B14F-4D97-AF65-F5344CB8AC3E}">
        <p14:creationId xmlns:p14="http://schemas.microsoft.com/office/powerpoint/2010/main" val="33998101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Approval of updated LMSC OM</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857831185"/>
              </p:ext>
            </p:extLst>
          </p:nvPr>
        </p:nvGraphicFramePr>
        <p:xfrm>
          <a:off x="228600" y="1397000"/>
          <a:ext cx="8534400" cy="360172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3556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1" dirty="0">
                          <a:solidFill>
                            <a:schemeClr val="tx1"/>
                          </a:solidFill>
                        </a:rPr>
                        <a:t>(Insert</a:t>
                      </a:r>
                      <a:r>
                        <a:rPr lang="en-US" b="1" i="1" baseline="0" dirty="0">
                          <a:solidFill>
                            <a:schemeClr val="tx1"/>
                          </a:solidFill>
                        </a:rPr>
                        <a:t> contents of this cell into your presentation)</a:t>
                      </a:r>
                      <a:endParaRPr lang="en-US"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220173090"/>
                  </a:ext>
                </a:extLst>
              </a:tr>
              <a:tr h="75184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Move to approve [&lt;doc-name&gt;]&lt;doc-</a:t>
                      </a:r>
                      <a:r>
                        <a:rPr lang="en-US" sz="1600" b="0" dirty="0" err="1">
                          <a:solidFill>
                            <a:schemeClr val="tx1"/>
                          </a:solidFill>
                        </a:rPr>
                        <a:t>url</a:t>
                      </a:r>
                      <a:r>
                        <a:rPr lang="en-US" sz="1600" b="0" dirty="0">
                          <a:solidFill>
                            <a:schemeClr val="tx1"/>
                          </a:solidFill>
                        </a:rPr>
                        <a:t>&gt; as the new IEEE 802 LMSC Operations Manual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Applies to: an updated LMSC Operations Manual brought to the EC for approval under the process described in the </a:t>
                      </a:r>
                      <a:r>
                        <a:rPr lang="en-US" sz="1600" b="0" dirty="0" err="1">
                          <a:solidFill>
                            <a:schemeClr val="tx1"/>
                          </a:solidFill>
                        </a:rPr>
                        <a:t>subclause</a:t>
                      </a:r>
                      <a:r>
                        <a:rPr lang="en-US" sz="1600" b="0" dirty="0">
                          <a:solidFill>
                            <a:schemeClr val="tx1"/>
                          </a:solidFill>
                        </a:rPr>
                        <a:t> “Revision of the IEEE 802 LMSC OM” of the IEEE 802 LMSC Operations Manual.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41656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LMSC</a:t>
                      </a:r>
                      <a:r>
                        <a:rPr lang="en-US" sz="1600" b="0" baseline="0" dirty="0">
                          <a:solidFill>
                            <a:schemeClr val="tx1"/>
                          </a:solidFill>
                        </a:rPr>
                        <a:t> P&amp;P - “Revision of the IEEE 802 LMSC OM”</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0" kern="1200" dirty="0">
                          <a:solidFill>
                            <a:schemeClr val="tx1"/>
                          </a:solidFill>
                          <a:effectLst/>
                          <a:latin typeface="+mn-lt"/>
                          <a:ea typeface="+mn-ea"/>
                          <a:cs typeface="+mn-cs"/>
                        </a:rPr>
                        <a:t>&lt;doc-name&gt; The name of a document, such as part of the URL.</a:t>
                      </a:r>
                    </a:p>
                    <a:p>
                      <a:r>
                        <a:rPr lang="en-GB" sz="1600" b="0" kern="1200" dirty="0">
                          <a:solidFill>
                            <a:schemeClr val="tx1"/>
                          </a:solidFill>
                          <a:effectLst/>
                          <a:latin typeface="+mn-lt"/>
                          <a:ea typeface="+mn-ea"/>
                          <a:cs typeface="+mn-cs"/>
                        </a:rPr>
                        <a:t>&lt;doc-</a:t>
                      </a:r>
                      <a:r>
                        <a:rPr lang="en-GB" sz="1600" b="0" kern="1200" dirty="0" err="1">
                          <a:solidFill>
                            <a:schemeClr val="tx1"/>
                          </a:solidFill>
                          <a:effectLst/>
                          <a:latin typeface="+mn-lt"/>
                          <a:ea typeface="+mn-ea"/>
                          <a:cs typeface="+mn-cs"/>
                        </a:rPr>
                        <a:t>url</a:t>
                      </a:r>
                      <a:r>
                        <a:rPr lang="en-GB" sz="1600" b="0" kern="1200" dirty="0">
                          <a:solidFill>
                            <a:schemeClr val="tx1"/>
                          </a:solidFill>
                          <a:effectLst/>
                          <a:latin typeface="+mn-lt"/>
                          <a:ea typeface="+mn-ea"/>
                          <a:cs typeface="+mn-cs"/>
                        </a:rPr>
                        <a:t>&gt; A URL to a permanent location of the document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05473453"/>
                  </a:ext>
                </a:extLst>
              </a:tr>
            </a:tbl>
          </a:graphicData>
        </a:graphic>
      </p:graphicFrame>
    </p:spTree>
    <p:extLst>
      <p:ext uri="{BB962C8B-B14F-4D97-AF65-F5344CB8AC3E}">
        <p14:creationId xmlns:p14="http://schemas.microsoft.com/office/powerpoint/2010/main" val="3424555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Approval to send a draft to </a:t>
            </a:r>
            <a:r>
              <a:rPr lang="en-GB" dirty="0" err="1"/>
              <a:t>RevCom</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3877555597"/>
              </p:ext>
            </p:extLst>
          </p:nvPr>
        </p:nvGraphicFramePr>
        <p:xfrm>
          <a:off x="228600" y="1397000"/>
          <a:ext cx="8534400" cy="485140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3556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303780694"/>
                  </a:ext>
                </a:extLst>
              </a:tr>
              <a:tr h="62992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Approve sending &lt;project&gt; &lt;draft&gt; to </a:t>
                      </a:r>
                      <a:r>
                        <a:rPr lang="en-US" sz="1600" b="0" dirty="0" err="1">
                          <a:solidFill>
                            <a:schemeClr val="tx1"/>
                          </a:solidFill>
                        </a:rPr>
                        <a:t>RevCom</a:t>
                      </a:r>
                      <a:r>
                        <a:rPr lang="en-US" sz="1600" b="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600" b="0" dirty="0">
                          <a:solidFill>
                            <a:schemeClr val="tx1"/>
                          </a:solidFill>
                        </a:rPr>
                        <a:t>&lt;project&gt; &lt;draft&gt; had &lt;number&gt;% approval at the end of the last sponsor recirculation ballot. [Subsequently &lt;number&gt; of the “no” voters changed their vote to “yes” resulting in an approval of &lt;number&gt;%.]</a:t>
                      </a:r>
                    </a:p>
                    <a:p>
                      <a:pPr marL="285750" indent="-285750">
                        <a:buFont typeface="Arial" panose="020B0604020202020204" pitchFamily="34" charset="0"/>
                        <a:buChar char="•"/>
                      </a:pPr>
                      <a:r>
                        <a:rPr lang="en-US" sz="1600" b="0" dirty="0">
                          <a:solidFill>
                            <a:schemeClr val="tx1"/>
                          </a:solidFill>
                        </a:rPr>
                        <a:t>See &lt;doc-</a:t>
                      </a:r>
                      <a:r>
                        <a:rPr lang="en-US" sz="1600" b="0" dirty="0" err="1">
                          <a:solidFill>
                            <a:schemeClr val="tx1"/>
                          </a:solidFill>
                        </a:rPr>
                        <a:t>url</a:t>
                      </a:r>
                      <a:r>
                        <a:rPr lang="en-US" sz="1600" b="0" dirty="0">
                          <a:solidFill>
                            <a:schemeClr val="tx1"/>
                          </a:solidFill>
                        </a:rPr>
                        <a:t>&gt; for supporting documentation</a:t>
                      </a:r>
                    </a:p>
                    <a:p>
                      <a:pPr marL="285750" indent="-285750">
                        <a:buFont typeface="Arial" panose="020B0604020202020204" pitchFamily="34" charset="0"/>
                        <a:buChar char="•"/>
                      </a:pPr>
                      <a:r>
                        <a:rPr lang="en-US" sz="1600" b="0" dirty="0">
                          <a:solidFill>
                            <a:schemeClr val="tx1"/>
                          </a:solidFill>
                        </a:rPr>
                        <a:t>In the WG (y/n/a): &lt;y&gt;,&lt;n&gt;,&lt;a&gt;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anose="020B0604020202020204" pitchFamily="34" charset="0"/>
                        <a:buNone/>
                      </a:pPr>
                      <a:r>
                        <a:rPr lang="en-US" sz="1600" b="0" dirty="0">
                          <a:solidFill>
                            <a:schemeClr val="tx1"/>
                          </a:solidFill>
                        </a:rPr>
                        <a:t>Applies to:  a project that has passed sponsor ballot with at least 75% approval and has completed any necessary recirculation ballots.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5560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SB OM - “Submission of proposed standards to the IEEE-SA Standards Board”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&lt;project&gt; </a:t>
                      </a:r>
                      <a:r>
                        <a:rPr lang="en-GB" sz="1600" b="0" dirty="0">
                          <a:solidFill>
                            <a:schemeClr val="tx1"/>
                          </a:solidFill>
                        </a:rPr>
                        <a:t>The name of the project, or (in the case of a PAR) the anticipated name of the project,</a:t>
                      </a:r>
                      <a:r>
                        <a:rPr lang="en-GB" sz="1600" b="0" baseline="0" dirty="0">
                          <a:solidFill>
                            <a:schemeClr val="tx1"/>
                          </a:solidFill>
                        </a:rPr>
                        <a:t> e.g. P802.11ba.</a:t>
                      </a:r>
                      <a:r>
                        <a:rPr lang="en-US" sz="1600" b="0" dirty="0">
                          <a:solidFill>
                            <a:schemeClr val="tx1"/>
                          </a:solidFill>
                        </a:rPr>
                        <a:t>x</a:t>
                      </a:r>
                    </a:p>
                    <a:p>
                      <a:r>
                        <a:rPr lang="en-US" sz="1600" b="0" dirty="0">
                          <a:solidFill>
                            <a:schemeClr val="tx1"/>
                          </a:solidFill>
                        </a:rPr>
                        <a:t>&lt;draft&gt; The identifying revision of the draft,</a:t>
                      </a:r>
                      <a:r>
                        <a:rPr lang="en-US" sz="1600" b="0" baseline="0" dirty="0">
                          <a:solidFill>
                            <a:schemeClr val="tx1"/>
                          </a:solidFill>
                        </a:rPr>
                        <a:t> e.g. D1.2</a:t>
                      </a:r>
                      <a:endParaRPr lang="en-US" sz="1600" b="0" dirty="0">
                        <a:solidFill>
                          <a:schemeClr val="tx1"/>
                        </a:solidFill>
                      </a:endParaRPr>
                    </a:p>
                    <a:p>
                      <a:r>
                        <a:rPr lang="en-US" sz="1600" b="0" dirty="0">
                          <a:solidFill>
                            <a:schemeClr val="tx1"/>
                          </a:solidFill>
                        </a:rPr>
                        <a:t>&lt;doc URL&gt; </a:t>
                      </a:r>
                      <a:r>
                        <a:rPr lang="en-GB" sz="1600" b="0" dirty="0">
                          <a:solidFill>
                            <a:schemeClr val="tx1"/>
                          </a:solidFill>
                        </a:rPr>
                        <a:t>An URL to a permanent location of the document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66658179"/>
                  </a:ext>
                </a:extLst>
              </a:tr>
            </a:tbl>
          </a:graphicData>
        </a:graphic>
      </p:graphicFrame>
    </p:spTree>
    <p:extLst>
      <p:ext uri="{BB962C8B-B14F-4D97-AF65-F5344CB8AC3E}">
        <p14:creationId xmlns:p14="http://schemas.microsoft.com/office/powerpoint/2010/main" val="42718378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Conditional approval to send a draft to </a:t>
            </a:r>
            <a:r>
              <a:rPr lang="en-GB" dirty="0" err="1"/>
              <a:t>RevCom</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2392243411"/>
              </p:ext>
            </p:extLst>
          </p:nvPr>
        </p:nvGraphicFramePr>
        <p:xfrm>
          <a:off x="228600" y="1397000"/>
          <a:ext cx="8534400" cy="471932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3556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902643349"/>
                  </a:ext>
                </a:extLst>
              </a:tr>
              <a:tr h="40132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Conditionally approve sending &lt;project&gt; &lt;draft&gt; to </a:t>
                      </a:r>
                      <a:r>
                        <a:rPr lang="en-US" sz="1600" b="0" dirty="0" err="1">
                          <a:solidFill>
                            <a:schemeClr val="tx1"/>
                          </a:solidFill>
                        </a:rPr>
                        <a:t>RevCom</a:t>
                      </a:r>
                      <a:r>
                        <a:rPr lang="en-US" sz="1600" b="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600" b="0" dirty="0">
                          <a:solidFill>
                            <a:schemeClr val="tx1"/>
                          </a:solidFill>
                        </a:rPr>
                        <a:t>&lt;project&gt; &lt;draft&gt; had &lt;number&gt;% approval at the end of the last sponsor recirculation ballot. [Subsequently &lt;number&gt; of the “no” voters changed their vote to “yes” resulting in an approval of &lt;number&gt;%.]</a:t>
                      </a:r>
                    </a:p>
                    <a:p>
                      <a:pPr marL="285750" indent="-285750">
                        <a:buFont typeface="Arial" panose="020B0604020202020204" pitchFamily="34" charset="0"/>
                        <a:buChar char="•"/>
                      </a:pPr>
                      <a:r>
                        <a:rPr lang="en-US" sz="1600" b="0" dirty="0">
                          <a:solidFill>
                            <a:schemeClr val="tx1"/>
                          </a:solidFill>
                        </a:rPr>
                        <a:t>See &lt;doc-</a:t>
                      </a:r>
                      <a:r>
                        <a:rPr lang="en-US" sz="1600" b="0" dirty="0" err="1">
                          <a:solidFill>
                            <a:schemeClr val="tx1"/>
                          </a:solidFill>
                        </a:rPr>
                        <a:t>url</a:t>
                      </a:r>
                      <a:r>
                        <a:rPr lang="en-US" sz="1600" b="0" dirty="0">
                          <a:solidFill>
                            <a:schemeClr val="tx1"/>
                          </a:solidFill>
                        </a:rPr>
                        <a:t>&gt; for supporting documentation</a:t>
                      </a:r>
                    </a:p>
                    <a:p>
                      <a:pPr marL="285750" indent="-285750">
                        <a:buFont typeface="Arial" panose="020B0604020202020204" pitchFamily="34" charset="0"/>
                        <a:buChar char="•"/>
                      </a:pPr>
                      <a:r>
                        <a:rPr lang="en-US" sz="1600" b="0" dirty="0">
                          <a:solidFill>
                            <a:schemeClr val="tx1"/>
                          </a:solidFill>
                        </a:rPr>
                        <a:t>In the WG</a:t>
                      </a:r>
                      <a:r>
                        <a:rPr lang="en-US" sz="1600" b="0" baseline="0" dirty="0">
                          <a:solidFill>
                            <a:schemeClr val="tx1"/>
                          </a:solidFill>
                        </a:rPr>
                        <a:t> (y/n/a)</a:t>
                      </a:r>
                      <a:r>
                        <a:rPr lang="en-US" sz="1600" b="0" dirty="0">
                          <a:solidFill>
                            <a:schemeClr val="tx1"/>
                          </a:solidFill>
                        </a:rPr>
                        <a:t>: &lt;y&gt;,&lt;n&gt;,&lt;a&gt;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4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Applies to:  a project that has passed sponsor ballot with at least 75% approval and ballot resolution efforts have been substantially completed. See IEEE 802 OM 12. Procedure for conditional approval to forward a draft standard for the definition of "substantially complete" and for the required supporting documentation.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91160">
                <a:tc>
                  <a:txBody>
                    <a:bodyPr/>
                    <a:lstStyle/>
                    <a:p>
                      <a:r>
                        <a:rPr lang="en-US" sz="14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SB</a:t>
                      </a:r>
                      <a:r>
                        <a:rPr lang="en-US" sz="1400" b="0" baseline="0" dirty="0">
                          <a:solidFill>
                            <a:schemeClr val="tx1"/>
                          </a:solidFill>
                        </a:rPr>
                        <a:t> OM- “Submission of proposed standards to the IEEE-SA Standards Board”</a:t>
                      </a:r>
                    </a:p>
                    <a:p>
                      <a:r>
                        <a:rPr lang="en-US" sz="1400" b="0" baseline="0" dirty="0">
                          <a:solidFill>
                            <a:schemeClr val="tx1"/>
                          </a:solidFill>
                        </a:rPr>
                        <a:t>OM - “Procedure for conditional approval to forward a draft standard”</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rPr>
                        <a:t>Field</a:t>
                      </a:r>
                      <a:r>
                        <a:rPr lang="en-US" sz="1400" b="0" baseline="0" dirty="0">
                          <a:solidFill>
                            <a:schemeClr val="tx1"/>
                          </a:solidFill>
                        </a:rPr>
                        <a:t> Definitions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&lt;project&gt; </a:t>
                      </a:r>
                      <a:r>
                        <a:rPr lang="en-GB" sz="1400" b="0" dirty="0">
                          <a:solidFill>
                            <a:schemeClr val="tx1"/>
                          </a:solidFill>
                        </a:rPr>
                        <a:t>The name of the project, or (in the case of a PAR) the anticipated name of the project,</a:t>
                      </a:r>
                      <a:r>
                        <a:rPr lang="en-GB" sz="1400" b="0" baseline="0" dirty="0">
                          <a:solidFill>
                            <a:schemeClr val="tx1"/>
                          </a:solidFill>
                        </a:rPr>
                        <a:t> e.g. P802.11ba.</a:t>
                      </a:r>
                      <a:r>
                        <a:rPr lang="en-US" sz="1400" b="0" dirty="0">
                          <a:solidFill>
                            <a:schemeClr val="tx1"/>
                          </a:solidFill>
                        </a:rPr>
                        <a:t>x</a:t>
                      </a:r>
                    </a:p>
                    <a:p>
                      <a:r>
                        <a:rPr lang="en-US" sz="1400" b="0" dirty="0">
                          <a:solidFill>
                            <a:schemeClr val="tx1"/>
                          </a:solidFill>
                        </a:rPr>
                        <a:t>&lt;draft&gt; The identifying revision of the draft,</a:t>
                      </a:r>
                      <a:r>
                        <a:rPr lang="en-US" sz="1400" b="0" baseline="0" dirty="0">
                          <a:solidFill>
                            <a:schemeClr val="tx1"/>
                          </a:solidFill>
                        </a:rPr>
                        <a:t> e.g. D1.2</a:t>
                      </a:r>
                      <a:endParaRPr lang="en-US" sz="1400" b="0" dirty="0">
                        <a:solidFill>
                          <a:schemeClr val="tx1"/>
                        </a:solidFill>
                      </a:endParaRPr>
                    </a:p>
                    <a:p>
                      <a:r>
                        <a:rPr lang="en-US" sz="1400" b="0" dirty="0">
                          <a:solidFill>
                            <a:schemeClr val="tx1"/>
                          </a:solidFill>
                        </a:rPr>
                        <a:t>&lt;doc URL&gt; </a:t>
                      </a:r>
                      <a:r>
                        <a:rPr lang="en-GB" sz="1400" b="0" dirty="0">
                          <a:solidFill>
                            <a:schemeClr val="tx1"/>
                          </a:solidFill>
                        </a:rPr>
                        <a:t>An URL to a permanent location of the document</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08692074"/>
                  </a:ext>
                </a:extLst>
              </a:tr>
            </a:tbl>
          </a:graphicData>
        </a:graphic>
      </p:graphicFrame>
    </p:spTree>
    <p:extLst>
      <p:ext uri="{BB962C8B-B14F-4D97-AF65-F5344CB8AC3E}">
        <p14:creationId xmlns:p14="http://schemas.microsoft.com/office/powerpoint/2010/main" val="11973363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Approval to start sponsor ballot</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3427460656"/>
              </p:ext>
            </p:extLst>
          </p:nvPr>
        </p:nvGraphicFramePr>
        <p:xfrm>
          <a:off x="228600" y="1295400"/>
          <a:ext cx="8534400" cy="513588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4572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i="1">
                          <a:solidFill>
                            <a:schemeClr val="tx1"/>
                          </a:solidFill>
                        </a:rPr>
                        <a:t>(Insert</a:t>
                      </a:r>
                      <a:r>
                        <a:rPr lang="en-US" sz="1600" b="1" i="1" baseline="0">
                          <a:solidFill>
                            <a:schemeClr val="tx1"/>
                          </a:solidFill>
                        </a:rPr>
                        <a:t> contents of this cell into your presentation)</a:t>
                      </a:r>
                      <a:endParaRPr lang="en-US" sz="1600" b="1" i="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383097976"/>
                  </a:ext>
                </a:extLst>
              </a:tr>
              <a:tr h="1041400">
                <a:tc vMerge="1">
                  <a:txBody>
                    <a:bodyPr/>
                    <a:lstStyle/>
                    <a:p>
                      <a:endParaRPr lang="en-US" sz="17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Move</a:t>
                      </a:r>
                      <a:r>
                        <a:rPr lang="en-US" sz="1600" b="0" baseline="0" dirty="0">
                          <a:solidFill>
                            <a:schemeClr val="tx1"/>
                          </a:solidFill>
                        </a:rPr>
                        <a:t> to: </a:t>
                      </a:r>
                    </a:p>
                    <a:p>
                      <a:pPr marL="285750" indent="-285750">
                        <a:buFont typeface="Arial" panose="020B0604020202020204" pitchFamily="34" charset="0"/>
                        <a:buChar char="•"/>
                      </a:pPr>
                      <a:r>
                        <a:rPr lang="en-US" sz="1600" b="0" dirty="0">
                          <a:solidFill>
                            <a:schemeClr val="tx1"/>
                          </a:solidFill>
                        </a:rPr>
                        <a:t>Approve sending &lt;project&gt; &lt;draft&gt; to Sponsor Ballot</a:t>
                      </a:r>
                    </a:p>
                    <a:p>
                      <a:pPr marL="285750" indent="-285750">
                        <a:buFont typeface="Arial" panose="020B0604020202020204" pitchFamily="34" charset="0"/>
                        <a:buChar char="•"/>
                      </a:pPr>
                      <a:r>
                        <a:rPr lang="en-US" sz="1600" b="0" dirty="0">
                          <a:solidFill>
                            <a:schemeClr val="tx1"/>
                          </a:solidFill>
                        </a:rPr>
                        <a:t>Confirm the CSD for &lt;project&gt; in &lt;doc-ref&gt;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400" b="0" dirty="0">
                          <a:solidFill>
                            <a:schemeClr val="tx1"/>
                          </a:solidFill>
                        </a:rPr>
                        <a:t>Other Info</a:t>
                      </a:r>
                    </a:p>
                    <a:p>
                      <a:r>
                        <a:rPr lang="en-US" sz="14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400" b="0" dirty="0">
                          <a:solidFill>
                            <a:schemeClr val="tx1"/>
                          </a:solidFill>
                        </a:rPr>
                        <a:t>&lt;project&gt; &lt;draft&gt; had &lt;number&gt;% approval at the end of the last WG recirculation ballot. [Subsequently &lt;number&gt; of the “no” voters changed their vote to “yes” resulting in an approval of &lt;number&gt;%.]</a:t>
                      </a:r>
                    </a:p>
                    <a:p>
                      <a:pPr marL="285750" indent="-285750">
                        <a:buFont typeface="Arial" panose="020B0604020202020204" pitchFamily="34" charset="0"/>
                        <a:buChar char="•"/>
                      </a:pPr>
                      <a:r>
                        <a:rPr lang="en-US" sz="1400" b="0" dirty="0">
                          <a:solidFill>
                            <a:schemeClr val="tx1"/>
                          </a:solidFill>
                        </a:rPr>
                        <a:t>See &lt;doc-</a:t>
                      </a:r>
                      <a:r>
                        <a:rPr lang="en-US" sz="1400" b="0" dirty="0" err="1">
                          <a:solidFill>
                            <a:schemeClr val="tx1"/>
                          </a:solidFill>
                        </a:rPr>
                        <a:t>url</a:t>
                      </a:r>
                      <a:r>
                        <a:rPr lang="en-US" sz="1400" b="0" dirty="0">
                          <a:solidFill>
                            <a:schemeClr val="tx1"/>
                          </a:solidFill>
                        </a:rPr>
                        <a:t>&gt; for supporting documentation</a:t>
                      </a:r>
                    </a:p>
                    <a:p>
                      <a:pPr marL="285750" indent="-285750">
                        <a:buFont typeface="Arial" panose="020B0604020202020204" pitchFamily="34" charset="0"/>
                        <a:buChar char="•"/>
                      </a:pPr>
                      <a:r>
                        <a:rPr lang="en-US" sz="1400" b="0" dirty="0">
                          <a:solidFill>
                            <a:schemeClr val="tx1"/>
                          </a:solidFill>
                        </a:rPr>
                        <a:t>In the WG </a:t>
                      </a:r>
                    </a:p>
                    <a:p>
                      <a:pPr marL="742950" lvl="1" indent="-285750">
                        <a:buFont typeface="Arial" panose="020B0604020202020204" pitchFamily="34" charset="0"/>
                        <a:buChar char="•"/>
                      </a:pPr>
                      <a:r>
                        <a:rPr lang="en-US" sz="1400" b="0" dirty="0">
                          <a:solidFill>
                            <a:schemeClr val="tx1"/>
                          </a:solidFill>
                        </a:rPr>
                        <a:t>forwarding to sponsor ballot (y/n/a): &lt;y&gt;,&lt;n&gt;,&lt;a&gt;[;</a:t>
                      </a:r>
                    </a:p>
                    <a:p>
                      <a:pPr marL="742950" lvl="1" indent="-285750">
                        <a:buFont typeface="Arial" panose="020B0604020202020204" pitchFamily="34" charset="0"/>
                        <a:buChar char="•"/>
                      </a:pPr>
                      <a:r>
                        <a:rPr lang="en-US" sz="1400" b="0" dirty="0">
                          <a:solidFill>
                            <a:schemeClr val="tx1"/>
                          </a:solidFill>
                        </a:rPr>
                        <a:t>confirmation of CSD (y/n/a): &lt;y&gt;,&lt;n&gt;,&lt;a&gt;]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4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400" b="0" dirty="0">
                          <a:solidFill>
                            <a:schemeClr val="tx1"/>
                          </a:solidFill>
                        </a:rPr>
                        <a:t>Applies to: a project that has passed WG letter ballot with at least 75% approval and has completed any necessary recirculation ballots.</a:t>
                      </a:r>
                    </a:p>
                    <a:p>
                      <a:pPr marL="285750" indent="-285750">
                        <a:buFont typeface="Arial" panose="020B0604020202020204" pitchFamily="34" charset="0"/>
                        <a:buChar char="•"/>
                      </a:pPr>
                      <a:r>
                        <a:rPr lang="en-US" sz="1400" b="0" dirty="0">
                          <a:solidFill>
                            <a:schemeClr val="tx1"/>
                          </a:solidFill>
                        </a:rPr>
                        <a:t>Confirmation of the CSD is required for non-maintenance projects.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75920">
                <a:tc>
                  <a:txBody>
                    <a:bodyPr/>
                    <a:lstStyle/>
                    <a:p>
                      <a:r>
                        <a:rPr lang="en-US" sz="14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SBOM</a:t>
                      </a:r>
                      <a:r>
                        <a:rPr lang="en-US" sz="1400" b="0" baseline="0" dirty="0">
                          <a:solidFill>
                            <a:schemeClr val="tx1"/>
                          </a:solidFill>
                        </a:rPr>
                        <a:t> - “Standards ballot by the Sponsor”</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75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rPr>
                        <a:t>Field</a:t>
                      </a:r>
                      <a:r>
                        <a:rPr lang="en-US" sz="1400" b="0" baseline="0" dirty="0">
                          <a:solidFill>
                            <a:schemeClr val="tx1"/>
                          </a:solidFill>
                        </a:rPr>
                        <a:t> Definitions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&lt;project&gt; </a:t>
                      </a:r>
                      <a:r>
                        <a:rPr lang="en-GB" sz="1400" b="0" dirty="0">
                          <a:solidFill>
                            <a:schemeClr val="tx1"/>
                          </a:solidFill>
                        </a:rPr>
                        <a:t>The name of the project, or (in the case of a PAR) the anticipated name of the project,</a:t>
                      </a:r>
                      <a:r>
                        <a:rPr lang="en-GB" sz="1400" b="0" baseline="0" dirty="0">
                          <a:solidFill>
                            <a:schemeClr val="tx1"/>
                          </a:solidFill>
                        </a:rPr>
                        <a:t> e.g. P802.11ba.</a:t>
                      </a:r>
                      <a:r>
                        <a:rPr lang="en-US" sz="1400" b="0" dirty="0">
                          <a:solidFill>
                            <a:schemeClr val="tx1"/>
                          </a:solidFill>
                        </a:rPr>
                        <a:t>x</a:t>
                      </a:r>
                    </a:p>
                    <a:p>
                      <a:r>
                        <a:rPr lang="en-US" sz="1400" b="0" dirty="0">
                          <a:solidFill>
                            <a:schemeClr val="tx1"/>
                          </a:solidFill>
                        </a:rPr>
                        <a:t>&lt;draft&gt; The identifying revision of the draft,</a:t>
                      </a:r>
                      <a:r>
                        <a:rPr lang="en-US" sz="1400" b="0" baseline="0" dirty="0">
                          <a:solidFill>
                            <a:schemeClr val="tx1"/>
                          </a:solidFill>
                        </a:rPr>
                        <a:t> e.g. D1.2</a:t>
                      </a:r>
                      <a:endParaRPr lang="en-US" sz="1400" b="0" dirty="0">
                        <a:solidFill>
                          <a:schemeClr val="tx1"/>
                        </a:solidFill>
                      </a:endParaRPr>
                    </a:p>
                    <a:p>
                      <a:r>
                        <a:rPr lang="en-US" sz="1400" b="0" dirty="0">
                          <a:solidFill>
                            <a:schemeClr val="tx1"/>
                          </a:solidFill>
                        </a:rPr>
                        <a:t>&lt;doc URL&gt; </a:t>
                      </a:r>
                      <a:r>
                        <a:rPr lang="en-GB" sz="1400" b="0" dirty="0">
                          <a:solidFill>
                            <a:schemeClr val="tx1"/>
                          </a:solidFill>
                        </a:rPr>
                        <a:t>An URL to a permanent location of the document</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88022213"/>
                  </a:ext>
                </a:extLst>
              </a:tr>
            </a:tbl>
          </a:graphicData>
        </a:graphic>
      </p:graphicFrame>
    </p:spTree>
    <p:extLst>
      <p:ext uri="{BB962C8B-B14F-4D97-AF65-F5344CB8AC3E}">
        <p14:creationId xmlns:p14="http://schemas.microsoft.com/office/powerpoint/2010/main" val="1374799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Purpose of this document</a:t>
            </a:r>
            <a:endParaRPr lang="en-US" dirty="0"/>
          </a:p>
        </p:txBody>
      </p:sp>
      <p:sp>
        <p:nvSpPr>
          <p:cNvPr id="3" name="Content Placeholder 2"/>
          <p:cNvSpPr>
            <a:spLocks noGrp="1"/>
          </p:cNvSpPr>
          <p:nvPr>
            <p:ph idx="1"/>
          </p:nvPr>
        </p:nvSpPr>
        <p:spPr>
          <a:xfrm>
            <a:off x="250825" y="1341438"/>
            <a:ext cx="8229600" cy="5059362"/>
          </a:xfrm>
        </p:spPr>
        <p:txBody>
          <a:bodyPr/>
          <a:lstStyle/>
          <a:p>
            <a:r>
              <a:rPr lang="en-GB" dirty="0"/>
              <a:t>The purpose of a motion template is to improve the quality of the work of the EC </a:t>
            </a:r>
          </a:p>
          <a:p>
            <a:r>
              <a:rPr lang="en-GB" dirty="0"/>
              <a:t>Used properly, these motion templates should result in the reduction of motions that are incomplete or ambiguous and the reduction of gratuitous variation </a:t>
            </a:r>
          </a:p>
          <a:p>
            <a:r>
              <a:rPr lang="en-GB" dirty="0"/>
              <a:t>This should save time of all concerned in the preparation and debate of the motions</a:t>
            </a:r>
          </a:p>
          <a:p>
            <a:pPr marL="0" indent="0">
              <a:buNone/>
            </a:pPr>
            <a:endParaRPr lang="en-US" dirty="0"/>
          </a:p>
        </p:txBody>
      </p:sp>
    </p:spTree>
    <p:extLst>
      <p:ext uri="{BB962C8B-B14F-4D97-AF65-F5344CB8AC3E}">
        <p14:creationId xmlns:p14="http://schemas.microsoft.com/office/powerpoint/2010/main" val="31979148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Conditional approval to start sponsor ballot</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2435045315"/>
              </p:ext>
            </p:extLst>
          </p:nvPr>
        </p:nvGraphicFramePr>
        <p:xfrm>
          <a:off x="228600" y="1386840"/>
          <a:ext cx="8534400" cy="529844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4318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198303153"/>
                  </a:ext>
                </a:extLst>
              </a:tr>
              <a:tr h="9144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Move</a:t>
                      </a:r>
                      <a:r>
                        <a:rPr lang="en-US" sz="1600" b="0" baseline="0" dirty="0">
                          <a:solidFill>
                            <a:schemeClr val="tx1"/>
                          </a:solidFill>
                        </a:rPr>
                        <a:t> to: </a:t>
                      </a:r>
                    </a:p>
                    <a:p>
                      <a:pPr marL="285750" indent="-285750">
                        <a:buFont typeface="Arial" panose="020B0604020202020204" pitchFamily="34" charset="0"/>
                        <a:buChar char="•"/>
                      </a:pPr>
                      <a:r>
                        <a:rPr lang="en-US" sz="1600" b="0" dirty="0">
                          <a:solidFill>
                            <a:schemeClr val="tx1"/>
                          </a:solidFill>
                        </a:rPr>
                        <a:t>Conditionally approve sending &lt;project&gt; &lt;draft&gt; to Sponsor Ballot</a:t>
                      </a:r>
                    </a:p>
                    <a:p>
                      <a:pPr marL="285750" indent="-285750">
                        <a:buFont typeface="Arial" panose="020B0604020202020204" pitchFamily="34" charset="0"/>
                        <a:buChar char="•"/>
                      </a:pPr>
                      <a:r>
                        <a:rPr lang="en-US" sz="1600" b="0" dirty="0">
                          <a:solidFill>
                            <a:schemeClr val="tx1"/>
                          </a:solidFill>
                        </a:rPr>
                        <a:t>Confirm the CSD for &lt;project&gt; in &lt;doc-ref&gt;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&lt;project&gt; had &lt;number&gt;% approval at the end of the last WG recirculation ballot. [Subsequently &lt;number&gt; of the “no” voters changed their vote to “yes” resulting in an approval of &lt;number&gt;%.]</a:t>
                      </a:r>
                    </a:p>
                    <a:p>
                      <a:r>
                        <a:rPr lang="en-US" sz="1600" b="0" dirty="0">
                          <a:solidFill>
                            <a:schemeClr val="tx1"/>
                          </a:solidFill>
                        </a:rPr>
                        <a:t>See &lt;doc-</a:t>
                      </a:r>
                      <a:r>
                        <a:rPr lang="en-US" sz="1600" b="0" dirty="0" err="1">
                          <a:solidFill>
                            <a:schemeClr val="tx1"/>
                          </a:solidFill>
                        </a:rPr>
                        <a:t>url</a:t>
                      </a:r>
                      <a:r>
                        <a:rPr lang="en-US" sz="1600" b="0" dirty="0">
                          <a:solidFill>
                            <a:schemeClr val="tx1"/>
                          </a:solidFill>
                        </a:rPr>
                        <a:t>&gt; for supporting documentation</a:t>
                      </a:r>
                    </a:p>
                    <a:p>
                      <a:r>
                        <a:rPr lang="en-US" sz="1600" b="0" dirty="0">
                          <a:solidFill>
                            <a:schemeClr val="tx1"/>
                          </a:solidFill>
                        </a:rPr>
                        <a:t>In the WG (y/n/a) : &lt;y&gt;,&lt;n&gt;,&lt;a&gt;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anose="020B0604020202020204" pitchFamily="34" charset="0"/>
                        <a:buNone/>
                      </a:pPr>
                      <a:r>
                        <a:rPr lang="en-US" sz="1600" b="0" dirty="0">
                          <a:solidFill>
                            <a:schemeClr val="tx1"/>
                          </a:solidFill>
                        </a:rPr>
                        <a:t>Applies to: a project that has passed WG letter ballot with at least 75% approval and ballot resolution efforts have been substantially completed.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66548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SBOM - “Standards ballot by the Sponsor”</a:t>
                      </a:r>
                    </a:p>
                    <a:p>
                      <a:r>
                        <a:rPr lang="en-US" sz="1600" b="0" dirty="0">
                          <a:solidFill>
                            <a:schemeClr val="tx1"/>
                          </a:solidFill>
                        </a:rPr>
                        <a:t>OM - “Procedure for conditional approval to forward a draft standard”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251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&lt;project&gt; </a:t>
                      </a:r>
                      <a:r>
                        <a:rPr lang="en-GB" sz="1600" b="0" dirty="0">
                          <a:solidFill>
                            <a:schemeClr val="tx1"/>
                          </a:solidFill>
                        </a:rPr>
                        <a:t>The name of the project, or (in the case of a PAR) the anticipated name of the project,</a:t>
                      </a:r>
                      <a:r>
                        <a:rPr lang="en-GB" sz="1600" b="0" baseline="0" dirty="0">
                          <a:solidFill>
                            <a:schemeClr val="tx1"/>
                          </a:solidFill>
                        </a:rPr>
                        <a:t> e.g. P802.11ba.</a:t>
                      </a:r>
                      <a:r>
                        <a:rPr lang="en-US" sz="1600" b="0" dirty="0">
                          <a:solidFill>
                            <a:schemeClr val="tx1"/>
                          </a:solidFill>
                        </a:rPr>
                        <a:t>x</a:t>
                      </a:r>
                    </a:p>
                    <a:p>
                      <a:r>
                        <a:rPr lang="en-US" sz="1600" b="0" dirty="0">
                          <a:solidFill>
                            <a:schemeClr val="tx1"/>
                          </a:solidFill>
                        </a:rPr>
                        <a:t>&lt;draft&gt; The identifying revision of the draft,</a:t>
                      </a:r>
                      <a:r>
                        <a:rPr lang="en-US" sz="1600" b="0" baseline="0" dirty="0">
                          <a:solidFill>
                            <a:schemeClr val="tx1"/>
                          </a:solidFill>
                        </a:rPr>
                        <a:t> e.g. D1.2</a:t>
                      </a:r>
                      <a:endParaRPr lang="en-US" sz="1600" b="0" dirty="0">
                        <a:solidFill>
                          <a:schemeClr val="tx1"/>
                        </a:solidFill>
                      </a:endParaRPr>
                    </a:p>
                    <a:p>
                      <a:r>
                        <a:rPr lang="en-US" sz="1600" b="0" dirty="0">
                          <a:solidFill>
                            <a:schemeClr val="tx1"/>
                          </a:solidFill>
                        </a:rPr>
                        <a:t>&lt;doc URL&gt; </a:t>
                      </a:r>
                      <a:r>
                        <a:rPr lang="en-GB" sz="1600" b="0" dirty="0">
                          <a:solidFill>
                            <a:schemeClr val="tx1"/>
                          </a:solidFill>
                        </a:rPr>
                        <a:t>An URL to a permanent location of the document</a:t>
                      </a:r>
                      <a:endParaRPr lang="en-US" sz="1600" b="0" dirty="0">
                        <a:solidFill>
                          <a:schemeClr val="tx1"/>
                        </a:solidFill>
                      </a:endParaRPr>
                    </a:p>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9433302"/>
                  </a:ext>
                </a:extLst>
              </a:tr>
            </a:tbl>
          </a:graphicData>
        </a:graphic>
      </p:graphicFrame>
    </p:spTree>
    <p:extLst>
      <p:ext uri="{BB962C8B-B14F-4D97-AF65-F5344CB8AC3E}">
        <p14:creationId xmlns:p14="http://schemas.microsoft.com/office/powerpoint/2010/main" val="29618226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Confirm appointed WG and TAG chair</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3086972084"/>
              </p:ext>
            </p:extLst>
          </p:nvPr>
        </p:nvGraphicFramePr>
        <p:xfrm>
          <a:off x="228600" y="1397000"/>
          <a:ext cx="8534400" cy="424180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4318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918412088"/>
                  </a:ext>
                </a:extLst>
              </a:tr>
              <a:tr h="9906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Confirm the following individual(s) to fill the indicated IEEE LMSC appointed positions:</a:t>
                      </a:r>
                    </a:p>
                    <a:p>
                      <a:pPr marL="742950" lvl="1" indent="-285750">
                        <a:buFont typeface="Arial" panose="020B0604020202020204" pitchFamily="34" charset="0"/>
                        <a:buChar char="•"/>
                      </a:pPr>
                      <a:r>
                        <a:rPr lang="en-US" sz="1600" b="0" dirty="0">
                          <a:solidFill>
                            <a:schemeClr val="tx1"/>
                          </a:solidFill>
                        </a:rPr>
                        <a:t>names and position</a:t>
                      </a:r>
                    </a:p>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kern="1200" dirty="0">
                          <a:solidFill>
                            <a:schemeClr val="dk1"/>
                          </a:solidFill>
                          <a:effectLst/>
                          <a:latin typeface="+mn-lt"/>
                          <a:ea typeface="+mn-ea"/>
                          <a:cs typeface="+mn-cs"/>
                        </a:rPr>
                        <a:t>WG/TAG election count </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Applies to: </a:t>
                      </a:r>
                    </a:p>
                    <a:p>
                      <a:pPr marL="742950" lvl="1" indent="-285750">
                        <a:buFont typeface="Arial" panose="020B0604020202020204" pitchFamily="34" charset="0"/>
                        <a:buChar char="•"/>
                      </a:pPr>
                      <a:r>
                        <a:rPr lang="en-US" sz="1600" b="0" dirty="0">
                          <a:solidFill>
                            <a:schemeClr val="tx1"/>
                          </a:solidFill>
                        </a:rPr>
                        <a:t>one or more WG or TAG chairs after appointment by the Sponsor chair</a:t>
                      </a:r>
                    </a:p>
                    <a:p>
                      <a:pPr marL="742950" lvl="1" indent="-285750">
                        <a:buFont typeface="Arial" panose="020B0604020202020204" pitchFamily="34" charset="0"/>
                        <a:buChar char="•"/>
                      </a:pPr>
                      <a:r>
                        <a:rPr lang="en-US" sz="1600" b="0" dirty="0">
                          <a:solidFill>
                            <a:schemeClr val="tx1"/>
                          </a:solidFill>
                        </a:rPr>
                        <a:t>WG or TAG that is in hibernation</a:t>
                      </a:r>
                    </a:p>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8608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WG P&amp;P - “Election or Appointment of Officers”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18051521"/>
                  </a:ext>
                </a:extLst>
              </a:tr>
            </a:tbl>
          </a:graphicData>
        </a:graphic>
      </p:graphicFrame>
    </p:spTree>
    <p:extLst>
      <p:ext uri="{BB962C8B-B14F-4D97-AF65-F5344CB8AC3E}">
        <p14:creationId xmlns:p14="http://schemas.microsoft.com/office/powerpoint/2010/main" val="12460949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Confirm elected WG and TAG officers</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3408859029"/>
              </p:ext>
            </p:extLst>
          </p:nvPr>
        </p:nvGraphicFramePr>
        <p:xfrm>
          <a:off x="228600" y="1397000"/>
          <a:ext cx="8534400" cy="396748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3556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4236365346"/>
                  </a:ext>
                </a:extLst>
              </a:tr>
              <a:tr h="113284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Confirm the following individual(s) to fill the indicated IEEE LMSC elected positions:</a:t>
                      </a:r>
                    </a:p>
                    <a:p>
                      <a:pPr marL="742950" lvl="1" indent="-285750">
                        <a:buFont typeface="Arial" panose="020B0604020202020204" pitchFamily="34" charset="0"/>
                        <a:buChar char="•"/>
                      </a:pPr>
                      <a:r>
                        <a:rPr lang="en-US" sz="1600" b="0" dirty="0">
                          <a:solidFill>
                            <a:schemeClr val="tx1"/>
                          </a:solidFill>
                        </a:rPr>
                        <a:t>names, position </a:t>
                      </a:r>
                    </a:p>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45238244"/>
                  </a:ext>
                </a:extLst>
              </a:tr>
              <a:tr h="107696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WG / TAG</a:t>
                      </a:r>
                      <a:r>
                        <a:rPr lang="en-US" sz="1600" b="0" baseline="0" dirty="0">
                          <a:solidFill>
                            <a:schemeClr val="tx1"/>
                          </a:solidFill>
                        </a:rPr>
                        <a:t> election count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Applies to: one or more elected WG or TAG officers (chair, vice chair) after election in the WG/TAG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5560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WG P&amp;P - “Election or Appointment of Officers”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17419307"/>
                  </a:ext>
                </a:extLst>
              </a:tr>
            </a:tbl>
          </a:graphicData>
        </a:graphic>
      </p:graphicFrame>
    </p:spTree>
    <p:extLst>
      <p:ext uri="{BB962C8B-B14F-4D97-AF65-F5344CB8AC3E}">
        <p14:creationId xmlns:p14="http://schemas.microsoft.com/office/powerpoint/2010/main" val="9574236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Confirm EC appointed positions</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3848771802"/>
              </p:ext>
            </p:extLst>
          </p:nvPr>
        </p:nvGraphicFramePr>
        <p:xfrm>
          <a:off x="228600" y="1397000"/>
          <a:ext cx="8534400" cy="378460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3556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005099476"/>
                  </a:ext>
                </a:extLst>
              </a:tr>
              <a:tr h="9144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Confirm the following individual(s) to fill the indicated IEEE LMSC appointed positions:</a:t>
                      </a:r>
                    </a:p>
                    <a:p>
                      <a:pPr marL="742950" lvl="1" indent="-285750">
                        <a:buFont typeface="Arial" panose="020B0604020202020204" pitchFamily="34" charset="0"/>
                        <a:buChar char="•"/>
                      </a:pPr>
                      <a:r>
                        <a:rPr lang="en-US" sz="1600" b="0" dirty="0">
                          <a:solidFill>
                            <a:schemeClr val="tx1"/>
                          </a:solidFill>
                        </a:rPr>
                        <a:t>names and position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Applies to: </a:t>
                      </a:r>
                    </a:p>
                    <a:p>
                      <a:pPr marL="742950" lvl="1" indent="-285750">
                        <a:buFont typeface="Arial" panose="020B0604020202020204" pitchFamily="34" charset="0"/>
                        <a:buChar char="•"/>
                      </a:pPr>
                      <a:r>
                        <a:rPr lang="en-US" sz="1600" b="0" dirty="0">
                          <a:solidFill>
                            <a:schemeClr val="tx1"/>
                          </a:solidFill>
                        </a:rPr>
                        <a:t>one or more EC officers/members after appointment by the Sponsor chair</a:t>
                      </a:r>
                    </a:p>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40132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LMSC P&amp;P-</a:t>
                      </a:r>
                      <a:r>
                        <a:rPr lang="en-US" sz="1600" b="0" baseline="0" dirty="0">
                          <a:solidFill>
                            <a:schemeClr val="tx1"/>
                          </a:solidFill>
                        </a:rPr>
                        <a:t> “Election or appointment of Sponsor officers”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72705369"/>
                  </a:ext>
                </a:extLst>
              </a:tr>
            </a:tbl>
          </a:graphicData>
        </a:graphic>
      </p:graphicFrame>
    </p:spTree>
    <p:extLst>
      <p:ext uri="{BB962C8B-B14F-4D97-AF65-F5344CB8AC3E}">
        <p14:creationId xmlns:p14="http://schemas.microsoft.com/office/powerpoint/2010/main" val="18985699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Liaison statement from 802</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2081144440"/>
              </p:ext>
            </p:extLst>
          </p:nvPr>
        </p:nvGraphicFramePr>
        <p:xfrm>
          <a:off x="228600" y="1397000"/>
          <a:ext cx="8534400" cy="327152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4318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550200283"/>
                  </a:ext>
                </a:extLst>
              </a:tr>
              <a:tr h="9144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Move to approve &lt;doc-</a:t>
                      </a:r>
                      <a:r>
                        <a:rPr lang="en-US" sz="1600" b="0" dirty="0" err="1">
                          <a:solidFill>
                            <a:schemeClr val="tx1"/>
                          </a:solidFill>
                        </a:rPr>
                        <a:t>url</a:t>
                      </a:r>
                      <a:r>
                        <a:rPr lang="en-US" sz="1600" b="0" dirty="0">
                          <a:solidFill>
                            <a:schemeClr val="tx1"/>
                          </a:solidFill>
                        </a:rPr>
                        <a:t>&gt; as liaison to &lt;liaison-to&gt;, granting the IEEE LMSC chair (or his delegate) editorial license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kern="1200" dirty="0">
                          <a:solidFill>
                            <a:schemeClr val="dk1"/>
                          </a:solidFill>
                          <a:effectLst/>
                          <a:latin typeface="+mn-lt"/>
                          <a:ea typeface="+mn-ea"/>
                          <a:cs typeface="+mn-cs"/>
                        </a:rPr>
                        <a:t>when liaison originated from a WG</a:t>
                      </a:r>
                    </a:p>
                    <a:p>
                      <a:pPr marL="742950" lvl="1" indent="-285750">
                        <a:buFont typeface="Arial" panose="020B0604020202020204" pitchFamily="34" charset="0"/>
                        <a:buChar char="•"/>
                      </a:pPr>
                      <a:r>
                        <a:rPr lang="en-GB" sz="1600" kern="1200" dirty="0">
                          <a:solidFill>
                            <a:schemeClr val="dk1"/>
                          </a:solidFill>
                          <a:effectLst/>
                          <a:latin typeface="+mn-lt"/>
                          <a:ea typeface="+mn-ea"/>
                          <a:cs typeface="+mn-cs"/>
                        </a:rPr>
                        <a:t>In the WG (y/n/a): &lt;y&gt;, &lt;n&gt;, &lt;a&gt;] – </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32512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Applies to:  Outgoing liaison from 802</a:t>
                      </a:r>
                      <a:endParaRPr lang="en-US" sz="16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4544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LMSC P&amp;P - “Sponsor Public Statements”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&lt;doc-</a:t>
                      </a:r>
                      <a:r>
                        <a:rPr lang="en-US" sz="1600" b="0" dirty="0" err="1">
                          <a:solidFill>
                            <a:schemeClr val="tx1"/>
                          </a:solidFill>
                        </a:rPr>
                        <a:t>url</a:t>
                      </a:r>
                      <a:r>
                        <a:rPr lang="en-US" sz="1600" b="0" dirty="0">
                          <a:solidFill>
                            <a:schemeClr val="tx1"/>
                          </a:solidFill>
                        </a:rPr>
                        <a:t>&gt; </a:t>
                      </a:r>
                      <a:r>
                        <a:rPr lang="en-GB" sz="1600" b="0" dirty="0">
                          <a:solidFill>
                            <a:schemeClr val="tx1"/>
                          </a:solidFill>
                        </a:rPr>
                        <a:t>An URL to a permanent location of the document</a:t>
                      </a:r>
                      <a:endParaRPr lang="en-US" sz="1600" b="0" dirty="0">
                        <a:solidFill>
                          <a:schemeClr val="tx1"/>
                        </a:solidFill>
                      </a:endParaRPr>
                    </a:p>
                    <a:p>
                      <a:r>
                        <a:rPr lang="en-US" sz="1600" b="0" dirty="0">
                          <a:solidFill>
                            <a:schemeClr val="tx1"/>
                          </a:solidFill>
                        </a:rPr>
                        <a:t>&lt;liaison-to&gt; Name of the organization</a:t>
                      </a:r>
                      <a:r>
                        <a:rPr lang="en-US" sz="1600" b="0" baseline="0" dirty="0">
                          <a:solidFill>
                            <a:schemeClr val="tx1"/>
                          </a:solidFill>
                        </a:rPr>
                        <a:t> to which the liaison is addressed.</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73384193"/>
                  </a:ext>
                </a:extLst>
              </a:tr>
            </a:tbl>
          </a:graphicData>
        </a:graphic>
      </p:graphicFrame>
    </p:spTree>
    <p:extLst>
      <p:ext uri="{BB962C8B-B14F-4D97-AF65-F5344CB8AC3E}">
        <p14:creationId xmlns:p14="http://schemas.microsoft.com/office/powerpoint/2010/main" val="13337194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Liaison statement from subgroup requiring sponsor approval</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1999118091"/>
              </p:ext>
            </p:extLst>
          </p:nvPr>
        </p:nvGraphicFramePr>
        <p:xfrm>
          <a:off x="228600" y="1397000"/>
          <a:ext cx="8534400" cy="416560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3556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851848404"/>
                  </a:ext>
                </a:extLst>
              </a:tr>
              <a:tr h="105664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Move to approve &lt;doc-</a:t>
                      </a:r>
                      <a:r>
                        <a:rPr lang="en-US" sz="1600" b="0" dirty="0" err="1">
                          <a:solidFill>
                            <a:schemeClr val="tx1"/>
                          </a:solidFill>
                        </a:rPr>
                        <a:t>url</a:t>
                      </a:r>
                      <a:r>
                        <a:rPr lang="en-US" sz="1600" b="0" dirty="0">
                          <a:solidFill>
                            <a:schemeClr val="tx1"/>
                          </a:solidFill>
                        </a:rPr>
                        <a:t>&gt; as liaison to &lt;liaison-to&gt;, granting the IEEE LMSC &lt;subgroup-name&gt; chair (or his delegate) editorial license </a:t>
                      </a:r>
                    </a:p>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In the WG (y/n/a): &lt;y&gt;, &lt;n&gt;, &lt;a&gt;</a:t>
                      </a:r>
                      <a:endParaRPr lang="en-US" sz="1600" kern="1200" dirty="0">
                        <a:solidFill>
                          <a:schemeClr val="dk1"/>
                        </a:solidFill>
                        <a:effectLst/>
                        <a:latin typeface="+mn-lt"/>
                        <a:ea typeface="+mn-ea"/>
                        <a:cs typeface="+mn-cs"/>
                      </a:endParaRPr>
                    </a:p>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chemeClr val="dk1"/>
                          </a:solidFill>
                          <a:effectLst/>
                          <a:latin typeface="+mn-lt"/>
                          <a:ea typeface="+mn-ea"/>
                          <a:cs typeface="+mn-cs"/>
                        </a:rPr>
                        <a:t>Applies to:  Outgoing liaison from a subgroup of 802 that requires sponsor approval</a:t>
                      </a:r>
                      <a:endParaRPr lang="en-US" sz="16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5560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&lt;doc-</a:t>
                      </a:r>
                      <a:r>
                        <a:rPr lang="en-US" sz="1600" b="0" dirty="0" err="1">
                          <a:solidFill>
                            <a:schemeClr val="tx1"/>
                          </a:solidFill>
                        </a:rPr>
                        <a:t>url</a:t>
                      </a:r>
                      <a:r>
                        <a:rPr lang="en-US" sz="1600" b="0" dirty="0">
                          <a:solidFill>
                            <a:schemeClr val="tx1"/>
                          </a:solidFill>
                        </a:rPr>
                        <a:t>&gt; </a:t>
                      </a:r>
                      <a:r>
                        <a:rPr lang="en-GB" sz="1600" b="0" dirty="0">
                          <a:solidFill>
                            <a:schemeClr val="tx1"/>
                          </a:solidFill>
                        </a:rPr>
                        <a:t>An URL to a permanent location of the document</a:t>
                      </a:r>
                      <a:endParaRPr lang="en-US" sz="1600" b="0" dirty="0">
                        <a:solidFill>
                          <a:schemeClr val="tx1"/>
                        </a:solidFill>
                      </a:endParaRPr>
                    </a:p>
                    <a:p>
                      <a:r>
                        <a:rPr lang="en-US" sz="1600" b="0" dirty="0">
                          <a:solidFill>
                            <a:schemeClr val="tx1"/>
                          </a:solidFill>
                        </a:rPr>
                        <a:t>&lt;liaison-to&gt; Name of the organization</a:t>
                      </a:r>
                      <a:r>
                        <a:rPr lang="en-US" sz="1600" b="0" baseline="0" dirty="0">
                          <a:solidFill>
                            <a:schemeClr val="tx1"/>
                          </a:solidFill>
                        </a:rPr>
                        <a:t> to which the liaison is addressed.</a:t>
                      </a:r>
                      <a:endParaRPr lang="en-US" sz="1600" b="0" dirty="0">
                        <a:solidFill>
                          <a:schemeClr val="tx1"/>
                        </a:solidFill>
                      </a:endParaRPr>
                    </a:p>
                    <a:p>
                      <a:r>
                        <a:rPr lang="en-US" sz="1600" b="0" dirty="0">
                          <a:solidFill>
                            <a:schemeClr val="tx1"/>
                          </a:solidFill>
                        </a:rPr>
                        <a:t>&lt;subgroup-name&gt; </a:t>
                      </a:r>
                      <a:r>
                        <a:rPr lang="en-GB" sz="1600" b="0" dirty="0">
                          <a:solidFill>
                            <a:schemeClr val="tx1"/>
                          </a:solidFill>
                        </a:rPr>
                        <a:t>The name of a subgroup of the sponsor (e.g., a WG, TAG, EC SC or EC SG)</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0259360"/>
                  </a:ext>
                </a:extLst>
              </a:tr>
            </a:tbl>
          </a:graphicData>
        </a:graphic>
      </p:graphicFrame>
    </p:spTree>
    <p:extLst>
      <p:ext uri="{BB962C8B-B14F-4D97-AF65-F5344CB8AC3E}">
        <p14:creationId xmlns:p14="http://schemas.microsoft.com/office/powerpoint/2010/main" val="11821895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Liaison of drafts under PSDO agreement</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1748853692"/>
              </p:ext>
            </p:extLst>
          </p:nvPr>
        </p:nvGraphicFramePr>
        <p:xfrm>
          <a:off x="228600" y="1397000"/>
          <a:ext cx="8534400" cy="525780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5080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51219513"/>
                  </a:ext>
                </a:extLst>
              </a:tr>
              <a:tr h="13716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600" b="0" dirty="0">
                          <a:solidFill>
                            <a:schemeClr val="tx1"/>
                          </a:solidFill>
                        </a:rPr>
                        <a:t>Approve liaison of the following draft(s) to ISO/IEC JTC1/SC6 for information under the PSDO agreement:</a:t>
                      </a:r>
                    </a:p>
                    <a:p>
                      <a:pPr marL="742950" lvl="1" indent="-285750">
                        <a:buFont typeface="Arial" panose="020B0604020202020204" pitchFamily="34" charset="0"/>
                        <a:buChar char="•"/>
                      </a:pPr>
                      <a:r>
                        <a:rPr lang="en-US" sz="1600" b="0" dirty="0">
                          <a:solidFill>
                            <a:schemeClr val="tx1"/>
                          </a:solidFill>
                        </a:rPr>
                        <a:t>&lt;project&gt; &lt;draft&gt;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dirty="0">
                          <a:solidFill>
                            <a:schemeClr val="tx1"/>
                          </a:solidFill>
                        </a:rPr>
                        <a:t>When ballot of that draft is pending or current,</a:t>
                      </a:r>
                      <a:r>
                        <a:rPr lang="en-US" sz="1600" b="0" baseline="0" dirty="0">
                          <a:solidFill>
                            <a:schemeClr val="tx1"/>
                          </a:solidFill>
                        </a:rPr>
                        <a:t> add “</a:t>
                      </a:r>
                      <a:r>
                        <a:rPr lang="en-US" sz="1600" b="0" dirty="0">
                          <a:solidFill>
                            <a:schemeClr val="tx1"/>
                          </a:solidFill>
                        </a:rPr>
                        <a:t>[conditional on passing the[working </a:t>
                      </a:r>
                      <a:r>
                        <a:rPr lang="en-US" sz="1600" b="0" dirty="0" err="1">
                          <a:solidFill>
                            <a:schemeClr val="tx1"/>
                          </a:solidFill>
                        </a:rPr>
                        <a:t>group|sponsor</a:t>
                      </a:r>
                      <a:r>
                        <a:rPr lang="en-US" sz="1600" b="0" dirty="0">
                          <a:solidFill>
                            <a:schemeClr val="tx1"/>
                          </a:solidFill>
                        </a:rPr>
                        <a:t>] recirculation ballot”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In the WG: &lt;y&gt;, &lt;n&gt;, &lt;a&gt;</a:t>
                      </a:r>
                    </a:p>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Applies to: </a:t>
                      </a:r>
                    </a:p>
                    <a:p>
                      <a:pPr marL="285750" indent="-285750">
                        <a:buFont typeface="Arial" panose="020B0604020202020204" pitchFamily="34" charset="0"/>
                        <a:buChar char="•"/>
                      </a:pPr>
                      <a:r>
                        <a:rPr lang="en-US" sz="1600" b="0" dirty="0">
                          <a:solidFill>
                            <a:schemeClr val="tx1"/>
                          </a:solidFill>
                        </a:rPr>
                        <a:t>A draft of a standard that has been balloted, and passed its last ballot with at least 75% approval</a:t>
                      </a:r>
                    </a:p>
                    <a:p>
                      <a:pPr marL="285750" indent="-285750">
                        <a:buFont typeface="Arial" panose="020B0604020202020204" pitchFamily="34" charset="0"/>
                        <a:buChar char="•"/>
                      </a:pPr>
                      <a:r>
                        <a:rPr lang="en-US" sz="1600" b="0" dirty="0">
                          <a:solidFill>
                            <a:schemeClr val="tx1"/>
                          </a:solidFill>
                        </a:rPr>
                        <a:t>When it is intended subsequently to use the PSDO process to approve the standard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8608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LMSC OM- “IEEE 802 LMSC communications with other standards bodies”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&lt;project&gt; </a:t>
                      </a:r>
                      <a:r>
                        <a:rPr lang="en-GB" sz="1600" b="0" dirty="0">
                          <a:solidFill>
                            <a:schemeClr val="tx1"/>
                          </a:solidFill>
                        </a:rPr>
                        <a:t>The name of the project, or (in the case of a PAR) the anticipated name of the project. E.g.</a:t>
                      </a:r>
                      <a:r>
                        <a:rPr lang="en-GB" sz="1600" b="0" baseline="0" dirty="0">
                          <a:solidFill>
                            <a:schemeClr val="tx1"/>
                          </a:solidFill>
                        </a:rPr>
                        <a:t> P802.11ba.</a:t>
                      </a:r>
                      <a:endParaRPr lang="en-US" sz="1600" b="0" dirty="0">
                        <a:solidFill>
                          <a:schemeClr val="tx1"/>
                        </a:solidFill>
                      </a:endParaRPr>
                    </a:p>
                    <a:p>
                      <a:r>
                        <a:rPr lang="en-US" sz="1600" b="0" dirty="0">
                          <a:solidFill>
                            <a:schemeClr val="tx1"/>
                          </a:solidFill>
                        </a:rPr>
                        <a:t>&lt;</a:t>
                      </a:r>
                      <a:r>
                        <a:rPr lang="en-US" sz="1600" b="0" kern="1200" dirty="0">
                          <a:solidFill>
                            <a:schemeClr val="tx1"/>
                          </a:solidFill>
                          <a:latin typeface="+mn-lt"/>
                          <a:ea typeface="+mn-ea"/>
                          <a:cs typeface="+mn-cs"/>
                        </a:rPr>
                        <a:t>draft&gt; The </a:t>
                      </a:r>
                      <a:r>
                        <a:rPr lang="en-GB" sz="1600" b="0" kern="1200" dirty="0">
                          <a:solidFill>
                            <a:schemeClr val="tx1"/>
                          </a:solidFill>
                          <a:latin typeface="+mn-lt"/>
                          <a:ea typeface="+mn-ea"/>
                          <a:cs typeface="+mn-cs"/>
                        </a:rPr>
                        <a:t>The identification of  specific version of a draft – e.g. D10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82791802"/>
                  </a:ext>
                </a:extLst>
              </a:tr>
            </a:tbl>
          </a:graphicData>
        </a:graphic>
      </p:graphicFrame>
    </p:spTree>
    <p:extLst>
      <p:ext uri="{BB962C8B-B14F-4D97-AF65-F5344CB8AC3E}">
        <p14:creationId xmlns:p14="http://schemas.microsoft.com/office/powerpoint/2010/main" val="26222907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Study Group formation</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4177138696"/>
              </p:ext>
            </p:extLst>
          </p:nvPr>
        </p:nvGraphicFramePr>
        <p:xfrm>
          <a:off x="228600" y="1397000"/>
          <a:ext cx="8534400" cy="479044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355600">
                <a:tc rowSpan="2">
                  <a:txBody>
                    <a:bodyPr/>
                    <a:lstStyle/>
                    <a:p>
                      <a:r>
                        <a:rPr lang="en-US" sz="1400" b="0" dirty="0">
                          <a:solidFill>
                            <a:schemeClr val="tx1"/>
                          </a:solidFill>
                        </a:rPr>
                        <a:t>Motion</a:t>
                      </a:r>
                      <a:r>
                        <a:rPr lang="en-US" sz="1400" b="0" baseline="0" dirty="0">
                          <a:solidFill>
                            <a:schemeClr val="tx1"/>
                          </a:solidFill>
                        </a:rPr>
                        <a:t> Text</a:t>
                      </a:r>
                    </a:p>
                    <a:p>
                      <a:r>
                        <a:rPr lang="en-US" sz="1400" b="0" baseline="0" dirty="0">
                          <a:solidFill>
                            <a:schemeClr val="tx1"/>
                          </a:solidFill>
                        </a:rPr>
                        <a:t>(include)</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i="1" dirty="0">
                          <a:solidFill>
                            <a:schemeClr val="tx1"/>
                          </a:solidFill>
                        </a:rPr>
                        <a:t>(Insert</a:t>
                      </a:r>
                      <a:r>
                        <a:rPr lang="en-US" sz="1400" b="1" i="1" baseline="0" dirty="0">
                          <a:solidFill>
                            <a:schemeClr val="tx1"/>
                          </a:solidFill>
                        </a:rPr>
                        <a:t> contents of this cell into your presentation)</a:t>
                      </a:r>
                      <a:endParaRPr lang="en-US" sz="1400"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792041652"/>
                  </a:ext>
                </a:extLst>
              </a:tr>
              <a:tr h="15748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Move to approve the formation of &lt;</a:t>
                      </a:r>
                      <a:r>
                        <a:rPr lang="en-US" sz="1400" b="0" dirty="0" err="1">
                          <a:solidFill>
                            <a:schemeClr val="tx1"/>
                          </a:solidFill>
                        </a:rPr>
                        <a:t>wg</a:t>
                      </a:r>
                      <a:r>
                        <a:rPr lang="en-US" sz="1400" b="0" dirty="0">
                          <a:solidFill>
                            <a:schemeClr val="tx1"/>
                          </a:solidFill>
                        </a:rPr>
                        <a:t>-name&gt; &lt;sg-name&gt; study group to develop a Project Authorization Request (PAR) and Criteria for Standards Development (CSD) responses.</a:t>
                      </a:r>
                    </a:p>
                    <a:p>
                      <a:pPr>
                        <a:spcBef>
                          <a:spcPts val="600"/>
                        </a:spcBef>
                      </a:pPr>
                      <a:r>
                        <a:rPr lang="en-US" sz="1400" b="0" dirty="0">
                          <a:solidFill>
                            <a:schemeClr val="tx1"/>
                          </a:solidFill>
                        </a:rPr>
                        <a:t>If</a:t>
                      </a:r>
                      <a:r>
                        <a:rPr lang="en-US" sz="1400" b="0" baseline="0" dirty="0">
                          <a:solidFill>
                            <a:schemeClr val="tx1"/>
                          </a:solidFill>
                        </a:rPr>
                        <a:t> not obvious from SG-name, then add “</a:t>
                      </a:r>
                      <a:r>
                        <a:rPr lang="en-US" sz="1400" b="0" dirty="0">
                          <a:solidFill>
                            <a:schemeClr val="tx1"/>
                          </a:solidFill>
                        </a:rPr>
                        <a:t>[for &lt;sg-brief-description-of-purpose&gt;]” at end of</a:t>
                      </a:r>
                      <a:r>
                        <a:rPr lang="en-US" sz="1400" b="0" baseline="0" dirty="0">
                          <a:solidFill>
                            <a:schemeClr val="tx1"/>
                          </a:solidFill>
                        </a:rPr>
                        <a:t> motion.  </a:t>
                      </a:r>
                      <a:r>
                        <a:rPr lang="en-US" sz="1400" b="0" dirty="0">
                          <a:solidFill>
                            <a:schemeClr val="tx1"/>
                          </a:solidFill>
                        </a:rPr>
                        <a:t> </a:t>
                      </a:r>
                    </a:p>
                    <a:p>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400" b="0" dirty="0">
                          <a:solidFill>
                            <a:schemeClr val="tx1"/>
                          </a:solidFill>
                        </a:rPr>
                        <a:t>Other Info</a:t>
                      </a:r>
                    </a:p>
                    <a:p>
                      <a:r>
                        <a:rPr lang="en-US" sz="14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See &lt;doc-</a:t>
                      </a:r>
                      <a:r>
                        <a:rPr lang="en-US" sz="1400" b="0" dirty="0" err="1">
                          <a:solidFill>
                            <a:schemeClr val="tx1"/>
                          </a:solidFill>
                        </a:rPr>
                        <a:t>url</a:t>
                      </a:r>
                      <a:r>
                        <a:rPr lang="en-US" sz="1400" b="0" dirty="0">
                          <a:solidFill>
                            <a:schemeClr val="tx1"/>
                          </a:solidFill>
                        </a:rPr>
                        <a:t>&gt; for supporting documentation</a:t>
                      </a:r>
                    </a:p>
                    <a:p>
                      <a:r>
                        <a:rPr lang="en-US" sz="1400" b="0" dirty="0">
                          <a:solidFill>
                            <a:schemeClr val="tx1"/>
                          </a:solidFill>
                        </a:rPr>
                        <a:t>Vote in the WG: &lt;y&gt;,&lt;n&gt;,&lt;a&gt;</a:t>
                      </a:r>
                    </a:p>
                    <a:p>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4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dirty="0">
                          <a:solidFill>
                            <a:schemeClr val="dk1"/>
                          </a:solidFill>
                          <a:effectLst/>
                          <a:latin typeface="+mn-lt"/>
                          <a:ea typeface="+mn-ea"/>
                          <a:cs typeface="+mn-cs"/>
                        </a:rPr>
                        <a:t>Applies to: Formation of a study group that is operating under a working group. May not be on the consent agenda.  Supporting documentation is expected.</a:t>
                      </a:r>
                      <a:endParaRPr lang="en-US" sz="14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81000">
                <a:tc>
                  <a:txBody>
                    <a:bodyPr/>
                    <a:lstStyle/>
                    <a:p>
                      <a:r>
                        <a:rPr lang="en-US" sz="14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SB</a:t>
                      </a:r>
                      <a:r>
                        <a:rPr lang="en-US" sz="1400" b="0" baseline="0" dirty="0">
                          <a:solidFill>
                            <a:schemeClr val="tx1"/>
                          </a:solidFill>
                        </a:rPr>
                        <a:t> OM - “Voting rules”</a:t>
                      </a:r>
                    </a:p>
                    <a:p>
                      <a:r>
                        <a:rPr lang="en-US" sz="1400" b="0" baseline="0" dirty="0">
                          <a:solidFill>
                            <a:schemeClr val="tx1"/>
                          </a:solidFill>
                        </a:rPr>
                        <a:t>LMSC OM - “Project Authorization”</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rPr>
                        <a:t>Field</a:t>
                      </a:r>
                      <a:r>
                        <a:rPr lang="en-US" sz="1400" b="0" baseline="0" dirty="0">
                          <a:solidFill>
                            <a:schemeClr val="tx1"/>
                          </a:solidFill>
                        </a:rPr>
                        <a:t> Definitions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&lt;</a:t>
                      </a:r>
                      <a:r>
                        <a:rPr lang="en-US" sz="1400" b="0" dirty="0" err="1">
                          <a:solidFill>
                            <a:schemeClr val="tx1"/>
                          </a:solidFill>
                        </a:rPr>
                        <a:t>wg</a:t>
                      </a:r>
                      <a:r>
                        <a:rPr lang="en-US" sz="1400" b="0" dirty="0">
                          <a:solidFill>
                            <a:schemeClr val="tx1"/>
                          </a:solidFill>
                        </a:rPr>
                        <a:t>-name</a:t>
                      </a:r>
                      <a:r>
                        <a:rPr lang="en-US" sz="1400" b="0" kern="1200" dirty="0">
                          <a:solidFill>
                            <a:schemeClr val="tx1"/>
                          </a:solidFill>
                          <a:latin typeface="+mn-lt"/>
                          <a:ea typeface="+mn-ea"/>
                          <a:cs typeface="+mn-cs"/>
                        </a:rPr>
                        <a:t>&gt; </a:t>
                      </a:r>
                      <a:r>
                        <a:rPr lang="en-GB" sz="1400" b="0" kern="1200" dirty="0">
                          <a:solidFill>
                            <a:schemeClr val="tx1"/>
                          </a:solidFill>
                          <a:latin typeface="+mn-lt"/>
                          <a:ea typeface="+mn-ea"/>
                          <a:cs typeface="+mn-cs"/>
                        </a:rPr>
                        <a:t>The name of a working group or TAG</a:t>
                      </a:r>
                      <a:endParaRPr lang="en-US" sz="1400" b="0" kern="1200" dirty="0">
                        <a:solidFill>
                          <a:schemeClr val="tx1"/>
                        </a:solidFill>
                        <a:latin typeface="+mn-lt"/>
                        <a:ea typeface="+mn-ea"/>
                        <a:cs typeface="+mn-cs"/>
                      </a:endParaRPr>
                    </a:p>
                    <a:p>
                      <a:r>
                        <a:rPr lang="en-US" sz="1400" b="0" kern="1200" dirty="0">
                          <a:solidFill>
                            <a:schemeClr val="tx1"/>
                          </a:solidFill>
                          <a:latin typeface="+mn-lt"/>
                          <a:ea typeface="+mn-ea"/>
                          <a:cs typeface="+mn-cs"/>
                        </a:rPr>
                        <a:t>&lt;sg-name&gt; </a:t>
                      </a:r>
                      <a:r>
                        <a:rPr lang="en-GB" sz="1400" b="0" kern="1200" dirty="0">
                          <a:solidFill>
                            <a:schemeClr val="tx1"/>
                          </a:solidFill>
                          <a:latin typeface="+mn-lt"/>
                          <a:ea typeface="+mn-ea"/>
                          <a:cs typeface="+mn-cs"/>
                        </a:rPr>
                        <a:t>The name of a study group</a:t>
                      </a:r>
                    </a:p>
                    <a:p>
                      <a:r>
                        <a:rPr lang="en-GB" sz="1400" b="0" kern="1200" dirty="0">
                          <a:solidFill>
                            <a:schemeClr val="tx1"/>
                          </a:solidFill>
                          <a:latin typeface="+mn-lt"/>
                          <a:ea typeface="+mn-ea"/>
                          <a:cs typeface="+mn-cs"/>
                        </a:rPr>
                        <a:t>&lt;</a:t>
                      </a:r>
                      <a:r>
                        <a:rPr lang="en-US" sz="1400" b="0" dirty="0">
                          <a:solidFill>
                            <a:schemeClr val="tx1"/>
                          </a:solidFill>
                        </a:rPr>
                        <a:t>for &lt;sg-brief-description-of-purpose&gt; a description of the purpose of the study</a:t>
                      </a:r>
                      <a:r>
                        <a:rPr lang="en-US" sz="1400" b="0" baseline="0" dirty="0">
                          <a:solidFill>
                            <a:schemeClr val="tx1"/>
                          </a:solidFill>
                        </a:rPr>
                        <a:t> group if the name alone is not sufficient.</a:t>
                      </a:r>
                      <a:endParaRPr lang="en-US" sz="1400" b="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7663180"/>
                  </a:ext>
                </a:extLst>
              </a:tr>
            </a:tbl>
          </a:graphicData>
        </a:graphic>
      </p:graphicFrame>
    </p:spTree>
    <p:extLst>
      <p:ext uri="{BB962C8B-B14F-4D97-AF65-F5344CB8AC3E}">
        <p14:creationId xmlns:p14="http://schemas.microsoft.com/office/powerpoint/2010/main" val="5578914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Study Group extension</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1621779495"/>
              </p:ext>
            </p:extLst>
          </p:nvPr>
        </p:nvGraphicFramePr>
        <p:xfrm>
          <a:off x="228600" y="1397000"/>
          <a:ext cx="8534400" cy="479044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4318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516827508"/>
                  </a:ext>
                </a:extLst>
              </a:tr>
              <a:tr h="6858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Grant the &lt;ordinal&gt; extension of the &lt;</a:t>
                      </a:r>
                      <a:r>
                        <a:rPr lang="en-US" sz="1600" b="0" dirty="0" err="1">
                          <a:solidFill>
                            <a:schemeClr val="tx1"/>
                          </a:solidFill>
                        </a:rPr>
                        <a:t>wg</a:t>
                      </a:r>
                      <a:r>
                        <a:rPr lang="en-US" sz="1600" b="0" dirty="0">
                          <a:solidFill>
                            <a:schemeClr val="tx1"/>
                          </a:solidFill>
                        </a:rPr>
                        <a:t>-name&gt; &lt;sg-name&gt; study group.</a:t>
                      </a:r>
                    </a:p>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r>
                        <a:rPr lang="en-US" sz="1600" kern="1200" dirty="0">
                          <a:solidFill>
                            <a:schemeClr val="dk1"/>
                          </a:solidFill>
                          <a:effectLst/>
                          <a:latin typeface="+mn-lt"/>
                          <a:ea typeface="+mn-ea"/>
                          <a:cs typeface="+mn-cs"/>
                        </a:rPr>
                        <a:t>See &lt;doc-</a:t>
                      </a:r>
                      <a:r>
                        <a:rPr lang="en-US" sz="1600" kern="1200" dirty="0" err="1">
                          <a:solidFill>
                            <a:schemeClr val="dk1"/>
                          </a:solidFill>
                          <a:effectLst/>
                          <a:latin typeface="+mn-lt"/>
                          <a:ea typeface="+mn-ea"/>
                          <a:cs typeface="+mn-cs"/>
                        </a:rPr>
                        <a:t>url</a:t>
                      </a:r>
                      <a:r>
                        <a:rPr lang="en-US" sz="1600" kern="1200" dirty="0">
                          <a:solidFill>
                            <a:schemeClr val="dk1"/>
                          </a:solidFill>
                          <a:effectLst/>
                          <a:latin typeface="+mn-lt"/>
                          <a:ea typeface="+mn-ea"/>
                          <a:cs typeface="+mn-cs"/>
                        </a:rPr>
                        <a:t>&gt; for supporting documentation</a:t>
                      </a:r>
                    </a:p>
                    <a:p>
                      <a:pPr lvl="0"/>
                      <a:r>
                        <a:rPr lang="en-US" sz="1600" kern="1200" dirty="0">
                          <a:solidFill>
                            <a:schemeClr val="dk1"/>
                          </a:solidFill>
                          <a:effectLst/>
                          <a:latin typeface="+mn-lt"/>
                          <a:ea typeface="+mn-ea"/>
                          <a:cs typeface="+mn-cs"/>
                        </a:rPr>
                        <a:t>Vote in the WG: &lt;y&gt;,&lt;n&gt;,&lt;a&gt;</a:t>
                      </a:r>
                    </a:p>
                    <a:p>
                      <a:pPr lvl="0"/>
                      <a:endParaRPr lang="en-US" sz="16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r>
                        <a:rPr lang="en-GB" sz="1600" kern="1200" dirty="0">
                          <a:solidFill>
                            <a:schemeClr val="dk1"/>
                          </a:solidFill>
                          <a:effectLst/>
                          <a:latin typeface="+mn-lt"/>
                          <a:ea typeface="+mn-ea"/>
                          <a:cs typeface="+mn-cs"/>
                        </a:rPr>
                        <a:t>Applies to: Extension of a study group that is operating under a working group.  The extension applies until the end of the next LMSC plenary meeting.</a:t>
                      </a:r>
                      <a:endParaRPr lang="en-US" sz="1600" kern="1200" dirty="0">
                        <a:solidFill>
                          <a:schemeClr val="dk1"/>
                        </a:solidFill>
                        <a:effectLst/>
                        <a:latin typeface="+mn-lt"/>
                        <a:ea typeface="+mn-ea"/>
                        <a:cs typeface="+mn-cs"/>
                      </a:endParaRPr>
                    </a:p>
                    <a:p>
                      <a:pPr marL="742950" lvl="1" indent="-285750">
                        <a:buFont typeface="Arial" panose="020B0604020202020204" pitchFamily="34" charset="0"/>
                        <a:buChar char="•"/>
                      </a:pPr>
                      <a:r>
                        <a:rPr lang="en-GB" sz="1600" kern="1200" dirty="0">
                          <a:solidFill>
                            <a:schemeClr val="dk1"/>
                          </a:solidFill>
                          <a:effectLst/>
                          <a:latin typeface="+mn-lt"/>
                          <a:ea typeface="+mn-ea"/>
                          <a:cs typeface="+mn-cs"/>
                        </a:rPr>
                        <a:t>First extension will be initially placed on the consent agenda, and does not need supporting documentation.</a:t>
                      </a:r>
                      <a:endParaRPr lang="en-US" sz="16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2004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SB</a:t>
                      </a:r>
                      <a:r>
                        <a:rPr lang="en-US" sz="1600" b="0" baseline="0" dirty="0">
                          <a:solidFill>
                            <a:schemeClr val="tx1"/>
                          </a:solidFill>
                        </a:rPr>
                        <a:t> OM - “Voting rules”</a:t>
                      </a:r>
                    </a:p>
                    <a:p>
                      <a:r>
                        <a:rPr lang="en-US" sz="1600" b="0" baseline="0">
                          <a:solidFill>
                            <a:schemeClr val="tx1"/>
                          </a:solidFill>
                        </a:rPr>
                        <a:t>LMSC OM - “Project Authorization”</a:t>
                      </a:r>
                      <a:endParaRPr lang="en-US" sz="1600" b="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657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&lt;ordinal&gt; </a:t>
                      </a:r>
                      <a:r>
                        <a:rPr lang="en-GB" sz="1600" b="0" dirty="0">
                          <a:solidFill>
                            <a:schemeClr val="tx1"/>
                          </a:solidFill>
                        </a:rPr>
                        <a:t>Used in study group extensions to indicate first, second, third…</a:t>
                      </a:r>
                      <a:endParaRPr lang="en-US" sz="1600" b="0" dirty="0">
                        <a:solidFill>
                          <a:schemeClr val="tx1"/>
                        </a:solidFill>
                      </a:endParaRPr>
                    </a:p>
                    <a:p>
                      <a:r>
                        <a:rPr lang="en-US" sz="1600" b="0" dirty="0">
                          <a:solidFill>
                            <a:schemeClr val="tx1"/>
                          </a:solidFill>
                        </a:rPr>
                        <a:t>&lt;</a:t>
                      </a:r>
                      <a:r>
                        <a:rPr lang="en-US" sz="1600" b="0" dirty="0" err="1">
                          <a:solidFill>
                            <a:schemeClr val="tx1"/>
                          </a:solidFill>
                        </a:rPr>
                        <a:t>wg</a:t>
                      </a:r>
                      <a:r>
                        <a:rPr lang="en-US" sz="1600" b="0" dirty="0">
                          <a:solidFill>
                            <a:schemeClr val="tx1"/>
                          </a:solidFill>
                        </a:rPr>
                        <a:t>-name</a:t>
                      </a:r>
                      <a:r>
                        <a:rPr lang="en-US" sz="1600" b="0" kern="1200" dirty="0">
                          <a:solidFill>
                            <a:schemeClr val="tx1"/>
                          </a:solidFill>
                          <a:latin typeface="+mn-lt"/>
                          <a:ea typeface="+mn-ea"/>
                          <a:cs typeface="+mn-cs"/>
                        </a:rPr>
                        <a:t>&gt; </a:t>
                      </a:r>
                      <a:r>
                        <a:rPr lang="en-GB" sz="1600" b="0" kern="1200" dirty="0">
                          <a:solidFill>
                            <a:schemeClr val="tx1"/>
                          </a:solidFill>
                          <a:latin typeface="+mn-lt"/>
                          <a:ea typeface="+mn-ea"/>
                          <a:cs typeface="+mn-cs"/>
                        </a:rPr>
                        <a:t>The name of a working group or TAG</a:t>
                      </a:r>
                      <a:endParaRPr lang="en-US" sz="1600" b="0" kern="1200" dirty="0">
                        <a:solidFill>
                          <a:schemeClr val="tx1"/>
                        </a:solidFill>
                        <a:latin typeface="+mn-lt"/>
                        <a:ea typeface="+mn-ea"/>
                        <a:cs typeface="+mn-cs"/>
                      </a:endParaRPr>
                    </a:p>
                    <a:p>
                      <a:r>
                        <a:rPr lang="en-US" sz="1600" b="0" kern="1200" dirty="0">
                          <a:solidFill>
                            <a:schemeClr val="tx1"/>
                          </a:solidFill>
                          <a:latin typeface="+mn-lt"/>
                          <a:ea typeface="+mn-ea"/>
                          <a:cs typeface="+mn-cs"/>
                        </a:rPr>
                        <a:t>&lt;sg-name&gt; </a:t>
                      </a:r>
                      <a:r>
                        <a:rPr lang="en-GB" sz="1600" b="0" kern="1200" dirty="0">
                          <a:solidFill>
                            <a:schemeClr val="tx1"/>
                          </a:solidFill>
                          <a:latin typeface="+mn-lt"/>
                          <a:ea typeface="+mn-ea"/>
                          <a:cs typeface="+mn-cs"/>
                        </a:rPr>
                        <a:t>The name of a study group</a:t>
                      </a:r>
                      <a:endParaRPr lang="en-US" sz="1600" b="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56081216"/>
                  </a:ext>
                </a:extLst>
              </a:tr>
            </a:tbl>
          </a:graphicData>
        </a:graphic>
      </p:graphicFrame>
    </p:spTree>
    <p:extLst>
      <p:ext uri="{BB962C8B-B14F-4D97-AF65-F5344CB8AC3E}">
        <p14:creationId xmlns:p14="http://schemas.microsoft.com/office/powerpoint/2010/main" val="3361337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Fee Waiver</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4163346952"/>
              </p:ext>
            </p:extLst>
          </p:nvPr>
        </p:nvGraphicFramePr>
        <p:xfrm>
          <a:off x="228600" y="1397000"/>
          <a:ext cx="8534400" cy="342392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4318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b="0" dirty="0">
                        <a:solidFill>
                          <a:schemeClr val="tx1"/>
                        </a:solidFill>
                      </a:endParaRPr>
                    </a:p>
                    <a:p>
                      <a:r>
                        <a:rPr lang="en-GB" sz="1600" b="0" dirty="0">
                          <a:solidFill>
                            <a:schemeClr val="tx1"/>
                          </a:solidFill>
                        </a:rPr>
                        <a:t>Confirm meeting fee waivers</a:t>
                      </a:r>
                      <a:r>
                        <a:rPr lang="en-GB" sz="1600" b="0" baseline="0" dirty="0">
                          <a:solidFill>
                            <a:schemeClr val="tx1"/>
                          </a:solidFill>
                        </a:rPr>
                        <a:t> for the &lt;date-of-session&gt; LMSC session for the following individuals:</a:t>
                      </a:r>
                    </a:p>
                    <a:p>
                      <a:r>
                        <a:rPr lang="en-GB" sz="1600" b="0" baseline="0" dirty="0">
                          <a:solidFill>
                            <a:schemeClr val="tx1"/>
                          </a:solidFill>
                        </a:rPr>
                        <a:t>&lt;list of names here&gt;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652613075"/>
                  </a:ext>
                </a:extLst>
              </a:tr>
              <a:tr h="3810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0" dirty="0">
                          <a:solidFill>
                            <a:schemeClr val="tx1"/>
                          </a:solidFill>
                        </a:rPr>
                        <a:t>The purpose</a:t>
                      </a:r>
                      <a:r>
                        <a:rPr lang="en-GB" sz="1600" b="0" baseline="0" dirty="0">
                          <a:solidFill>
                            <a:schemeClr val="tx1"/>
                          </a:solidFill>
                        </a:rPr>
                        <a:t> of the fee waiver should be described.</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35052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44704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b="0" dirty="0">
                          <a:solidFill>
                            <a:schemeClr val="tx1"/>
                          </a:solidFill>
                        </a:rPr>
                        <a:t>LMSC Chair’s Guidelines:  “Registration”</a:t>
                      </a:r>
                      <a:endParaRPr lang="en-US" sz="1600" b="0" dirty="0">
                        <a:solidFill>
                          <a:schemeClr val="tx1"/>
                        </a:solidFill>
                      </a:endParaRPr>
                    </a:p>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54552441"/>
                  </a:ext>
                </a:extLst>
              </a:tr>
            </a:tbl>
          </a:graphicData>
        </a:graphic>
      </p:graphicFrame>
    </p:spTree>
    <p:extLst>
      <p:ext uri="{BB962C8B-B14F-4D97-AF65-F5344CB8AC3E}">
        <p14:creationId xmlns:p14="http://schemas.microsoft.com/office/powerpoint/2010/main" val="3023068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Normative status of these slides</a:t>
            </a:r>
            <a:endParaRPr lang="en-US" dirty="0"/>
          </a:p>
        </p:txBody>
      </p:sp>
      <p:sp>
        <p:nvSpPr>
          <p:cNvPr id="3" name="Content Placeholder 2"/>
          <p:cNvSpPr>
            <a:spLocks noGrp="1"/>
          </p:cNvSpPr>
          <p:nvPr>
            <p:ph idx="1"/>
          </p:nvPr>
        </p:nvSpPr>
        <p:spPr/>
        <p:txBody>
          <a:bodyPr/>
          <a:lstStyle/>
          <a:p>
            <a:r>
              <a:rPr lang="en-GB" sz="2800" dirty="0"/>
              <a:t>It is anticipated that any motion templates adopted by the LMSC EC will have no normative effect. They might be included in the LMSC OM as an informative annex, or might be a stand-alone document.</a:t>
            </a:r>
            <a:endParaRPr lang="en-US" sz="2800" dirty="0"/>
          </a:p>
          <a:p>
            <a:r>
              <a:rPr lang="en-GB" sz="2800" dirty="0"/>
              <a:t>Regardless, the existence of a template here does not preclude somebody from presenting an alternative form of motion intended to achieve the same effect.  Hopefully EC members will view these templates as a useful tool and use and maintain wherever appropriate.</a:t>
            </a:r>
            <a:endParaRPr lang="en-US" sz="2800" dirty="0"/>
          </a:p>
          <a:p>
            <a:endParaRPr lang="en-US" dirty="0"/>
          </a:p>
        </p:txBody>
      </p:sp>
    </p:spTree>
    <p:extLst>
      <p:ext uri="{BB962C8B-B14F-4D97-AF65-F5344CB8AC3E}">
        <p14:creationId xmlns:p14="http://schemas.microsoft.com/office/powerpoint/2010/main" val="11410847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Approval of updated Chair’s Guidelines</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3519475531"/>
              </p:ext>
            </p:extLst>
          </p:nvPr>
        </p:nvGraphicFramePr>
        <p:xfrm>
          <a:off x="228600" y="1397000"/>
          <a:ext cx="8534400" cy="450596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6604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976987950"/>
                  </a:ext>
                </a:extLst>
              </a:tr>
              <a:tr h="2286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0" dirty="0">
                          <a:solidFill>
                            <a:schemeClr val="tx1"/>
                          </a:solidFill>
                        </a:rPr>
                        <a:t>The</a:t>
                      </a:r>
                      <a:r>
                        <a:rPr lang="en-GB" sz="1600" b="0" baseline="0" dirty="0">
                          <a:solidFill>
                            <a:schemeClr val="tx1"/>
                          </a:solidFill>
                        </a:rPr>
                        <a:t> purpose of the chair’s guidelines is described</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4544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0" kern="1200" baseline="0" dirty="0">
                          <a:solidFill>
                            <a:schemeClr val="tx1"/>
                          </a:solidFill>
                          <a:latin typeface="+mn-lt"/>
                          <a:ea typeface="+mn-ea"/>
                          <a:cs typeface="+mn-cs"/>
                        </a:rPr>
                        <a:t>LMSC OM “In order to maintain some consistency of operation, the Sponsor Chair may maintain a public</a:t>
                      </a:r>
                      <a:br>
                        <a:rPr lang="en-GB" sz="1600" b="0" kern="1200" baseline="0" dirty="0">
                          <a:solidFill>
                            <a:schemeClr val="tx1"/>
                          </a:solidFill>
                          <a:latin typeface="+mn-lt"/>
                          <a:ea typeface="+mn-ea"/>
                          <a:cs typeface="+mn-cs"/>
                        </a:rPr>
                      </a:br>
                      <a:r>
                        <a:rPr lang="en-GB" sz="1600" b="0" kern="1200" baseline="0" dirty="0">
                          <a:solidFill>
                            <a:schemeClr val="tx1"/>
                          </a:solidFill>
                          <a:latin typeface="+mn-lt"/>
                          <a:ea typeface="+mn-ea"/>
                          <a:cs typeface="+mn-cs"/>
                        </a:rPr>
                        <a:t>document to be called the "IEEE 802 LMSC Chair's Guidelines and EC policy decisions"”</a:t>
                      </a:r>
                    </a:p>
                    <a:p>
                      <a:endParaRPr lang="en-GB" sz="1600" b="0" kern="1200" baseline="0" dirty="0">
                        <a:solidFill>
                          <a:schemeClr val="tx1"/>
                        </a:solidFill>
                        <a:latin typeface="+mn-lt"/>
                        <a:ea typeface="+mn-ea"/>
                        <a:cs typeface="+mn-cs"/>
                      </a:endParaRPr>
                    </a:p>
                    <a:p>
                      <a:r>
                        <a:rPr lang="en-GB" sz="1600" b="0" kern="1200" baseline="0" dirty="0">
                          <a:solidFill>
                            <a:schemeClr val="tx1"/>
                          </a:solidFill>
                          <a:latin typeface="+mn-lt"/>
                          <a:ea typeface="+mn-ea"/>
                          <a:cs typeface="+mn-cs"/>
                        </a:rPr>
                        <a:t>There is no requirement that the EC approve updates to the Chairs’ guidelines, and nothing that precludes the chair seeing EC approval.</a:t>
                      </a:r>
                      <a:endParaRPr lang="en-US" sz="1600" b="0" kern="1200" baseline="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79369711"/>
                  </a:ext>
                </a:extLst>
              </a:tr>
            </a:tbl>
          </a:graphicData>
        </a:graphic>
      </p:graphicFrame>
    </p:spTree>
    <p:extLst>
      <p:ext uri="{BB962C8B-B14F-4D97-AF65-F5344CB8AC3E}">
        <p14:creationId xmlns:p14="http://schemas.microsoft.com/office/powerpoint/2010/main" val="5037519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Related rules documents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212869611"/>
              </p:ext>
            </p:extLst>
          </p:nvPr>
        </p:nvGraphicFramePr>
        <p:xfrm>
          <a:off x="619180" y="1524000"/>
          <a:ext cx="7905640" cy="4417829"/>
        </p:xfrm>
        <a:graphic>
          <a:graphicData uri="http://schemas.openxmlformats.org/drawingml/2006/table">
            <a:tbl>
              <a:tblPr firstRow="1" firstCol="1" bandRow="1"/>
              <a:tblGrid>
                <a:gridCol w="3952820">
                  <a:extLst>
                    <a:ext uri="{9D8B030D-6E8A-4147-A177-3AD203B41FA5}">
                      <a16:colId xmlns:a16="http://schemas.microsoft.com/office/drawing/2014/main" val="20000"/>
                    </a:ext>
                  </a:extLst>
                </a:gridCol>
                <a:gridCol w="3952820">
                  <a:extLst>
                    <a:ext uri="{9D8B030D-6E8A-4147-A177-3AD203B41FA5}">
                      <a16:colId xmlns:a16="http://schemas.microsoft.com/office/drawing/2014/main" val="20001"/>
                    </a:ext>
                  </a:extLst>
                </a:gridCol>
              </a:tblGrid>
              <a:tr h="294778">
                <a:tc>
                  <a:txBody>
                    <a:bodyPr/>
                    <a:lstStyle/>
                    <a:p>
                      <a:pPr>
                        <a:lnSpc>
                          <a:spcPct val="107000"/>
                        </a:lnSpc>
                        <a:spcAft>
                          <a:spcPts val="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Doc</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Version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89556">
                <a:tc>
                  <a:txBody>
                    <a:bodyPr/>
                    <a:lstStyle/>
                    <a:p>
                      <a:pPr>
                        <a:lnSpc>
                          <a:spcPct val="107000"/>
                        </a:lnSpc>
                        <a:spcAft>
                          <a:spcPts val="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Roberts Rules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No specific version cited.  Old version is available online.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94778">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OM (LMSC Operations Manual)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V1.9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884335">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Chair’s Guidelines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Note,  this is not really a rules doc – see introduction in LMSC OM.</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V2.3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89556">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SB OM (IEEE-SA Standards Board Operations Manual)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December 2015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884335">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WG P&amp;P (Policies and Procedures for IEEE LMSC 802 Working Groups and Technical Advisory Groups)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V19 (July 2016)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589556">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LMSC P&amp;P (IEEE 802 LAN/MAN Standards Committee Policies and Procedures)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June 2014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559498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Scope of motion templates</a:t>
            </a:r>
            <a:endParaRPr lang="en-US" dirty="0"/>
          </a:p>
        </p:txBody>
      </p:sp>
      <p:sp>
        <p:nvSpPr>
          <p:cNvPr id="3" name="Content Placeholder 2"/>
          <p:cNvSpPr>
            <a:spLocks noGrp="1"/>
          </p:cNvSpPr>
          <p:nvPr>
            <p:ph idx="1"/>
          </p:nvPr>
        </p:nvSpPr>
        <p:spPr/>
        <p:txBody>
          <a:bodyPr/>
          <a:lstStyle/>
          <a:p>
            <a:r>
              <a:rPr lang="en-GB" dirty="0"/>
              <a:t>There is no attempt to capture all possible motions.  That would be a huge waste of time, and it would make it hard to use an over-extended document.  </a:t>
            </a:r>
          </a:p>
          <a:p>
            <a:r>
              <a:rPr lang="en-GB" dirty="0"/>
              <a:t>Also not included are procedural motions such as approval of the minutes and approval of the agenda made or entertained by EC officers.</a:t>
            </a:r>
            <a:endParaRPr lang="en-US" dirty="0"/>
          </a:p>
          <a:p>
            <a:pPr marL="0" indent="0">
              <a:buNone/>
            </a:pPr>
            <a:endParaRPr lang="en-US" dirty="0"/>
          </a:p>
        </p:txBody>
      </p:sp>
    </p:spTree>
    <p:extLst>
      <p:ext uri="{BB962C8B-B14F-4D97-AF65-F5344CB8AC3E}">
        <p14:creationId xmlns:p14="http://schemas.microsoft.com/office/powerpoint/2010/main" val="1516770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Linguistic style of motion templates</a:t>
            </a:r>
            <a:endParaRPr lang="en-US" dirty="0"/>
          </a:p>
        </p:txBody>
      </p:sp>
      <p:sp>
        <p:nvSpPr>
          <p:cNvPr id="3" name="Content Placeholder 2"/>
          <p:cNvSpPr>
            <a:spLocks noGrp="1"/>
          </p:cNvSpPr>
          <p:nvPr>
            <p:ph idx="1"/>
          </p:nvPr>
        </p:nvSpPr>
        <p:spPr/>
        <p:txBody>
          <a:bodyPr/>
          <a:lstStyle/>
          <a:p>
            <a:r>
              <a:rPr lang="en-GB" sz="2800" dirty="0"/>
              <a:t>A motion is an agreement by the EC to perform some action.  There is no need to include “fluff” words that do not describe this action.  The words “motion”, or “move”, need never appear in the motion itself.  The word “approve” is only appropriate when that is the only action being performed.</a:t>
            </a:r>
            <a:endParaRPr lang="en-US" sz="2800" dirty="0"/>
          </a:p>
          <a:p>
            <a:pPr marL="0" indent="0">
              <a:buNone/>
            </a:pPr>
            <a:endParaRPr lang="en-US" sz="2800" dirty="0"/>
          </a:p>
          <a:p>
            <a:r>
              <a:rPr lang="en-GB" sz="2800" dirty="0"/>
              <a:t>For example:  “</a:t>
            </a:r>
            <a:r>
              <a:rPr lang="en-GB" sz="2800" dirty="0">
                <a:solidFill>
                  <a:srgbClr val="FF0000"/>
                </a:solidFill>
              </a:rPr>
              <a:t>Motion: the EC moves to approve sendi</a:t>
            </a:r>
            <a:r>
              <a:rPr lang="en-GB" sz="2800" dirty="0"/>
              <a:t>ng …” should be written “Send …”</a:t>
            </a:r>
            <a:endParaRPr lang="en-US" sz="2800" dirty="0"/>
          </a:p>
          <a:p>
            <a:endParaRPr lang="en-US" dirty="0"/>
          </a:p>
        </p:txBody>
      </p:sp>
    </p:spTree>
    <p:extLst>
      <p:ext uri="{BB962C8B-B14F-4D97-AF65-F5344CB8AC3E}">
        <p14:creationId xmlns:p14="http://schemas.microsoft.com/office/powerpoint/2010/main" val="1433734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Tabular style of motion templates</a:t>
            </a:r>
            <a:endParaRPr lang="en-US" dirty="0"/>
          </a:p>
        </p:txBody>
      </p:sp>
      <p:sp>
        <p:nvSpPr>
          <p:cNvPr id="3" name="Content Placeholder 2"/>
          <p:cNvSpPr>
            <a:spLocks noGrp="1"/>
          </p:cNvSpPr>
          <p:nvPr>
            <p:ph idx="1"/>
          </p:nvPr>
        </p:nvSpPr>
        <p:spPr/>
        <p:txBody>
          <a:bodyPr/>
          <a:lstStyle/>
          <a:p>
            <a:r>
              <a:rPr lang="en-GB" sz="2400" dirty="0"/>
              <a:t>Each type of motion is described by a table,  illustrated on the next slide.   Only the shaded part is shown to the EC (once shading is removed, of course) .</a:t>
            </a:r>
          </a:p>
          <a:p>
            <a:r>
              <a:rPr lang="en-GB" sz="2400" dirty="0"/>
              <a:t>The rest of the material provides information that may be helpful as to when to use the motion,  the applicable rules,   and the definitions of the placeholders (“tags”) used in the motion.</a:t>
            </a:r>
          </a:p>
          <a:p>
            <a:r>
              <a:rPr lang="en-GB" sz="2400" dirty="0"/>
              <a:t>Note that the “&lt;“ and “&gt;” are removed when the tags are filled in .</a:t>
            </a:r>
          </a:p>
          <a:p>
            <a:r>
              <a:rPr lang="en-GB" sz="2400" dirty="0"/>
              <a:t>Note also text between “[“ and “[“ needs attention.  Either delete the delimiters or delete the entire delimited text as appropriate to your context.</a:t>
            </a:r>
            <a:endParaRPr lang="en-US" sz="2400" dirty="0"/>
          </a:p>
        </p:txBody>
      </p:sp>
    </p:spTree>
    <p:extLst>
      <p:ext uri="{BB962C8B-B14F-4D97-AF65-F5344CB8AC3E}">
        <p14:creationId xmlns:p14="http://schemas.microsoft.com/office/powerpoint/2010/main" val="1148679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a:xfrm>
            <a:off x="457200" y="457200"/>
            <a:ext cx="8229600" cy="509587"/>
          </a:xfrm>
        </p:spPr>
        <p:txBody>
          <a:bodyPr/>
          <a:lstStyle/>
          <a:p>
            <a:r>
              <a:rPr lang="en-US" altLang="en-US" sz="3200" dirty="0"/>
              <a:t>Format of a these motion template slides – </a:t>
            </a:r>
          </a:p>
        </p:txBody>
      </p:sp>
      <p:graphicFrame>
        <p:nvGraphicFramePr>
          <p:cNvPr id="2" name="Table 1"/>
          <p:cNvGraphicFramePr>
            <a:graphicFrameLocks noGrp="1"/>
          </p:cNvGraphicFramePr>
          <p:nvPr>
            <p:extLst>
              <p:ext uri="{D42A27DB-BD31-4B8C-83A1-F6EECF244321}">
                <p14:modId xmlns:p14="http://schemas.microsoft.com/office/powerpoint/2010/main" val="1663255205"/>
              </p:ext>
            </p:extLst>
          </p:nvPr>
        </p:nvGraphicFramePr>
        <p:xfrm>
          <a:off x="304800" y="2209800"/>
          <a:ext cx="8534400" cy="406908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1524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i="1" dirty="0">
                          <a:solidFill>
                            <a:schemeClr val="tx1"/>
                          </a:solidFill>
                        </a:rPr>
                        <a:t>(Insert</a:t>
                      </a:r>
                      <a:r>
                        <a:rPr lang="en-US" sz="1600" b="1" i="1" baseline="0" dirty="0">
                          <a:solidFill>
                            <a:schemeClr val="tx1"/>
                          </a:solidFill>
                        </a:rPr>
                        <a:t> contents of this cell into your presentation)</a:t>
                      </a:r>
                      <a:endParaRPr lang="en-US" sz="1600"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887151490"/>
                  </a:ext>
                </a:extLst>
              </a:tr>
              <a:tr h="15748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p>
                      <a:pPr algn="ctr"/>
                      <a:r>
                        <a:rPr lang="en-US" sz="1600" b="0" dirty="0">
                          <a:solidFill>
                            <a:schemeClr val="tx1"/>
                          </a:solidFill>
                        </a:rPr>
                        <a:t>Motion</a:t>
                      </a:r>
                      <a:r>
                        <a:rPr lang="en-US" sz="1600" b="0" baseline="0" dirty="0">
                          <a:solidFill>
                            <a:schemeClr val="tx1"/>
                          </a:solidFill>
                        </a:rPr>
                        <a:t> to be used – with fields to be filled in as necessary</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00"/>
                    </a:solid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0" dirty="0">
                          <a:solidFill>
                            <a:schemeClr val="tx1"/>
                          </a:solidFill>
                        </a:rPr>
                        <a:t>Supporting information,</a:t>
                      </a:r>
                      <a:r>
                        <a:rPr lang="en-US" sz="1600" b="0" baseline="0" dirty="0">
                          <a:solidFill>
                            <a:schemeClr val="tx1"/>
                          </a:solidFill>
                        </a:rPr>
                        <a:t> not part of motion, </a:t>
                      </a:r>
                    </a:p>
                    <a:p>
                      <a:pPr algn="ctr"/>
                      <a:r>
                        <a:rPr lang="en-US" sz="1600" b="0" baseline="0" dirty="0">
                          <a:solidFill>
                            <a:schemeClr val="tx1"/>
                          </a:solidFill>
                        </a:rPr>
                        <a:t>but required to be shown to EC</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0" dirty="0">
                          <a:solidFill>
                            <a:schemeClr val="tx1"/>
                          </a:solidFill>
                        </a:rPr>
                        <a:t>Background information</a:t>
                      </a:r>
                      <a:r>
                        <a:rPr lang="en-US" sz="1600" b="0" baseline="0" dirty="0">
                          <a:solidFill>
                            <a:schemeClr val="tx1"/>
                          </a:solidFill>
                        </a:rPr>
                        <a:t> regarding motion.  Do not include with motion.</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44704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0" dirty="0">
                          <a:solidFill>
                            <a:schemeClr val="tx1"/>
                          </a:solidFill>
                        </a:rPr>
                        <a:t>Reference</a:t>
                      </a:r>
                      <a:r>
                        <a:rPr lang="en-US" sz="1600" b="0" baseline="0" dirty="0">
                          <a:solidFill>
                            <a:schemeClr val="tx1"/>
                          </a:solidFill>
                        </a:rPr>
                        <a:t> to appropriate rules.  Do not include with motion.</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0" dirty="0">
                          <a:solidFill>
                            <a:schemeClr val="tx1"/>
                          </a:solidFill>
                        </a:rPr>
                        <a:t>Fields</a:t>
                      </a:r>
                      <a:r>
                        <a:rPr lang="en-US" sz="1600" b="0" baseline="0" dirty="0">
                          <a:solidFill>
                            <a:schemeClr val="tx1"/>
                          </a:solidFill>
                        </a:rPr>
                        <a:t> noted in motion field are defined here.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24651899"/>
                  </a:ext>
                </a:extLst>
              </a:tr>
            </a:tbl>
          </a:graphicData>
        </a:graphic>
      </p:graphicFrame>
      <p:sp>
        <p:nvSpPr>
          <p:cNvPr id="3" name="Rounded Rectangular Callout 2"/>
          <p:cNvSpPr/>
          <p:nvPr/>
        </p:nvSpPr>
        <p:spPr bwMode="auto">
          <a:xfrm>
            <a:off x="685800" y="966787"/>
            <a:ext cx="8431876" cy="1090613"/>
          </a:xfrm>
          <a:prstGeom prst="wedgeRoundRectCallout">
            <a:avLst>
              <a:gd name="adj1" fmla="val -15273"/>
              <a:gd name="adj2" fmla="val 109756"/>
              <a:gd name="adj3" fmla="val 16667"/>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rPr>
              <a:t>Only the yellow</a:t>
            </a:r>
            <a:r>
              <a:rPr kumimoji="0" lang="en-GB" sz="2400" b="0" i="0" u="none" strike="noStrike" cap="none" normalizeH="0" dirty="0">
                <a:ln>
                  <a:noFill/>
                </a:ln>
                <a:solidFill>
                  <a:schemeClr val="tx1"/>
                </a:solidFill>
                <a:effectLst/>
                <a:latin typeface="Arial" panose="020B0604020202020204" pitchFamily="34" charset="0"/>
                <a:ea typeface="ＭＳ Ｐゴシック" panose="020B0600070205080204" pitchFamily="34" charset="-128"/>
              </a:rPr>
              <a:t> shaded part is shown to the EC (without shading).  The rest of the slide is there for your information.</a:t>
            </a:r>
            <a:endParaRPr kumimoji="0" lang="en-US" sz="2400" b="0" i="0"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sz="2400" dirty="0"/>
              <a:t>Example Motion Template:</a:t>
            </a:r>
          </a:p>
        </p:txBody>
      </p:sp>
      <p:graphicFrame>
        <p:nvGraphicFramePr>
          <p:cNvPr id="2" name="Table 1"/>
          <p:cNvGraphicFramePr>
            <a:graphicFrameLocks noGrp="1"/>
          </p:cNvGraphicFramePr>
          <p:nvPr>
            <p:extLst>
              <p:ext uri="{D42A27DB-BD31-4B8C-83A1-F6EECF244321}">
                <p14:modId xmlns:p14="http://schemas.microsoft.com/office/powerpoint/2010/main" val="152776295"/>
              </p:ext>
            </p:extLst>
          </p:nvPr>
        </p:nvGraphicFramePr>
        <p:xfrm>
          <a:off x="304800" y="1295400"/>
          <a:ext cx="8534400" cy="452628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1574800">
                <a:tc>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600" b="0" dirty="0">
                          <a:solidFill>
                            <a:schemeClr val="tx1"/>
                          </a:solidFill>
                        </a:rPr>
                        <a:t>Approve submission of the following project(s) to ISO/IEC JTC/SC6 for adoption under the PSDO agreement</a:t>
                      </a:r>
                    </a:p>
                    <a:p>
                      <a:pPr marL="742950" lvl="1" indent="-285750">
                        <a:buFont typeface="Arial" panose="020B0604020202020204" pitchFamily="34" charset="0"/>
                        <a:buChar char="•"/>
                      </a:pPr>
                      <a:r>
                        <a:rPr lang="en-US" sz="1600" b="0" dirty="0">
                          <a:solidFill>
                            <a:schemeClr val="tx1"/>
                          </a:solidFill>
                        </a:rPr>
                        <a:t>&lt;project&gt; …</a:t>
                      </a:r>
                    </a:p>
                    <a:p>
                      <a:pPr marL="285750" indent="-285750">
                        <a:buFont typeface="Arial" panose="020B0604020202020204" pitchFamily="34" charset="0"/>
                        <a:buChar char="•"/>
                      </a:pPr>
                      <a:r>
                        <a:rPr lang="en-US" sz="1600" b="0" dirty="0">
                          <a:solidFill>
                            <a:schemeClr val="tx1"/>
                          </a:solidFill>
                        </a:rPr>
                        <a:t>[conditional on approval by the IEEE SASB]</a:t>
                      </a:r>
                    </a:p>
                    <a:p>
                      <a:pPr marL="285750" indent="-285750">
                        <a:buFont typeface="Arial" panose="020B0604020202020204" pitchFamily="34" charset="0"/>
                        <a:buChar char="•"/>
                      </a:pPr>
                      <a:r>
                        <a:rPr lang="en-US" sz="1600" b="0" dirty="0">
                          <a:solidFill>
                            <a:schemeClr val="tx1"/>
                          </a:solidFill>
                        </a:rPr>
                        <a:t>[conditional on publication of approved standard]</a:t>
                      </a:r>
                    </a:p>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Applies to: </a:t>
                      </a:r>
                    </a:p>
                    <a:p>
                      <a:pPr marL="285750" indent="-285750">
                        <a:buFont typeface="Arial" panose="020B0604020202020204" pitchFamily="34" charset="0"/>
                        <a:buChar char="•"/>
                      </a:pPr>
                      <a:r>
                        <a:rPr lang="en-US" sz="1600" b="0" dirty="0">
                          <a:solidFill>
                            <a:schemeClr val="tx1"/>
                          </a:solidFill>
                        </a:rPr>
                        <a:t>A draft standard that has received [conditional] approval to proceed to </a:t>
                      </a:r>
                      <a:r>
                        <a:rPr lang="en-US" sz="1600" b="0" dirty="0" err="1">
                          <a:solidFill>
                            <a:schemeClr val="tx1"/>
                          </a:solidFill>
                        </a:rPr>
                        <a:t>RevCom</a:t>
                      </a:r>
                      <a:r>
                        <a:rPr lang="en-US" sz="1600" b="0" dirty="0">
                          <a:solidFill>
                            <a:schemeClr val="tx1"/>
                          </a:solidFill>
                        </a:rPr>
                        <a:t>, or</a:t>
                      </a:r>
                    </a:p>
                    <a:p>
                      <a:pPr marL="285750" indent="-285750">
                        <a:buFont typeface="Arial" panose="020B0604020202020204" pitchFamily="34" charset="0"/>
                        <a:buChar char="•"/>
                      </a:pPr>
                      <a:r>
                        <a:rPr lang="en-US" sz="1600" b="0" dirty="0">
                          <a:solidFill>
                            <a:schemeClr val="tx1"/>
                          </a:solidFill>
                        </a:rPr>
                        <a:t>A standard that has been approved by the IEEE-SA standards board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5052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800" kern="1200" dirty="0">
                          <a:solidFill>
                            <a:schemeClr val="dk1"/>
                          </a:solidFill>
                          <a:effectLst/>
                          <a:latin typeface="+mn-lt"/>
                          <a:ea typeface="+mn-ea"/>
                          <a:cs typeface="+mn-cs"/>
                        </a:rPr>
                        <a:t>LMSC OM:“IEEE 802 LMSC communications with other standards bodies”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&lt;project&gt; : </a:t>
                      </a:r>
                      <a:r>
                        <a:rPr lang="en-GB" sz="1600" b="0" dirty="0">
                          <a:solidFill>
                            <a:schemeClr val="tx1"/>
                          </a:solidFill>
                        </a:rPr>
                        <a:t>The name of the project, or (in the case of a PAR) the anticipated name of the project.  E.g. P802.11ba</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24463279"/>
                  </a:ext>
                </a:extLst>
              </a:tr>
            </a:tbl>
          </a:graphicData>
        </a:graphic>
      </p:graphicFrame>
    </p:spTree>
    <p:extLst>
      <p:ext uri="{BB962C8B-B14F-4D97-AF65-F5344CB8AC3E}">
        <p14:creationId xmlns:p14="http://schemas.microsoft.com/office/powerpoint/2010/main" val="2240150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dirty="0"/>
              <a:t>Example Motion</a:t>
            </a:r>
          </a:p>
        </p:txBody>
      </p:sp>
      <p:sp>
        <p:nvSpPr>
          <p:cNvPr id="3" name="Rectangle 2"/>
          <p:cNvSpPr/>
          <p:nvPr/>
        </p:nvSpPr>
        <p:spPr>
          <a:xfrm>
            <a:off x="762000" y="1752600"/>
            <a:ext cx="7924800" cy="3416320"/>
          </a:xfrm>
          <a:prstGeom prst="rect">
            <a:avLst/>
          </a:prstGeom>
        </p:spPr>
        <p:txBody>
          <a:bodyPr wrap="square">
            <a:spAutoFit/>
          </a:bodyPr>
          <a:lstStyle/>
          <a:p>
            <a:pPr marL="285750" indent="-285750">
              <a:buFont typeface="Arial" panose="020B0604020202020204" pitchFamily="34" charset="0"/>
              <a:buChar char="•"/>
            </a:pPr>
            <a:r>
              <a:rPr lang="en-GB" dirty="0"/>
              <a:t>The previous template,  once the placeholders are replaced and the conditional parts removed looks like:</a:t>
            </a:r>
          </a:p>
          <a:p>
            <a:endParaRPr lang="en-US" dirty="0"/>
          </a:p>
          <a:p>
            <a:endParaRPr lang="en-US" dirty="0"/>
          </a:p>
          <a:p>
            <a:r>
              <a:rPr lang="en-US" dirty="0"/>
              <a:t>“Approve submission of the following project to ISO/IEC JTC/SC6 for adoption under the PSDO agreement</a:t>
            </a:r>
          </a:p>
          <a:p>
            <a:pPr lvl="1"/>
            <a:r>
              <a:rPr lang="en-GB" dirty="0"/>
              <a:t>P802.11zz</a:t>
            </a:r>
            <a:endParaRPr lang="en-US" dirty="0"/>
          </a:p>
          <a:p>
            <a:r>
              <a:rPr lang="en-US" dirty="0"/>
              <a:t>conditional on approval by the IEEE SASB</a:t>
            </a:r>
          </a:p>
          <a:p>
            <a:r>
              <a:rPr lang="en-US" dirty="0"/>
              <a:t>conditional on publication of approved standard”</a:t>
            </a:r>
          </a:p>
        </p:txBody>
      </p:sp>
    </p:spTree>
    <p:extLst>
      <p:ext uri="{BB962C8B-B14F-4D97-AF65-F5344CB8AC3E}">
        <p14:creationId xmlns:p14="http://schemas.microsoft.com/office/powerpoint/2010/main" val="947139126"/>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itle only">
  <a:themeElements>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onl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onl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onl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onl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onl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onl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onl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onl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onl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onl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onl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onl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IEEE_802_template (1)</Template>
  <TotalTime>662</TotalTime>
  <Words>3860</Words>
  <Application>Microsoft Office PowerPoint</Application>
  <PresentationFormat>On-screen Show (4:3)</PresentationFormat>
  <Paragraphs>443</Paragraphs>
  <Slides>31</Slides>
  <Notes>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31</vt:i4>
      </vt:variant>
    </vt:vector>
  </HeadingPairs>
  <TitlesOfParts>
    <vt:vector size="37" baseType="lpstr">
      <vt:lpstr>ＭＳ Ｐゴシック</vt:lpstr>
      <vt:lpstr>Arial</vt:lpstr>
      <vt:lpstr>Calibri</vt:lpstr>
      <vt:lpstr>Times New Roman</vt:lpstr>
      <vt:lpstr>Title slide</vt:lpstr>
      <vt:lpstr>Title only</vt:lpstr>
      <vt:lpstr>Motion Template</vt:lpstr>
      <vt:lpstr>Purpose of this document</vt:lpstr>
      <vt:lpstr>Normative status of these slides</vt:lpstr>
      <vt:lpstr>Scope of motion templates</vt:lpstr>
      <vt:lpstr>Linguistic style of motion templates</vt:lpstr>
      <vt:lpstr>Tabular style of motion templates</vt:lpstr>
      <vt:lpstr>Format of a these motion template slides – </vt:lpstr>
      <vt:lpstr>Example Motion Template:</vt:lpstr>
      <vt:lpstr>Example Motion</vt:lpstr>
      <vt:lpstr>List of Motions</vt:lpstr>
      <vt:lpstr>Motion: Accepting a Report</vt:lpstr>
      <vt:lpstr>Motion: Adoption of standards under PSDO agreement</vt:lpstr>
      <vt:lpstr>Motion: Approval of PAR and CSD (non-maintenance)</vt:lpstr>
      <vt:lpstr>Motion: Approval of PAR and CSD (maintenance)</vt:lpstr>
      <vt:lpstr>Motion: Approval of updated WG P&amp;P</vt:lpstr>
      <vt:lpstr>Motion: Approval of updated LMSC OM</vt:lpstr>
      <vt:lpstr>Motion: Approval to send a draft to RevCom</vt:lpstr>
      <vt:lpstr>Motion: Conditional approval to send a draft to RevCom</vt:lpstr>
      <vt:lpstr>Motion: Approval to start sponsor ballot</vt:lpstr>
      <vt:lpstr>Motion: Conditional approval to start sponsor ballot</vt:lpstr>
      <vt:lpstr>Motion: Confirm appointed WG and TAG chair</vt:lpstr>
      <vt:lpstr>Motion: Confirm elected WG and TAG officers</vt:lpstr>
      <vt:lpstr>Motion: Confirm EC appointed positions</vt:lpstr>
      <vt:lpstr>Motion: Liaison statement from 802</vt:lpstr>
      <vt:lpstr>Motion: Liaison statement from subgroup requiring sponsor approval</vt:lpstr>
      <vt:lpstr>Motion: Liaison of drafts under PSDO agreement</vt:lpstr>
      <vt:lpstr>Motion: Study Group formation</vt:lpstr>
      <vt:lpstr>Motion: Study Group extension</vt:lpstr>
      <vt:lpstr>Motion: Fee Waiver</vt:lpstr>
      <vt:lpstr>Motion: Approval of updated Chair’s Guidelines</vt:lpstr>
      <vt:lpstr>Related rules documents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Template</dc:title>
  <dc:subject>IEEE 802 March 2011 workshop</dc:subject>
  <dc:creator>John DAmbrosia</dc:creator>
  <cp:lastModifiedBy>John DAmbrosia</cp:lastModifiedBy>
  <cp:revision>57</cp:revision>
  <dcterms:created xsi:type="dcterms:W3CDTF">2016-10-24T14:37:13Z</dcterms:created>
  <dcterms:modified xsi:type="dcterms:W3CDTF">2016-11-07T02:06:32Z</dcterms:modified>
</cp:coreProperties>
</file>