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0"/>
  </p:notesMasterIdLst>
  <p:handoutMasterIdLst>
    <p:handoutMasterId r:id="rId31"/>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63" r:id="rId15"/>
    <p:sldId id="361" r:id="rId16"/>
    <p:sldId id="349" r:id="rId17"/>
    <p:sldId id="348" r:id="rId18"/>
    <p:sldId id="350" r:id="rId19"/>
    <p:sldId id="360" r:id="rId20"/>
    <p:sldId id="364" r:id="rId21"/>
    <p:sldId id="365" r:id="rId22"/>
    <p:sldId id="346" r:id="rId23"/>
    <p:sldId id="347" r:id="rId24"/>
    <p:sldId id="352" r:id="rId25"/>
    <p:sldId id="354" r:id="rId26"/>
    <p:sldId id="351" r:id="rId27"/>
    <p:sldId id="353" r:id="rId28"/>
    <p:sldId id="369"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56" d="100"/>
          <a:sy n="56" d="100"/>
        </p:scale>
        <p:origin x="1012" y="44"/>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23</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ec-16-0170-01</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ec-16-0170-02</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mbrosia@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1.xml"/><Relationship Id="rId18" Type="http://schemas.openxmlformats.org/officeDocument/2006/relationships/slide" Target="slide26.xml"/><Relationship Id="rId3" Type="http://schemas.openxmlformats.org/officeDocument/2006/relationships/slide" Target="slide11.xml"/><Relationship Id="rId7" Type="http://schemas.openxmlformats.org/officeDocument/2006/relationships/slide" Target="slide15.xml"/><Relationship Id="rId12" Type="http://schemas.openxmlformats.org/officeDocument/2006/relationships/slide" Target="slide20.xml"/><Relationship Id="rId17" Type="http://schemas.openxmlformats.org/officeDocument/2006/relationships/slide" Target="slide25.xml"/><Relationship Id="rId2" Type="http://schemas.openxmlformats.org/officeDocument/2006/relationships/notesSlide" Target="../notesSlides/notesSlide2.xml"/><Relationship Id="rId16"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14.xml"/><Relationship Id="rId11" Type="http://schemas.openxmlformats.org/officeDocument/2006/relationships/slide" Target="slide19.xml"/><Relationship Id="rId5" Type="http://schemas.openxmlformats.org/officeDocument/2006/relationships/slide" Target="slide13.xml"/><Relationship Id="rId15" Type="http://schemas.openxmlformats.org/officeDocument/2006/relationships/slide" Target="slide23.xml"/><Relationship Id="rId10" Type="http://schemas.openxmlformats.org/officeDocument/2006/relationships/slide" Target="slide18.xml"/><Relationship Id="rId4" Type="http://schemas.openxmlformats.org/officeDocument/2006/relationships/slide" Target="slide12.xml"/><Relationship Id="rId9" Type="http://schemas.openxmlformats.org/officeDocument/2006/relationships/slide" Target="slide17.xml"/><Relationship Id="rId14" Type="http://schemas.openxmlformats.org/officeDocument/2006/relationships/slide" Target="slide2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a:t>Motion </a:t>
            </a:r>
            <a:r>
              <a:rPr lang="en-US" altLang="en-US" sz="4000" dirty="0">
                <a:solidFill>
                  <a:schemeClr val="tx1"/>
                </a:solidFill>
              </a:rPr>
              <a:t>Templates</a:t>
            </a:r>
            <a:endParaRPr lang="en-US" altLang="en-US" sz="4400" dirty="0">
              <a:solidFill>
                <a:schemeClr val="tx1"/>
              </a:solidFill>
            </a:endParaRPr>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a:t>John D’Ambrosia</a:t>
            </a:r>
          </a:p>
          <a:p>
            <a:pPr>
              <a:lnSpc>
                <a:spcPct val="80000"/>
              </a:lnSpc>
            </a:pPr>
            <a:r>
              <a:rPr lang="en-US" altLang="en-US" sz="2800" dirty="0"/>
              <a:t>Recording Secretary, IEEE 802 LMSC</a:t>
            </a:r>
          </a:p>
          <a:p>
            <a:pPr>
              <a:lnSpc>
                <a:spcPct val="80000"/>
              </a:lnSpc>
            </a:pPr>
            <a:r>
              <a:rPr lang="en-US" altLang="en-US" sz="2800" dirty="0">
                <a:hlinkClick r:id="rId3"/>
              </a:rPr>
              <a:t>jdambrosia@ieee.org</a:t>
            </a:r>
            <a:r>
              <a:rPr lang="en-US" altLang="en-US" sz="2800" dirty="0"/>
              <a:t> </a:t>
            </a:r>
            <a:br>
              <a:rPr lang="en-US" altLang="en-US" sz="2800" dirty="0"/>
            </a:br>
            <a:endParaRPr lang="en-US"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type="body" idx="1"/>
          </p:nvPr>
        </p:nvSpPr>
        <p:spPr>
          <a:xfrm>
            <a:off x="250825" y="1265238"/>
            <a:ext cx="8229600" cy="4525962"/>
          </a:xfrm>
        </p:spPr>
        <p:txBody>
          <a:bodyPr/>
          <a:lstStyle/>
          <a:p>
            <a:pPr>
              <a:spcBef>
                <a:spcPts val="0"/>
              </a:spcBef>
              <a:buFont typeface="+mj-lt"/>
              <a:buAutoNum type="arabicPeriod"/>
            </a:pPr>
            <a:r>
              <a:rPr lang="en-GB" sz="1800" dirty="0">
                <a:hlinkClick r:id="rId3" action="ppaction://hlinksldjump"/>
              </a:rPr>
              <a:t>Accepting a report</a:t>
            </a:r>
            <a:endParaRPr lang="en-US" sz="1800" dirty="0"/>
          </a:p>
          <a:p>
            <a:pPr>
              <a:spcBef>
                <a:spcPts val="0"/>
              </a:spcBef>
              <a:buFont typeface="+mj-lt"/>
              <a:buAutoNum type="arabicPeriod"/>
            </a:pPr>
            <a:r>
              <a:rPr lang="en-GB" sz="1800" dirty="0">
                <a:hlinkClick r:id="rId4" action="ppaction://hlinksldjump"/>
              </a:rPr>
              <a:t>Adoption of standards under PSDO agreement</a:t>
            </a:r>
            <a:endParaRPr lang="en-GB" sz="1800" dirty="0"/>
          </a:p>
          <a:p>
            <a:pPr>
              <a:spcBef>
                <a:spcPts val="0"/>
              </a:spcBef>
              <a:buFont typeface="+mj-lt"/>
              <a:buAutoNum type="arabicPeriod"/>
            </a:pPr>
            <a:r>
              <a:rPr lang="en-GB" sz="1800" dirty="0">
                <a:hlinkClick r:id="rId5" action="ppaction://hlinksldjump"/>
              </a:rPr>
              <a:t>Liaison of drafts under PSDO agreement</a:t>
            </a:r>
            <a:endParaRPr lang="en-US" sz="1800" dirty="0"/>
          </a:p>
          <a:p>
            <a:pPr>
              <a:spcBef>
                <a:spcPts val="0"/>
              </a:spcBef>
              <a:buFont typeface="+mj-lt"/>
              <a:buAutoNum type="arabicPeriod"/>
            </a:pPr>
            <a:r>
              <a:rPr lang="en-GB" sz="1800" dirty="0">
                <a:hlinkClick r:id="rId6" action="ppaction://hlinksldjump"/>
              </a:rPr>
              <a:t>Communication from 802</a:t>
            </a:r>
            <a:endParaRPr lang="en-US" sz="1800" dirty="0"/>
          </a:p>
          <a:p>
            <a:pPr>
              <a:spcBef>
                <a:spcPts val="0"/>
              </a:spcBef>
              <a:buFont typeface="+mj-lt"/>
              <a:buAutoNum type="arabicPeriod"/>
            </a:pPr>
            <a:r>
              <a:rPr lang="en-GB" sz="1800" dirty="0">
                <a:hlinkClick r:id="rId7" action="ppaction://hlinksldjump"/>
              </a:rPr>
              <a:t>Approval of updated LMSC OM</a:t>
            </a:r>
            <a:endParaRPr lang="en-US" sz="1800" dirty="0"/>
          </a:p>
          <a:p>
            <a:pPr>
              <a:spcBef>
                <a:spcPts val="0"/>
              </a:spcBef>
              <a:buFont typeface="+mj-lt"/>
              <a:buAutoNum type="arabicPeriod"/>
            </a:pPr>
            <a:r>
              <a:rPr lang="en-GB" sz="1800" dirty="0">
                <a:hlinkClick r:id="rId8" action="ppaction://hlinksldjump"/>
              </a:rPr>
              <a:t>Approval of updated WG P&amp;P</a:t>
            </a:r>
            <a:endParaRPr lang="en-US" sz="1800" dirty="0"/>
          </a:p>
          <a:p>
            <a:pPr>
              <a:spcBef>
                <a:spcPts val="0"/>
              </a:spcBef>
              <a:buFont typeface="+mj-lt"/>
              <a:buAutoNum type="arabicPeriod"/>
            </a:pPr>
            <a:r>
              <a:rPr lang="en-GB" sz="1800" dirty="0">
                <a:hlinkClick r:id="rId9" action="ppaction://hlinksldjump"/>
              </a:rPr>
              <a:t>Approval of updated Chair’s Guidelines</a:t>
            </a:r>
            <a:endParaRPr lang="en-US" sz="1800" dirty="0"/>
          </a:p>
          <a:p>
            <a:pPr>
              <a:spcBef>
                <a:spcPts val="0"/>
              </a:spcBef>
              <a:buFont typeface="+mj-lt"/>
              <a:buAutoNum type="arabicPeriod"/>
            </a:pPr>
            <a:r>
              <a:rPr lang="en-GB" sz="1800" dirty="0">
                <a:hlinkClick r:id="rId10" action="ppaction://hlinksldjump"/>
              </a:rPr>
              <a:t>Fee Waiver</a:t>
            </a:r>
            <a:endParaRPr lang="en-US" sz="1800" dirty="0"/>
          </a:p>
          <a:p>
            <a:pPr>
              <a:spcBef>
                <a:spcPts val="0"/>
              </a:spcBef>
              <a:buFont typeface="+mj-lt"/>
              <a:buAutoNum type="arabicPeriod"/>
            </a:pPr>
            <a:r>
              <a:rPr lang="en-GB" sz="1800" dirty="0">
                <a:hlinkClick r:id="rId11" action="ppaction://hlinksldjump"/>
              </a:rPr>
              <a:t>Study Group formation</a:t>
            </a:r>
            <a:endParaRPr lang="en-US" sz="1800" dirty="0"/>
          </a:p>
          <a:p>
            <a:pPr>
              <a:spcBef>
                <a:spcPts val="0"/>
              </a:spcBef>
              <a:buFont typeface="+mj-lt"/>
              <a:buAutoNum type="arabicPeriod"/>
            </a:pPr>
            <a:r>
              <a:rPr lang="en-GB" sz="1800" dirty="0">
                <a:hlinkClick r:id="rId12" action="ppaction://hlinksldjump"/>
              </a:rPr>
              <a:t>Study Group extension</a:t>
            </a:r>
            <a:endParaRPr lang="en-US" sz="1800" dirty="0"/>
          </a:p>
          <a:p>
            <a:pPr>
              <a:spcBef>
                <a:spcPts val="0"/>
              </a:spcBef>
              <a:buFont typeface="+mj-lt"/>
              <a:buAutoNum type="arabicPeriod"/>
            </a:pPr>
            <a:r>
              <a:rPr lang="en-GB" sz="1800" dirty="0">
                <a:hlinkClick r:id="rId13" action="ppaction://hlinksldjump"/>
              </a:rPr>
              <a:t>Approval of PAR and CSD (30-day Rule)</a:t>
            </a:r>
            <a:endParaRPr lang="en-US" sz="1800" dirty="0"/>
          </a:p>
          <a:p>
            <a:pPr>
              <a:spcBef>
                <a:spcPts val="0"/>
              </a:spcBef>
              <a:buFont typeface="+mj-lt"/>
              <a:buAutoNum type="arabicPeriod"/>
            </a:pPr>
            <a:r>
              <a:rPr lang="en-GB" sz="1800" dirty="0">
                <a:hlinkClick r:id="rId14" action="ppaction://hlinksldjump"/>
              </a:rPr>
              <a:t>Approval of PAR [and CSD (48-hour Rule)</a:t>
            </a:r>
            <a:endParaRPr lang="en-GB" sz="1800" dirty="0"/>
          </a:p>
          <a:p>
            <a:pPr>
              <a:spcBef>
                <a:spcPts val="0"/>
              </a:spcBef>
              <a:buFont typeface="+mj-lt"/>
              <a:buAutoNum type="arabicPeriod"/>
            </a:pPr>
            <a:r>
              <a:rPr lang="en-GB" sz="1800" dirty="0">
                <a:hlinkClick r:id="rId15" action="ppaction://hlinksldjump"/>
              </a:rPr>
              <a:t>Approval to start sponsor ballot</a:t>
            </a:r>
            <a:endParaRPr lang="en-US" sz="1800" dirty="0"/>
          </a:p>
          <a:p>
            <a:pPr>
              <a:spcBef>
                <a:spcPts val="0"/>
              </a:spcBef>
              <a:buFont typeface="+mj-lt"/>
              <a:buAutoNum type="arabicPeriod"/>
            </a:pPr>
            <a:r>
              <a:rPr lang="en-GB" sz="1800" dirty="0">
                <a:hlinkClick r:id="rId16" action="ppaction://hlinksldjump"/>
              </a:rPr>
              <a:t>Conditional approval to start sponsor ballot</a:t>
            </a:r>
            <a:endParaRPr lang="en-US" sz="1800" dirty="0"/>
          </a:p>
          <a:p>
            <a:pPr>
              <a:spcBef>
                <a:spcPts val="0"/>
              </a:spcBef>
              <a:buFont typeface="+mj-lt"/>
              <a:buAutoNum type="arabicPeriod"/>
            </a:pPr>
            <a:r>
              <a:rPr lang="en-GB" sz="1800" dirty="0">
                <a:hlinkClick r:id="rId17" action="ppaction://hlinksldjump"/>
              </a:rPr>
              <a:t>Approval to send a draft to </a:t>
            </a:r>
            <a:r>
              <a:rPr lang="en-GB" sz="1800" dirty="0" err="1">
                <a:hlinkClick r:id="rId17" action="ppaction://hlinksldjump"/>
              </a:rPr>
              <a:t>RevCom</a:t>
            </a:r>
            <a:endParaRPr lang="en-US" sz="1800" dirty="0"/>
          </a:p>
          <a:p>
            <a:pPr>
              <a:spcBef>
                <a:spcPts val="0"/>
              </a:spcBef>
              <a:buFont typeface="+mj-lt"/>
              <a:buAutoNum type="arabicPeriod"/>
            </a:pPr>
            <a:r>
              <a:rPr lang="en-GB" sz="1800" dirty="0">
                <a:hlinkClick r:id="rId18" action="ppaction://hlinksldjump"/>
              </a:rPr>
              <a:t>Conditional approval to send a draft to </a:t>
            </a:r>
            <a:r>
              <a:rPr lang="en-GB" sz="1800" dirty="0" err="1">
                <a:hlinkClick r:id="rId18" action="ppaction://hlinksldjump"/>
              </a:rPr>
              <a:t>RevCom</a:t>
            </a:r>
            <a:endParaRPr lang="en-GB" sz="18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1824927843"/>
              </p:ext>
            </p:extLst>
          </p:nvPr>
        </p:nvGraphicFramePr>
        <p:xfrm>
          <a:off x="228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EC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&lt;subgroup-name&gt;:</a:t>
                      </a:r>
                      <a:r>
                        <a:rPr lang="en-GB" sz="1600" b="1" kern="1200" baseline="0" dirty="0">
                          <a:solidFill>
                            <a:schemeClr val="tx1"/>
                          </a:solidFill>
                          <a:effectLst/>
                          <a:latin typeface="+mn-lt"/>
                          <a:ea typeface="+mn-ea"/>
                          <a:cs typeface="+mn-cs"/>
                        </a:rPr>
                        <a:t> </a:t>
                      </a:r>
                      <a:r>
                        <a:rPr lang="en-GB" sz="1800" kern="1200" dirty="0">
                          <a:solidFill>
                            <a:schemeClr val="dk1"/>
                          </a:solidFill>
                          <a:effectLst/>
                          <a:latin typeface="+mn-lt"/>
                          <a:ea typeface="+mn-ea"/>
                          <a:cs typeface="+mn-cs"/>
                        </a:rPr>
                        <a:t>The name of a subgroup of the sponsor (e.g., a WG, TAG, EC SC or EC SG)</a:t>
                      </a:r>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 </a:t>
                      </a:r>
                      <a:r>
                        <a:rPr lang="en-GB" sz="1600" b="0" kern="1200" dirty="0">
                          <a:solidFill>
                            <a:schemeClr val="tx1"/>
                          </a:solidFill>
                          <a:effectLst/>
                          <a:latin typeface="+mn-lt"/>
                          <a:ea typeface="+mn-ea"/>
                          <a:cs typeface="+mn-cs"/>
                        </a:rPr>
                        <a:t>A URL to a permanent unambiguous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926809"/>
                  </a:ext>
                </a:extLst>
              </a:tr>
            </a:tbl>
          </a:graphicData>
        </a:graphic>
      </p:graphicFrame>
      <p:sp>
        <p:nvSpPr>
          <p:cNvPr id="3" name="TextBox 2">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3581158248"/>
              </p:ext>
            </p:extLst>
          </p:nvPr>
        </p:nvGraphicFramePr>
        <p:xfrm>
          <a:off x="304800" y="1295400"/>
          <a:ext cx="8534400" cy="4866638"/>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500" b="0" dirty="0">
                          <a:solidFill>
                            <a:schemeClr val="tx1"/>
                          </a:solidFill>
                        </a:rPr>
                        <a:t>&lt;project&gt; …</a:t>
                      </a:r>
                    </a:p>
                    <a:p>
                      <a:pPr marL="285750" indent="-285750">
                        <a:buFont typeface="Arial" panose="020B0604020202020204" pitchFamily="34" charset="0"/>
                        <a:buChar char="•"/>
                      </a:pPr>
                      <a:r>
                        <a:rPr lang="en-US" sz="1500" b="0" dirty="0">
                          <a:solidFill>
                            <a:schemeClr val="tx1"/>
                          </a:solidFill>
                        </a:rPr>
                        <a:t>[conditional on approval by the IEEE SASB]</a:t>
                      </a:r>
                    </a:p>
                    <a:p>
                      <a:pPr marL="285750" indent="-285750">
                        <a:buFont typeface="Arial" panose="020B0604020202020204" pitchFamily="34" charset="0"/>
                        <a:buChar char="•"/>
                      </a:pPr>
                      <a:r>
                        <a:rPr lang="en-US" sz="1500" b="0" dirty="0">
                          <a:solidFill>
                            <a:schemeClr val="tx1"/>
                          </a:solidFill>
                        </a:rPr>
                        <a:t>[conditional on publication of approved standard]</a:t>
                      </a:r>
                    </a:p>
                    <a:p>
                      <a:pPr marL="285750" indent="-285750">
                        <a:buFont typeface="Arial" panose="020B0604020202020204" pitchFamily="34" charset="0"/>
                        <a:buChar char="•"/>
                      </a:pPr>
                      <a:endParaRPr lang="en-US" sz="1500" b="0" dirty="0">
                        <a:solidFill>
                          <a:schemeClr val="tx1"/>
                        </a:solidFill>
                      </a:endParaRPr>
                    </a:p>
                    <a:p>
                      <a:pPr marL="285750" indent="-285750">
                        <a:buFont typeface="Arial" panose="020B0604020202020204" pitchFamily="34" charset="0"/>
                        <a:buChar char="•"/>
                      </a:pPr>
                      <a:r>
                        <a:rPr lang="en-US" sz="1500" b="0" dirty="0">
                          <a:solidFill>
                            <a:schemeClr val="tx1"/>
                          </a:solidFill>
                          <a:highlight>
                            <a:srgbClr val="FFFF00"/>
                          </a:highlight>
                        </a:rPr>
                        <a:t>John D to reach out to Andrew Myles to review rule on when motion appropriate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standard that has received [conditional] approval to proceed to </a:t>
                      </a:r>
                      <a:r>
                        <a:rPr lang="en-US" sz="1500" b="0" dirty="0" err="1">
                          <a:solidFill>
                            <a:schemeClr val="tx1"/>
                          </a:solidFill>
                        </a:rPr>
                        <a:t>RevCom</a:t>
                      </a:r>
                      <a:r>
                        <a:rPr lang="en-US" sz="1500" b="0" dirty="0">
                          <a:solidFill>
                            <a:schemeClr val="tx1"/>
                          </a:solidFill>
                        </a:rPr>
                        <a:t>, or</a:t>
                      </a:r>
                    </a:p>
                    <a:p>
                      <a:pPr marL="285750" indent="-285750">
                        <a:buFont typeface="Arial" panose="020B0604020202020204" pitchFamily="34" charset="0"/>
                        <a:buChar char="•"/>
                      </a:pPr>
                      <a:r>
                        <a:rPr lang="en-US" sz="15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 </a:t>
                      </a:r>
                      <a:r>
                        <a:rPr lang="en-GB" sz="1500" b="0" dirty="0">
                          <a:solidFill>
                            <a:schemeClr val="tx1"/>
                          </a:solidFill>
                        </a:rPr>
                        <a:t>The name of the project, or (in the case of a PAR) the anticipated name of the project.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421866152"/>
              </p:ext>
            </p:extLst>
          </p:nvPr>
        </p:nvGraphicFramePr>
        <p:xfrm>
          <a:off x="228600" y="1295400"/>
          <a:ext cx="8534400" cy="50190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080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1168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&lt;project&gt; &lt;draft&gt;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When ballot of that draft is pending or current,</a:t>
                      </a:r>
                      <a:r>
                        <a:rPr lang="en-US" sz="1500" b="0" baseline="0" dirty="0">
                          <a:solidFill>
                            <a:schemeClr val="tx1"/>
                          </a:solidFill>
                        </a:rPr>
                        <a:t> add “</a:t>
                      </a:r>
                      <a:r>
                        <a:rPr lang="en-US" sz="1500" b="0" dirty="0">
                          <a:solidFill>
                            <a:schemeClr val="tx1"/>
                          </a:solidFill>
                        </a:rPr>
                        <a:t>[conditional on passing the[working </a:t>
                      </a:r>
                      <a:r>
                        <a:rPr lang="en-US" sz="1500" b="0" dirty="0" err="1">
                          <a:solidFill>
                            <a:schemeClr val="tx1"/>
                          </a:solidFill>
                        </a:rPr>
                        <a:t>group|sponsor</a:t>
                      </a:r>
                      <a:r>
                        <a:rPr lang="en-US" sz="1500" b="0" dirty="0">
                          <a:solidFill>
                            <a:schemeClr val="tx1"/>
                          </a:solidFill>
                        </a:rPr>
                        <a:t>] recirculation ballot”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highlight>
                            <a:srgbClr val="FFFF00"/>
                          </a:highlight>
                        </a:rPr>
                        <a:t>John D to reach out to Andrew Myles to review rule on if this is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&lt;y&gt;, &lt;n&gt;, &lt;a&gt;</a:t>
                      </a:r>
                    </a:p>
                    <a:p>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 E.g.</a:t>
                      </a:r>
                      <a:r>
                        <a:rPr lang="en-GB" sz="1500" b="0" baseline="0" dirty="0">
                          <a:solidFill>
                            <a:schemeClr val="tx1"/>
                          </a:solidFill>
                        </a:rPr>
                        <a:t> P802.11ba</a:t>
                      </a:r>
                      <a:endParaRPr lang="en-US" sz="1500" b="0" dirty="0">
                        <a:solidFill>
                          <a:schemeClr val="tx1"/>
                        </a:solidFill>
                      </a:endParaRPr>
                    </a:p>
                    <a:p>
                      <a:r>
                        <a:rPr lang="en-US" sz="1500" b="0" dirty="0">
                          <a:solidFill>
                            <a:schemeClr val="tx1"/>
                          </a:solidFill>
                        </a:rPr>
                        <a:t>&lt;</a:t>
                      </a:r>
                      <a:r>
                        <a:rPr lang="en-US" sz="1500" b="0" kern="1200" dirty="0">
                          <a:solidFill>
                            <a:schemeClr val="tx1"/>
                          </a:solidFill>
                          <a:latin typeface="+mn-lt"/>
                          <a:ea typeface="+mn-ea"/>
                          <a:cs typeface="+mn-cs"/>
                        </a:rPr>
                        <a:t>draft&gt; The </a:t>
                      </a:r>
                      <a:r>
                        <a:rPr lang="en-GB" sz="1500" b="0" kern="1200" dirty="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62229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Communication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76343594"/>
              </p:ext>
            </p:extLst>
          </p:nvPr>
        </p:nvGraphicFramePr>
        <p:xfrm>
          <a:off x="228600" y="13970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84200">
                <a:tc rowSpan="2">
                  <a:txBody>
                    <a:bodyPr/>
                    <a:lstStyle/>
                    <a:p>
                      <a:r>
                        <a:rPr lang="en-US" sz="1600" b="0" strike="noStrike" dirty="0">
                          <a:solidFill>
                            <a:schemeClr val="tx1"/>
                          </a:solidFill>
                        </a:rPr>
                        <a:t>Motion</a:t>
                      </a:r>
                      <a:r>
                        <a:rPr lang="en-US" sz="1600" b="0" strike="noStrike" baseline="0" dirty="0">
                          <a:solidFill>
                            <a:schemeClr val="tx1"/>
                          </a:solidFill>
                        </a:rPr>
                        <a:t> Text</a:t>
                      </a:r>
                    </a:p>
                    <a:p>
                      <a:r>
                        <a:rPr lang="en-US" sz="1600" b="0" strike="noStrike" baseline="0" dirty="0">
                          <a:solidFill>
                            <a:schemeClr val="tx1"/>
                          </a:solidFill>
                        </a:rPr>
                        <a:t>(include)</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strike="noStrike" dirty="0">
                          <a:solidFill>
                            <a:schemeClr val="tx1"/>
                          </a:solidFill>
                        </a:rPr>
                        <a:t>(Insert</a:t>
                      </a:r>
                      <a:r>
                        <a:rPr lang="en-US" sz="1600" b="1" i="1" strike="noStrike" baseline="0" dirty="0">
                          <a:solidFill>
                            <a:schemeClr val="tx1"/>
                          </a:solidFill>
                        </a:rPr>
                        <a:t> contents of this cell into your presentation, select optional sub-bullet description as appropriate)</a:t>
                      </a:r>
                      <a:endParaRPr lang="en-US" sz="1600" b="1" i="1"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strike="noStrike" dirty="0">
                          <a:solidFill>
                            <a:schemeClr val="tx1"/>
                          </a:solidFill>
                        </a:rPr>
                        <a:t>Approve &lt;doc-</a:t>
                      </a:r>
                      <a:r>
                        <a:rPr lang="en-US" sz="1600" b="0" strike="noStrike" dirty="0" err="1">
                          <a:solidFill>
                            <a:schemeClr val="tx1"/>
                          </a:solidFill>
                        </a:rPr>
                        <a:t>url</a:t>
                      </a:r>
                      <a:r>
                        <a:rPr lang="en-US" sz="1600" b="0" strike="noStrike" dirty="0">
                          <a:solidFill>
                            <a:schemeClr val="tx1"/>
                          </a:solidFill>
                        </a:rPr>
                        <a:t>&gt; as communication to &lt;recipient&gt;, granting the IEEE LMSC chair (or his delegate) editorial license.</a:t>
                      </a:r>
                    </a:p>
                    <a:p>
                      <a:pPr marL="742950" lvl="1" indent="-285750">
                        <a:buFont typeface="Arial" panose="020B0604020202020204" pitchFamily="34" charset="0"/>
                        <a:buChar char="•"/>
                      </a:pPr>
                      <a:r>
                        <a:rPr lang="en-US" sz="1600" b="0" strike="noStrike" dirty="0">
                          <a:solidFill>
                            <a:schemeClr val="tx1"/>
                          </a:solidFill>
                        </a:rPr>
                        <a:t>[This approval is under LMSC OM </a:t>
                      </a:r>
                      <a:r>
                        <a:rPr lang="en-US" sz="1600" b="0" baseline="0" dirty="0">
                          <a:solidFill>
                            <a:schemeClr val="tx1"/>
                          </a:solidFill>
                        </a:rPr>
                        <a:t>“Procedure for communication with government bodies”</a:t>
                      </a:r>
                      <a:r>
                        <a:rPr lang="en-US" sz="1600" b="0" strike="noStrike" baseline="0" dirty="0">
                          <a:solidFill>
                            <a:schemeClr val="tx1"/>
                          </a:solidFill>
                        </a:rPr>
                        <a:t>]</a:t>
                      </a:r>
                    </a:p>
                    <a:p>
                      <a:pPr marL="742950" lvl="1" indent="-285750">
                        <a:buFont typeface="Arial" panose="020B0604020202020204" pitchFamily="34" charset="0"/>
                        <a:buChar char="•"/>
                      </a:pPr>
                      <a:r>
                        <a:rPr lang="en-US" sz="1600" b="0" dirty="0">
                          <a:solidFill>
                            <a:schemeClr val="tx1"/>
                          </a:solidFill>
                        </a:rPr>
                        <a:t>[This approval is under LMSC OM </a:t>
                      </a:r>
                      <a:r>
                        <a:rPr lang="en-US" sz="1600" b="0" baseline="0" dirty="0">
                          <a:solidFill>
                            <a:schemeClr val="tx1"/>
                          </a:solidFill>
                        </a:rPr>
                        <a:t>“Procedure for coordination with other standards bodies”]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strike="noStrike" dirty="0">
                          <a:solidFill>
                            <a:schemeClr val="tx1"/>
                          </a:solidFill>
                        </a:rPr>
                        <a:t>Other Info</a:t>
                      </a:r>
                    </a:p>
                    <a:p>
                      <a:r>
                        <a:rPr lang="en-US" sz="1600" b="0" strike="noStrike"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strike="noStrike" kern="1200" dirty="0">
                          <a:solidFill>
                            <a:schemeClr val="dk1"/>
                          </a:solidFill>
                          <a:effectLst/>
                          <a:latin typeface="+mn-lt"/>
                          <a:ea typeface="+mn-ea"/>
                          <a:cs typeface="+mn-cs"/>
                        </a:rPr>
                        <a:t>when communication originated from a WG</a:t>
                      </a:r>
                    </a:p>
                    <a:p>
                      <a:pPr marL="742950" lvl="1" indent="-285750">
                        <a:buFont typeface="Arial" panose="020B0604020202020204" pitchFamily="34" charset="0"/>
                        <a:buChar char="•"/>
                      </a:pPr>
                      <a:r>
                        <a:rPr lang="en-GB" sz="1600" strike="noStrike" kern="1200" dirty="0">
                          <a:solidFill>
                            <a:schemeClr val="dk1"/>
                          </a:solidFill>
                          <a:effectLst/>
                          <a:latin typeface="+mn-lt"/>
                          <a:ea typeface="+mn-ea"/>
                          <a:cs typeface="+mn-cs"/>
                        </a:rPr>
                        <a:t>In the WG (y/n/a): &lt;y&gt;, &lt;n&gt;, &lt;a&gt;] </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25120">
                <a:tc>
                  <a:txBody>
                    <a:bodyPr/>
                    <a:lstStyle/>
                    <a:p>
                      <a:r>
                        <a:rPr lang="en-US" sz="1600" b="0" strike="noStrike"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strike="noStrike" kern="1200" dirty="0">
                          <a:solidFill>
                            <a:schemeClr val="dk1"/>
                          </a:solidFill>
                          <a:effectLst/>
                          <a:latin typeface="+mn-lt"/>
                          <a:ea typeface="+mn-ea"/>
                          <a:cs typeface="+mn-cs"/>
                        </a:rPr>
                        <a:t>Applies to:  Outgoing communication from 802</a:t>
                      </a:r>
                      <a:endParaRPr lang="en-US" sz="1600" strike="noStrike"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strike="noStrike"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LMSC P&amp;P - “Sponsor Public Statements”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communication with government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coordination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dirty="0">
                          <a:solidFill>
                            <a:schemeClr val="tx1"/>
                          </a:solidFill>
                        </a:rPr>
                        <a:t>Field</a:t>
                      </a:r>
                      <a:r>
                        <a:rPr lang="en-US" sz="1600" b="0" strike="noStrike" baseline="0" dirty="0">
                          <a:solidFill>
                            <a:schemeClr val="tx1"/>
                          </a:solidFill>
                        </a:rPr>
                        <a:t> Definitions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&lt;doc-</a:t>
                      </a:r>
                      <a:r>
                        <a:rPr lang="en-US" sz="1600" b="0" strike="noStrike" dirty="0" err="1">
                          <a:solidFill>
                            <a:schemeClr val="tx1"/>
                          </a:solidFill>
                        </a:rPr>
                        <a:t>url</a:t>
                      </a:r>
                      <a:r>
                        <a:rPr lang="en-US" sz="1600" b="0" strike="noStrike" dirty="0">
                          <a:solidFill>
                            <a:schemeClr val="tx1"/>
                          </a:solidFill>
                        </a:rPr>
                        <a:t>&gt; </a:t>
                      </a:r>
                      <a:r>
                        <a:rPr lang="en-GB" sz="1600" b="0" strike="noStrike" dirty="0">
                          <a:solidFill>
                            <a:schemeClr val="tx1"/>
                          </a:solidFill>
                        </a:rPr>
                        <a:t>An URL to a permanent </a:t>
                      </a:r>
                      <a:r>
                        <a:rPr lang="en-GB" sz="1600" b="0" strike="noStrike" kern="1200" dirty="0">
                          <a:solidFill>
                            <a:schemeClr val="tx1"/>
                          </a:solidFill>
                          <a:effectLst/>
                          <a:latin typeface="+mn-lt"/>
                          <a:ea typeface="+mn-ea"/>
                          <a:cs typeface="+mn-cs"/>
                        </a:rPr>
                        <a:t>unambiguous </a:t>
                      </a:r>
                      <a:r>
                        <a:rPr lang="en-GB" sz="1600" b="0" strike="noStrike" dirty="0">
                          <a:solidFill>
                            <a:schemeClr val="tx1"/>
                          </a:solidFill>
                        </a:rPr>
                        <a:t>location of the document</a:t>
                      </a:r>
                      <a:endParaRPr lang="en-US" sz="1600" b="0" strike="noStrike" dirty="0">
                        <a:solidFill>
                          <a:schemeClr val="tx1"/>
                        </a:solidFill>
                      </a:endParaRPr>
                    </a:p>
                    <a:p>
                      <a:r>
                        <a:rPr lang="en-US" sz="1600" b="0" strike="noStrike" dirty="0">
                          <a:solidFill>
                            <a:schemeClr val="tx1"/>
                          </a:solidFill>
                        </a:rPr>
                        <a:t>&lt;recipient&gt; Name of the organization</a:t>
                      </a:r>
                      <a:r>
                        <a:rPr lang="en-US" sz="1600" b="0" strike="noStrike" baseline="0" dirty="0">
                          <a:solidFill>
                            <a:schemeClr val="tx1"/>
                          </a:solidFill>
                        </a:rPr>
                        <a:t> to which the communication is addressed.</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38419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3371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47166170"/>
              </p:ext>
            </p:extLst>
          </p:nvPr>
        </p:nvGraphicFramePr>
        <p:xfrm>
          <a:off x="228600" y="1397000"/>
          <a:ext cx="8534400" cy="3403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brought to the EC for approval under the process described in the </a:t>
                      </a:r>
                      <a:r>
                        <a:rPr lang="en-US" sz="1600" b="0" dirty="0" err="1">
                          <a:solidFill>
                            <a:schemeClr val="tx1"/>
                          </a:solidFill>
                        </a:rPr>
                        <a:t>subclause</a:t>
                      </a:r>
                      <a:r>
                        <a:rPr lang="en-US" sz="1600" b="0" dirty="0">
                          <a:solidFill>
                            <a:schemeClr val="tx1"/>
                          </a:solidFill>
                        </a:rPr>
                        <a:t>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EC for approval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7345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42455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49670404"/>
              </p:ext>
            </p:extLst>
          </p:nvPr>
        </p:nvGraphicFramePr>
        <p:xfrm>
          <a:off x="228600" y="1397000"/>
          <a:ext cx="8534400" cy="3810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Procedures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a:t>
                      </a:r>
                      <a:r>
                        <a:rPr lang="en-GB" sz="1600" b="0" kern="1200" dirty="0">
                          <a:solidFill>
                            <a:schemeClr val="dk1"/>
                          </a:solidFill>
                          <a:effectLst/>
                          <a:latin typeface="+mn-lt"/>
                          <a:ea typeface="+mn-ea"/>
                          <a:cs typeface="+mn-cs"/>
                        </a:rPr>
                        <a:t>brought to the EC for approval under the process described in the </a:t>
                      </a:r>
                      <a:r>
                        <a:rPr lang="en-GB" sz="1600" b="0" kern="1200" dirty="0" err="1">
                          <a:solidFill>
                            <a:schemeClr val="dk1"/>
                          </a:solidFill>
                          <a:effectLst/>
                          <a:latin typeface="+mn-lt"/>
                          <a:ea typeface="+mn-ea"/>
                          <a:cs typeface="+mn-cs"/>
                        </a:rPr>
                        <a:t>subclause</a:t>
                      </a:r>
                      <a:r>
                        <a:rPr lang="en-GB" sz="1600" b="0" kern="1200" dirty="0">
                          <a:solidFill>
                            <a:schemeClr val="dk1"/>
                          </a:solidFill>
                          <a:effectLst/>
                          <a:latin typeface="+mn-lt"/>
                          <a:ea typeface="+mn-ea"/>
                          <a:cs typeface="+mn-cs"/>
                        </a:rPr>
                        <a:t> “Revision of the IEEE 802 LMSC Working Group Policies and Procedures” of the IEEE 802 LMSC Working Group Policies and Procedures.”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7216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EC for approval</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LMSC WG P&amp;P - </a:t>
                      </a:r>
                      <a:r>
                        <a:rPr lang="en-GB" sz="1600" b="0" kern="1200" dirty="0">
                          <a:solidFill>
                            <a:schemeClr val="dk1"/>
                          </a:solidFill>
                          <a:effectLst/>
                          <a:latin typeface="+mn-lt"/>
                          <a:ea typeface="+mn-ea"/>
                          <a:cs typeface="+mn-cs"/>
                        </a:rPr>
                        <a:t>“Revision of the IEEE 802 LMSC Working Group Policies and Procedures”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8182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998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000" dirty="0"/>
              <a:t>Motion: </a:t>
            </a:r>
            <a:r>
              <a:rPr lang="en-GB" sz="3000" dirty="0"/>
              <a:t>Approval of updated Chair’s Guidelines</a:t>
            </a:r>
            <a:endParaRPr lang="en-US" alt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3712243452"/>
              </p:ext>
            </p:extLst>
          </p:nvPr>
        </p:nvGraphicFramePr>
        <p:xfrm>
          <a:off x="228600" y="1397000"/>
          <a:ext cx="8534400" cy="4668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1"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IEEE 802 LMSC Chair’s Guidelines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a:t>
                      </a:r>
                      <a:r>
                        <a:rPr lang="en-GB" sz="1600" b="0" baseline="0" dirty="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a:solidFill>
                            <a:schemeClr val="tx1"/>
                          </a:solidFill>
                          <a:latin typeface="+mn-lt"/>
                          <a:ea typeface="+mn-ea"/>
                          <a:cs typeface="+mn-cs"/>
                        </a:rPr>
                        <a:t>LMSC OM “In order to maintain some consistency of operation, the Sponsor Chair may maintain a public</a:t>
                      </a:r>
                      <a:br>
                        <a:rPr lang="en-GB" sz="1600" b="0" kern="1200" baseline="0" dirty="0">
                          <a:solidFill>
                            <a:schemeClr val="tx1"/>
                          </a:solidFill>
                          <a:latin typeface="+mn-lt"/>
                          <a:ea typeface="+mn-ea"/>
                          <a:cs typeface="+mn-cs"/>
                        </a:rPr>
                      </a:br>
                      <a:r>
                        <a:rPr lang="en-GB" sz="1600" b="0" kern="1200" baseline="0" dirty="0">
                          <a:solidFill>
                            <a:schemeClr val="tx1"/>
                          </a:solidFill>
                          <a:latin typeface="+mn-lt"/>
                          <a:ea typeface="+mn-ea"/>
                          <a:cs typeface="+mn-cs"/>
                        </a:rPr>
                        <a:t>document to be called the "IEEE 802 LMSC Chair's Guidelines and EC policy decisions"</a:t>
                      </a:r>
                    </a:p>
                    <a:p>
                      <a:endParaRPr lang="en-GB" sz="1600" b="0" kern="1200" baseline="0" dirty="0">
                        <a:solidFill>
                          <a:schemeClr val="tx1"/>
                        </a:solidFill>
                        <a:latin typeface="+mn-lt"/>
                        <a:ea typeface="+mn-ea"/>
                        <a:cs typeface="+mn-cs"/>
                      </a:endParaRPr>
                    </a:p>
                    <a:p>
                      <a:r>
                        <a:rPr lang="en-GB" sz="1600" b="0" kern="1200" baseline="0" dirty="0">
                          <a:solidFill>
                            <a:schemeClr val="tx1"/>
                          </a:solidFill>
                          <a:latin typeface="+mn-lt"/>
                          <a:ea typeface="+mn-ea"/>
                          <a:cs typeface="+mn-cs"/>
                        </a:rPr>
                        <a:t>There is no requirement that the EC approve updates to the Chairs’ guidelines, and nothing that precludes the chair seeing EC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a:t>
                      </a:r>
                      <a:r>
                        <a:rPr lang="en-GB" sz="1600" b="0" kern="1200" dirty="0">
                          <a:solidFill>
                            <a:schemeClr val="tx1"/>
                          </a:solidFill>
                          <a:effectLst/>
                          <a:latin typeface="+mn-lt"/>
                          <a:ea typeface="+mn-ea"/>
                          <a:cs typeface="+mn-cs"/>
                        </a:rPr>
                        <a:t>unambiguous</a:t>
                      </a:r>
                      <a:r>
                        <a:rPr lang="en-GB" sz="1600" b="0" dirty="0">
                          <a:solidFill>
                            <a:schemeClr val="tx1"/>
                          </a:solidFill>
                        </a:rPr>
                        <a: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36971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03751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65138287"/>
              </p:ext>
            </p:extLst>
          </p:nvPr>
        </p:nvGraphicFramePr>
        <p:xfrm>
          <a:off x="228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a:solidFill>
                            <a:schemeClr val="tx1"/>
                          </a:solidFill>
                        </a:rPr>
                        <a:t>Confirm meeting fee waivers</a:t>
                      </a:r>
                      <a:r>
                        <a:rPr lang="en-GB" sz="1600" b="0" baseline="0" dirty="0">
                          <a:solidFill>
                            <a:schemeClr val="tx1"/>
                          </a:solidFill>
                        </a:rPr>
                        <a:t> for the &lt;date-of-session&gt; LMSC session for the following individuals:</a:t>
                      </a:r>
                    </a:p>
                    <a:p>
                      <a:r>
                        <a:rPr lang="en-GB" sz="1600" b="0" baseline="0" dirty="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 purpose</a:t>
                      </a:r>
                      <a:r>
                        <a:rPr lang="en-GB" sz="1600" b="0" baseline="0" dirty="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LMSC Chair’s Guidelines:  “Registration”</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455244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023068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476730071"/>
              </p:ext>
            </p:extLst>
          </p:nvPr>
        </p:nvGraphicFramePr>
        <p:xfrm>
          <a:off x="228600" y="1397000"/>
          <a:ext cx="8534400" cy="39471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92041652"/>
                  </a:ext>
                </a:extLst>
              </a:tr>
              <a:tr h="7315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Approve the formation of [EC | &lt;</a:t>
                      </a:r>
                      <a:r>
                        <a:rPr lang="en-US" sz="1400" b="0" dirty="0" err="1">
                          <a:solidFill>
                            <a:schemeClr val="tx1"/>
                          </a:solidFill>
                        </a:rPr>
                        <a:t>wg</a:t>
                      </a:r>
                      <a:r>
                        <a:rPr lang="en-US" sz="1400" b="0" dirty="0">
                          <a:solidFill>
                            <a:schemeClr val="tx1"/>
                          </a:solidFill>
                        </a:rPr>
                        <a:t>-name&gt;] &lt;sg-name&gt; study group to consider development of a Project Authorization Request (PAR) and Criteria for Standards Development (CSD) responses [for </a:t>
                      </a:r>
                      <a:r>
                        <a:rPr lang="en-US" sz="1400" b="0" i="0" dirty="0">
                          <a:solidFill>
                            <a:schemeClr val="tx1"/>
                          </a:solidFill>
                        </a:rPr>
                        <a:t>&lt;sg-brief-description-of-purpose&gt;].</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49276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“Voting rules”</a:t>
                      </a:r>
                    </a:p>
                    <a:p>
                      <a:r>
                        <a:rPr lang="en-US" sz="1400" b="0" baseline="0" dirty="0">
                          <a:solidFill>
                            <a:schemeClr val="tx1"/>
                          </a:solidFill>
                        </a:rPr>
                        <a:t>LMSC OM - “Project Authorization”</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a:solidFill>
                            <a:schemeClr val="tx1"/>
                          </a:solidFill>
                          <a:latin typeface="+mn-lt"/>
                          <a:ea typeface="+mn-ea"/>
                          <a:cs typeface="+mn-cs"/>
                        </a:rPr>
                        <a:t>&gt; </a:t>
                      </a:r>
                      <a:r>
                        <a:rPr lang="en-GB" sz="1400" b="0" kern="1200" dirty="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&lt;sg-name&gt; </a:t>
                      </a:r>
                      <a:r>
                        <a:rPr lang="en-GB" sz="1400" b="0" kern="1200" dirty="0">
                          <a:solidFill>
                            <a:schemeClr val="tx1"/>
                          </a:solidFill>
                          <a:latin typeface="+mn-lt"/>
                          <a:ea typeface="+mn-ea"/>
                          <a:cs typeface="+mn-cs"/>
                        </a:rPr>
                        <a:t>The name of a study group</a:t>
                      </a:r>
                    </a:p>
                    <a:p>
                      <a:r>
                        <a:rPr lang="en-GB" sz="1400" b="0" kern="1200" dirty="0">
                          <a:solidFill>
                            <a:schemeClr val="tx1"/>
                          </a:solidFill>
                          <a:latin typeface="+mn-lt"/>
                          <a:ea typeface="+mn-ea"/>
                          <a:cs typeface="+mn-cs"/>
                        </a:rPr>
                        <a:t>&lt;</a:t>
                      </a:r>
                      <a:r>
                        <a:rPr lang="en-US" sz="1400" b="0" dirty="0">
                          <a:solidFill>
                            <a:schemeClr val="tx1"/>
                          </a:solidFill>
                        </a:rPr>
                        <a:t>for &lt;sg-brief-description-of-purpose&gt; a description of the purpose of the study</a:t>
                      </a:r>
                      <a:r>
                        <a:rPr lang="en-US" sz="1400" b="0" baseline="0" dirty="0">
                          <a:solidFill>
                            <a:schemeClr val="tx1"/>
                          </a:solidFill>
                        </a:rPr>
                        <a:t> group if the name alone is not sufficient.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&lt;doc-</a:t>
                      </a:r>
                      <a:r>
                        <a:rPr lang="en-US" sz="1400" b="0" dirty="0" err="1">
                          <a:solidFill>
                            <a:schemeClr val="tx1"/>
                          </a:solidFill>
                        </a:rPr>
                        <a:t>url</a:t>
                      </a:r>
                      <a:r>
                        <a:rPr lang="en-US" sz="1400" b="0" dirty="0">
                          <a:solidFill>
                            <a:schemeClr val="tx1"/>
                          </a:solidFill>
                        </a:rPr>
                        <a:t>&gt;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663180"/>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5789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this document</a:t>
            </a:r>
            <a:endParaRPr lang="en-US" dirty="0"/>
          </a:p>
        </p:txBody>
      </p:sp>
      <p:sp>
        <p:nvSpPr>
          <p:cNvPr id="3" name="Content Placeholder 2"/>
          <p:cNvSpPr>
            <a:spLocks noGrp="1"/>
          </p:cNvSpPr>
          <p:nvPr>
            <p:ph idx="1"/>
          </p:nvPr>
        </p:nvSpPr>
        <p:spPr>
          <a:xfrm>
            <a:off x="250825" y="1341438"/>
            <a:ext cx="8229600" cy="5059362"/>
          </a:xfrm>
        </p:spPr>
        <p:txBody>
          <a:bodyPr/>
          <a:lstStyle/>
          <a:p>
            <a:r>
              <a:rPr lang="en-GB" dirty="0"/>
              <a:t>The purpose of a motion template is to improve the quality of the work of the EC </a:t>
            </a:r>
          </a:p>
          <a:p>
            <a:r>
              <a:rPr lang="en-GB" dirty="0"/>
              <a:t>Used properly, these motion templates should result in the reduction of motions that are incomplete or ambiguous and the reduction of gratuitous variation </a:t>
            </a:r>
          </a:p>
          <a:p>
            <a:r>
              <a:rPr lang="en-GB" dirty="0"/>
              <a:t>This should save time of all concerned in the preparation and debate of the motions</a:t>
            </a:r>
          </a:p>
          <a:p>
            <a:pPr marL="0" indent="0">
              <a:buNone/>
            </a:pPr>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556299101"/>
              </p:ext>
            </p:extLst>
          </p:nvPr>
        </p:nvGraphicFramePr>
        <p:xfrm>
          <a:off x="152400" y="13716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82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Grant the &lt;ordinal&gt; extension of the </a:t>
                      </a:r>
                      <a:r>
                        <a:rPr lang="en-US" sz="1600" b="0" dirty="0">
                          <a:solidFill>
                            <a:schemeClr val="tx1"/>
                          </a:solidFill>
                        </a:rPr>
                        <a:t>[EC | &lt;</a:t>
                      </a:r>
                      <a:r>
                        <a:rPr lang="en-US" sz="1600" b="0" dirty="0" err="1">
                          <a:solidFill>
                            <a:schemeClr val="tx1"/>
                          </a:solidFill>
                        </a:rPr>
                        <a:t>wg</a:t>
                      </a:r>
                      <a:r>
                        <a:rPr lang="en-US" sz="1600" b="0" dirty="0">
                          <a:solidFill>
                            <a:schemeClr val="tx1"/>
                          </a:solidFill>
                        </a:rPr>
                        <a:t>-name&gt;] &lt;sg-name&gt; </a:t>
                      </a:r>
                      <a:r>
                        <a:rPr lang="en-US" sz="1500" b="0" dirty="0">
                          <a:solidFill>
                            <a:schemeClr val="tx1"/>
                          </a:solidFill>
                        </a:rPr>
                        <a:t>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500" kern="1200" dirty="0">
                          <a:solidFill>
                            <a:schemeClr val="dk1"/>
                          </a:solidFill>
                          <a:effectLst/>
                          <a:latin typeface="+mn-lt"/>
                          <a:ea typeface="+mn-ea"/>
                          <a:cs typeface="+mn-cs"/>
                        </a:rPr>
                        <a:t>See &lt;doc-</a:t>
                      </a:r>
                      <a:r>
                        <a:rPr lang="en-US" sz="1500" kern="1200" dirty="0" err="1">
                          <a:solidFill>
                            <a:schemeClr val="dk1"/>
                          </a:solidFill>
                          <a:effectLst/>
                          <a:latin typeface="+mn-lt"/>
                          <a:ea typeface="+mn-ea"/>
                          <a:cs typeface="+mn-cs"/>
                        </a:rPr>
                        <a:t>url</a:t>
                      </a:r>
                      <a:r>
                        <a:rPr lang="en-US" sz="1500" kern="1200" dirty="0">
                          <a:solidFill>
                            <a:schemeClr val="dk1"/>
                          </a:solidFill>
                          <a:effectLst/>
                          <a:latin typeface="+mn-lt"/>
                          <a:ea typeface="+mn-ea"/>
                          <a:cs typeface="+mn-cs"/>
                        </a:rPr>
                        <a:t>&gt; for supporting documentation</a:t>
                      </a:r>
                    </a:p>
                    <a:p>
                      <a:pPr lvl="0"/>
                      <a:r>
                        <a:rPr lang="en-US" sz="1500" kern="1200" dirty="0">
                          <a:solidFill>
                            <a:schemeClr val="dk1"/>
                          </a:solidFill>
                          <a:effectLst/>
                          <a:latin typeface="+mn-lt"/>
                          <a:ea typeface="+mn-ea"/>
                          <a:cs typeface="+mn-cs"/>
                        </a:rPr>
                        <a:t>Vote in the WG: &lt;y&gt;,&lt;n&gt;,&lt;a&gt;</a:t>
                      </a:r>
                    </a:p>
                    <a:p>
                      <a:pPr lvl="0"/>
                      <a:r>
                        <a:rPr lang="en-US" sz="1500" kern="1200" dirty="0">
                          <a:solidFill>
                            <a:schemeClr val="dk1"/>
                          </a:solidFill>
                          <a:effectLst/>
                          <a:latin typeface="+mn-lt"/>
                          <a:ea typeface="+mn-ea"/>
                          <a:cs typeface="+mn-cs"/>
                        </a:rPr>
                        <a:t>For the second extension rationale for extension must be provided.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500" kern="1200" dirty="0">
                          <a:solidFill>
                            <a:schemeClr val="dk1"/>
                          </a:solidFill>
                          <a:effectLst/>
                          <a:latin typeface="+mn-lt"/>
                          <a:ea typeface="+mn-ea"/>
                          <a:cs typeface="+mn-cs"/>
                        </a:rPr>
                        <a:t>Applies to: Extension of a study group that is operating under a working group.  The extension applies until the end of the next LMSC plenary meeting.</a:t>
                      </a:r>
                      <a:endParaRPr lang="en-US" sz="15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First extension will be initially placed on the consent agenda, and does not need supporting documentation.</a:t>
                      </a: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Study Groups can only exist for a total of 1 year with an ex.</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a:t>
                      </a:r>
                      <a:r>
                        <a:rPr lang="en-US" sz="1500" b="0" baseline="0" dirty="0">
                          <a:solidFill>
                            <a:schemeClr val="tx1"/>
                          </a:solidFill>
                        </a:rPr>
                        <a:t> OM - “Voting rules”</a:t>
                      </a:r>
                    </a:p>
                    <a:p>
                      <a:r>
                        <a:rPr lang="en-US" sz="1500" b="0" baseline="0" dirty="0">
                          <a:solidFill>
                            <a:schemeClr val="tx1"/>
                          </a:solidFill>
                        </a:rPr>
                        <a:t>LMSC OM - “Project Authorization”</a:t>
                      </a:r>
                    </a:p>
                    <a:p>
                      <a:r>
                        <a:rPr lang="en-US" sz="1500" b="0" baseline="0" dirty="0">
                          <a:solidFill>
                            <a:schemeClr val="tx1"/>
                          </a:solidFill>
                        </a:rPr>
                        <a:t>Chair’s Guideline – “Consent agenda”</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&lt;ordinal&gt; </a:t>
                      </a:r>
                      <a:r>
                        <a:rPr lang="en-GB" sz="1500" b="0" dirty="0">
                          <a:solidFill>
                            <a:schemeClr val="tx1"/>
                          </a:solidFill>
                        </a:rPr>
                        <a:t>Used in study group extensions to indicate first, second, third…</a:t>
                      </a:r>
                      <a:endParaRPr lang="en-US" sz="1500" b="0" dirty="0">
                        <a:solidFill>
                          <a:schemeClr val="tx1"/>
                        </a:solidFill>
                      </a:endParaRPr>
                    </a:p>
                    <a:p>
                      <a:r>
                        <a:rPr lang="en-US" sz="1500" b="0" dirty="0">
                          <a:solidFill>
                            <a:schemeClr val="tx1"/>
                          </a:solidFill>
                        </a:rPr>
                        <a:t>&lt;</a:t>
                      </a:r>
                      <a:r>
                        <a:rPr lang="en-US" sz="1500" b="0" dirty="0" err="1">
                          <a:solidFill>
                            <a:schemeClr val="tx1"/>
                          </a:solidFill>
                        </a:rPr>
                        <a:t>wg</a:t>
                      </a:r>
                      <a:r>
                        <a:rPr lang="en-US" sz="1500" b="0" dirty="0">
                          <a:solidFill>
                            <a:schemeClr val="tx1"/>
                          </a:solidFill>
                        </a:rPr>
                        <a:t>-name</a:t>
                      </a:r>
                      <a:r>
                        <a:rPr lang="en-US" sz="1500" b="0" kern="1200" dirty="0">
                          <a:solidFill>
                            <a:schemeClr val="tx1"/>
                          </a:solidFill>
                          <a:latin typeface="+mn-lt"/>
                          <a:ea typeface="+mn-ea"/>
                          <a:cs typeface="+mn-cs"/>
                        </a:rPr>
                        <a:t>&gt; </a:t>
                      </a:r>
                      <a:r>
                        <a:rPr lang="en-GB" sz="1500" b="0" kern="1200" dirty="0">
                          <a:solidFill>
                            <a:schemeClr val="tx1"/>
                          </a:solidFill>
                          <a:latin typeface="+mn-lt"/>
                          <a:ea typeface="+mn-ea"/>
                          <a:cs typeface="+mn-cs"/>
                        </a:rPr>
                        <a:t>The name of a working group or TAG</a:t>
                      </a:r>
                      <a:endParaRPr lang="en-US" sz="1500" b="0" kern="1200" dirty="0">
                        <a:solidFill>
                          <a:schemeClr val="tx1"/>
                        </a:solidFill>
                        <a:latin typeface="+mn-lt"/>
                        <a:ea typeface="+mn-ea"/>
                        <a:cs typeface="+mn-cs"/>
                      </a:endParaRPr>
                    </a:p>
                    <a:p>
                      <a:r>
                        <a:rPr lang="en-US" sz="1500" b="0" kern="1200" dirty="0">
                          <a:solidFill>
                            <a:schemeClr val="tx1"/>
                          </a:solidFill>
                          <a:latin typeface="+mn-lt"/>
                          <a:ea typeface="+mn-ea"/>
                          <a:cs typeface="+mn-cs"/>
                        </a:rPr>
                        <a:t>&lt;sg-name&gt; </a:t>
                      </a:r>
                      <a:r>
                        <a:rPr lang="en-GB" sz="15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&lt;doc-</a:t>
                      </a:r>
                      <a:r>
                        <a:rPr lang="en-US" sz="1500" b="0" dirty="0" err="1">
                          <a:solidFill>
                            <a:schemeClr val="tx1"/>
                          </a:solidFill>
                        </a:rPr>
                        <a:t>url</a:t>
                      </a:r>
                      <a:r>
                        <a:rPr lang="en-US" sz="1500" b="0" dirty="0">
                          <a:solidFill>
                            <a:schemeClr val="tx1"/>
                          </a:solidFill>
                        </a:rPr>
                        <a:t>&gt;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6133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200" dirty="0"/>
              <a:t>Motion: </a:t>
            </a:r>
            <a:r>
              <a:rPr lang="en-GB" sz="3200" dirty="0"/>
              <a:t>Approval of PAR and CSD </a:t>
            </a:r>
            <a:br>
              <a:rPr lang="en-GB" sz="3200" dirty="0"/>
            </a:br>
            <a:r>
              <a:rPr lang="en-GB" sz="3200" dirty="0"/>
              <a:t>(30-day Rule)</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434479740"/>
              </p:ext>
            </p:extLst>
          </p:nvPr>
        </p:nvGraphicFramePr>
        <p:xfrm>
          <a:off x="228600" y="1371600"/>
          <a:ext cx="8534400" cy="38303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PAR and a CSD document that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a:t>
                      </a:r>
                      <a:r>
                        <a:rPr lang="en-GB" sz="1600" b="0" kern="1200" dirty="0">
                          <a:solidFill>
                            <a:schemeClr val="tx1"/>
                          </a:solidFill>
                          <a:effectLst/>
                          <a:latin typeface="+mn-lt"/>
                          <a:ea typeface="+mn-ea"/>
                          <a:cs typeface="+mn-cs"/>
                        </a:rPr>
                        <a:t>unambiguous </a:t>
                      </a:r>
                      <a:r>
                        <a:rPr lang="en-GB" sz="1600" b="0" baseline="0" dirty="0">
                          <a:solidFill>
                            <a:schemeClr val="tx1"/>
                          </a:solidFill>
                        </a:rPr>
                        <a:t>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199297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3200" dirty="0"/>
              <a:t>Motion: </a:t>
            </a:r>
            <a:r>
              <a:rPr lang="en-GB" sz="3200" dirty="0"/>
              <a:t>Approval of PAR [and CSD] </a:t>
            </a:r>
            <a:br>
              <a:rPr lang="en-GB" sz="3200" dirty="0"/>
            </a:br>
            <a:r>
              <a:rPr lang="en-GB" sz="3200" dirty="0"/>
              <a:t>(48-hour Rule)</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2227098688"/>
              </p:ext>
            </p:extLst>
          </p:nvPr>
        </p:nvGraphicFramePr>
        <p:xfrm>
          <a:off x="228600" y="1295400"/>
          <a:ext cx="8534400" cy="4673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3848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p>
                      <a:pPr marL="0" indent="0">
                        <a:buFont typeface="Arial" panose="020B0604020202020204" pitchFamily="34" charset="0"/>
                        <a:buNone/>
                      </a:pP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53719003"/>
                  </a:ext>
                </a:extLst>
              </a:tr>
              <a:tr h="56388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b="0" baseline="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highlight>
                            <a:srgbClr val="FFFF00"/>
                          </a:highlight>
                        </a:rPr>
                        <a:t>To Be discussed in Vancouver Rules Meeting</a:t>
                      </a:r>
                    </a:p>
                    <a:p>
                      <a:pPr marL="0" indent="0">
                        <a:buFont typeface="Arial" panose="020B0604020202020204" pitchFamily="34" charset="0"/>
                        <a:buNone/>
                      </a:pP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PAR and a CSD document that have met the 48-hour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a:t>
                      </a:r>
                      <a:r>
                        <a:rPr lang="en-GB" sz="1600" b="0" kern="1200" dirty="0">
                          <a:solidFill>
                            <a:schemeClr val="tx1"/>
                          </a:solidFill>
                          <a:effectLst/>
                          <a:latin typeface="+mn-lt"/>
                          <a:ea typeface="+mn-ea"/>
                          <a:cs typeface="+mn-cs"/>
                        </a:rPr>
                        <a:t>unambiguous</a:t>
                      </a:r>
                      <a:r>
                        <a:rPr lang="en-GB" sz="1600" b="0" baseline="0" dirty="0">
                          <a:solidFill>
                            <a:schemeClr val="tx1"/>
                          </a:solidFill>
                        </a:rPr>
                        <a: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002679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670587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614586372"/>
              </p:ext>
            </p:extLst>
          </p:nvPr>
        </p:nvGraphicFramePr>
        <p:xfrm>
          <a:off x="228600" y="12954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7620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a:t>
                      </a:r>
                      <a:r>
                        <a:rPr lang="en-US" sz="1600" b="0" dirty="0" err="1">
                          <a:solidFill>
                            <a:schemeClr val="tx1"/>
                          </a:solidFill>
                        </a:rPr>
                        <a:t>url</a:t>
                      </a:r>
                      <a:r>
                        <a:rPr lang="en-US" sz="1600" b="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highlight>
                            <a:srgbClr val="FFFF00"/>
                          </a:highlight>
                        </a:rPr>
                        <a:t>LMSC P&amp;P – James to provide correct reference</a:t>
                      </a:r>
                    </a:p>
                    <a:p>
                      <a:r>
                        <a:rPr lang="en-US" sz="14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7479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186308336"/>
              </p:ext>
            </p:extLst>
          </p:nvPr>
        </p:nvGraphicFramePr>
        <p:xfrm>
          <a:off x="228600" y="1386840"/>
          <a:ext cx="8534400" cy="4759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61976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Conditionally approve sending &lt;project&gt; &lt;draft&gt; to Sponsor Ballot</a:t>
                      </a:r>
                    </a:p>
                    <a:p>
                      <a:pPr marL="285750" indent="-285750">
                        <a:buFont typeface="Arial" panose="020B0604020202020204" pitchFamily="34" charset="0"/>
                        <a:buChar char="•"/>
                      </a:pPr>
                      <a:r>
                        <a:rPr lang="en-US" sz="15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SBOM - “Standards ballot by the Sponsor”</a:t>
                      </a:r>
                    </a:p>
                    <a:p>
                      <a:r>
                        <a:rPr lang="en-US" sz="15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 </a:t>
                      </a:r>
                      <a:r>
                        <a:rPr lang="en-GB" sz="1500" b="0" dirty="0">
                          <a:solidFill>
                            <a:schemeClr val="tx1"/>
                          </a:solidFill>
                        </a:rPr>
                        <a:t>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961822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3200" dirty="0"/>
              <a:t>Motion: </a:t>
            </a:r>
            <a:r>
              <a:rPr lang="en-GB" sz="3200" dirty="0"/>
              <a:t>Approval to send a draft to </a:t>
            </a:r>
            <a:r>
              <a:rPr lang="en-GB" sz="3200" dirty="0" err="1"/>
              <a:t>RevCom</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275544371"/>
              </p:ext>
            </p:extLst>
          </p:nvPr>
        </p:nvGraphicFramePr>
        <p:xfrm>
          <a:off x="228600" y="1275080"/>
          <a:ext cx="8534400" cy="48158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502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sending &lt;project&gt; &lt;draft&gt; to </a:t>
                      </a:r>
                      <a:r>
                        <a:rPr lang="en-US" sz="1500" b="0" dirty="0" err="1">
                          <a:solidFill>
                            <a:schemeClr val="tx1"/>
                          </a:solidFill>
                        </a:rPr>
                        <a:t>RevCom</a:t>
                      </a:r>
                      <a:r>
                        <a:rPr lang="en-US" sz="15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baseline="0" dirty="0">
                          <a:solidFill>
                            <a:schemeClr val="tx1"/>
                          </a:solidFill>
                        </a:rPr>
                        <a:t>[Approve CSD [modification] documentation in &lt;doc-</a:t>
                      </a:r>
                      <a:r>
                        <a:rPr lang="en-US" sz="1500" b="0" baseline="0" dirty="0" err="1">
                          <a:solidFill>
                            <a:schemeClr val="tx1"/>
                          </a:solidFill>
                        </a:rPr>
                        <a:t>url</a:t>
                      </a:r>
                      <a:r>
                        <a:rPr lang="en-US" sz="1500" b="0" baseline="0" dirty="0">
                          <a:solidFill>
                            <a:schemeClr val="tx1"/>
                          </a:solidFill>
                        </a:rPr>
                        <a:t>&gt;]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500" b="0" dirty="0">
                          <a:solidFill>
                            <a:schemeClr val="tx1"/>
                          </a:solidFill>
                        </a:rPr>
                        <a:t>See &lt;doc-</a:t>
                      </a:r>
                      <a:r>
                        <a:rPr lang="en-US" sz="1500" b="0" dirty="0" err="1">
                          <a:solidFill>
                            <a:schemeClr val="tx1"/>
                          </a:solidFill>
                        </a:rPr>
                        <a:t>url</a:t>
                      </a:r>
                      <a:r>
                        <a:rPr lang="en-US" sz="1500" b="0" dirty="0">
                          <a:solidFill>
                            <a:schemeClr val="tx1"/>
                          </a:solidFill>
                        </a:rPr>
                        <a:t>&gt; for 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&lt;y&gt;,&lt;n&gt;,&lt;a&gt;;</a:t>
                      </a:r>
                    </a:p>
                    <a:p>
                      <a:pPr marL="742950" lvl="1" indent="-285750">
                        <a:buFont typeface="Arial" panose="020B0604020202020204" pitchFamily="34" charset="0"/>
                        <a:buChar char="•"/>
                      </a:pPr>
                      <a:r>
                        <a:rPr lang="en-US" sz="1500" b="0" dirty="0">
                          <a:solidFill>
                            <a:schemeClr val="tx1"/>
                          </a:solidFill>
                        </a:rPr>
                        <a:t>[CSD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P&amp;P – “Actions Requiring Approval by a Majority Vote”</a:t>
                      </a:r>
                    </a:p>
                    <a:p>
                      <a:r>
                        <a:rPr lang="en-US" sz="15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427183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68906472"/>
              </p:ext>
            </p:extLst>
          </p:nvPr>
        </p:nvGraphicFramePr>
        <p:xfrm>
          <a:off x="228600" y="1397000"/>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Conditionally approve sending &lt;project&gt; to </a:t>
                      </a:r>
                      <a:r>
                        <a:rPr lang="en-US" sz="1600" b="0" dirty="0" err="1">
                          <a:solidFill>
                            <a:schemeClr val="tx1"/>
                          </a:solidFill>
                        </a:rPr>
                        <a:t>RevCom</a:t>
                      </a:r>
                      <a:r>
                        <a:rPr lang="en-US" sz="16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rules reference below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baseline="0" dirty="0">
                          <a:solidFill>
                            <a:schemeClr val="tx1"/>
                          </a:solidFill>
                        </a:rPr>
                        <a:t>LMSC 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197336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2869611"/>
              </p:ext>
            </p:extLst>
          </p:nvPr>
        </p:nvGraphicFramePr>
        <p:xfrm>
          <a:off x="619180" y="1524000"/>
          <a:ext cx="7905640" cy="4417829"/>
        </p:xfrm>
        <a:graphic>
          <a:graphicData uri="http://schemas.openxmlformats.org/drawingml/2006/table">
            <a:tbl>
              <a:tblPr firstRow="1" firstCol="1" bandRow="1"/>
              <a:tblGrid>
                <a:gridCol w="3952820">
                  <a:extLst>
                    <a:ext uri="{9D8B030D-6E8A-4147-A177-3AD203B41FA5}">
                      <a16:colId xmlns:a16="http://schemas.microsoft.com/office/drawing/2014/main" val="20000"/>
                    </a:ext>
                  </a:extLst>
                </a:gridCol>
                <a:gridCol w="3952820">
                  <a:extLst>
                    <a:ext uri="{9D8B030D-6E8A-4147-A177-3AD203B41FA5}">
                      <a16:colId xmlns:a16="http://schemas.microsoft.com/office/drawing/2014/main" val="20001"/>
                    </a:ext>
                  </a:extLst>
                </a:gridCol>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Note,  this is not really a rules doc – see introduction in LMSC OM.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December 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 (July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June 2014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949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Normative status of these slides</a:t>
            </a:r>
            <a:endParaRPr lang="en-US" dirty="0"/>
          </a:p>
        </p:txBody>
      </p:sp>
      <p:sp>
        <p:nvSpPr>
          <p:cNvPr id="3" name="Content Placeholder 2"/>
          <p:cNvSpPr>
            <a:spLocks noGrp="1"/>
          </p:cNvSpPr>
          <p:nvPr>
            <p:ph idx="1"/>
          </p:nvPr>
        </p:nvSpPr>
        <p:spPr/>
        <p:txBody>
          <a:bodyPr/>
          <a:lstStyle/>
          <a:p>
            <a:r>
              <a:rPr lang="en-GB" sz="2400" dirty="0"/>
              <a:t>It is anticipated that any motion templates adopted by the LMSC EC will </a:t>
            </a:r>
            <a:r>
              <a:rPr lang="en-US" sz="2400" dirty="0"/>
              <a:t>serve as recommendations but not requirements</a:t>
            </a:r>
            <a:r>
              <a:rPr lang="en-GB" sz="2400" dirty="0"/>
              <a:t>. They might be included in the LMSC OM as an annex, or might be a stand-alone document.</a:t>
            </a:r>
            <a:endParaRPr lang="en-US" sz="2400" dirty="0"/>
          </a:p>
          <a:p>
            <a:r>
              <a:rPr lang="en-GB" sz="2400" dirty="0"/>
              <a:t>The existence of a template here does not preclude somebody from presenting an alternative form of motion intended to achieve the same effect.  Hopefully EC members will view these templates as a useful tool and use and maintain wherever appropriate.</a:t>
            </a:r>
            <a:endParaRPr lang="en-US" sz="2400" dirty="0"/>
          </a:p>
        </p:txBody>
      </p:sp>
    </p:spTree>
    <p:extLst>
      <p:ext uri="{BB962C8B-B14F-4D97-AF65-F5344CB8AC3E}">
        <p14:creationId xmlns:p14="http://schemas.microsoft.com/office/powerpoint/2010/main" val="1141084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p>
          <a:p>
            <a:r>
              <a:rPr lang="en-GB" dirty="0"/>
              <a:t>Also not included are procedural motions such as approval of the minutes and approval of the agenda made or entertained by EC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EC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EC moves to approve sending</a:t>
            </a:r>
            <a:r>
              <a:rPr lang="en-GB" sz="2800" dirty="0"/>
              <a:t> …” should be 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Tabular style of motion templates</a:t>
            </a:r>
            <a:endParaRPr lang="en-US" dirty="0"/>
          </a:p>
        </p:txBody>
      </p:sp>
      <p:sp>
        <p:nvSpPr>
          <p:cNvPr id="3" name="Content Placeholder 2"/>
          <p:cNvSpPr>
            <a:spLocks noGrp="1"/>
          </p:cNvSpPr>
          <p:nvPr>
            <p:ph idx="1"/>
          </p:nvPr>
        </p:nvSpPr>
        <p:spPr/>
        <p:txBody>
          <a:bodyPr/>
          <a:lstStyle/>
          <a:p>
            <a:r>
              <a:rPr lang="en-GB" sz="2400" dirty="0"/>
              <a:t>Each type of motion is described by a table,  illustrated on the next slide.   Only the shaded part is shown to the EC (once shading is removed)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2536009459"/>
              </p:ext>
            </p:extLst>
          </p:nvPr>
        </p:nvGraphicFramePr>
        <p:xfrm>
          <a:off x="304800" y="2209800"/>
          <a:ext cx="8534400" cy="4226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EC.  May be included on motion slide or the accompanying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3599709944"/>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Example Motion</a:t>
            </a:r>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a:t>The previous template,  once the placeholders are replaced and the conditional parts removed looks like:</a:t>
            </a:r>
          </a:p>
          <a:p>
            <a:endParaRPr lang="en-US" dirty="0"/>
          </a:p>
          <a:p>
            <a:endParaRPr lang="en-US" dirty="0"/>
          </a:p>
          <a:p>
            <a:r>
              <a:rPr lang="en-US" dirty="0"/>
              <a:t>“Approve submission of the following project to ISO/IEC JTC/SC6 for adoption under the PSDO agreement</a:t>
            </a:r>
          </a:p>
          <a:p>
            <a:pPr lvl="1"/>
            <a:r>
              <a:rPr lang="en-GB" dirty="0"/>
              <a:t>P802.11zz</a:t>
            </a:r>
            <a:endParaRPr lang="en-US" dirty="0"/>
          </a:p>
          <a:p>
            <a:r>
              <a:rPr lang="en-US" dirty="0"/>
              <a:t>conditional on approval by the IEEE SASB</a:t>
            </a:r>
          </a:p>
          <a:p>
            <a:r>
              <a:rPr lang="en-US" dirty="0"/>
              <a:t>conditional on publication of approved standard”</a:t>
            </a:r>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1010</TotalTime>
  <Words>3739</Words>
  <Application>Microsoft Office PowerPoint</Application>
  <PresentationFormat>On-screen Show (4:3)</PresentationFormat>
  <Paragraphs>419</Paragraphs>
  <Slides>27</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ＭＳ Ｐゴシック</vt:lpstr>
      <vt:lpstr>Arial</vt:lpstr>
      <vt:lpstr>Calibri</vt:lpstr>
      <vt:lpstr>Times New Roman</vt:lpstr>
      <vt:lpstr>Title slide</vt:lpstr>
      <vt:lpstr>Title only</vt:lpstr>
      <vt:lpstr>Motion Templates</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Liaison of drafts under PSDO agreement</vt:lpstr>
      <vt:lpstr>Motion: Communication from 802</vt:lpstr>
      <vt:lpstr>Motion: Approval of updated LMSC OM</vt:lpstr>
      <vt:lpstr>Motion: Approval of updated WG P&amp;P</vt:lpstr>
      <vt:lpstr>Motion: Approval of updated Chair’s Guidelines</vt:lpstr>
      <vt:lpstr>Motion: Fee Waiver</vt:lpstr>
      <vt:lpstr>Motion: Study Group formation</vt:lpstr>
      <vt:lpstr>Motion: Study Group extension</vt:lpstr>
      <vt:lpstr>Motion: Approval of PAR and CSD  (30-day Rule)</vt:lpstr>
      <vt:lpstr>Motion: Approval of PAR [and CSD]  (48-hour Rule)</vt:lpstr>
      <vt:lpstr>Motion: Approval to start sponsor ballot</vt:lpstr>
      <vt:lpstr>Motion: Conditional approval to start sponsor ballot</vt:lpstr>
      <vt:lpstr>Motion: Approval to send a draft to RevCom</vt:lpstr>
      <vt:lpstr>Motion: Conditional approval to send a draft to RevCom</vt:lpstr>
      <vt:lpstr>Related rules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DAmbrosia</cp:lastModifiedBy>
  <cp:revision>86</cp:revision>
  <dcterms:created xsi:type="dcterms:W3CDTF">2017-02-01T20:21:43Z</dcterms:created>
  <dcterms:modified xsi:type="dcterms:W3CDTF">2017-02-06T14:40:39Z</dcterms:modified>
</cp:coreProperties>
</file>