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6" r:id="rId2"/>
    <p:sldId id="314" r:id="rId3"/>
    <p:sldId id="358" r:id="rId4"/>
    <p:sldId id="355" r:id="rId5"/>
    <p:sldId id="356" r:id="rId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78" autoAdjust="0"/>
    <p:restoredTop sz="97674" autoAdjust="0"/>
  </p:normalViewPr>
  <p:slideViewPr>
    <p:cSldViewPr>
      <p:cViewPr varScale="1">
        <p:scale>
          <a:sx n="83" d="100"/>
          <a:sy n="83" d="100"/>
        </p:scale>
        <p:origin x="-1339" y="-72"/>
      </p:cViewPr>
      <p:guideLst>
        <p:guide orient="horz" pos="2160"/>
        <p:guide pos="2880"/>
      </p:guideLst>
    </p:cSldViewPr>
  </p:slideViewPr>
  <p:outlineViewPr>
    <p:cViewPr varScale="1">
      <p:scale>
        <a:sx n="170" d="200"/>
        <a:sy n="170" d="200"/>
      </p:scale>
      <p:origin x="294" y="786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802.11-13/1381r0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November 2013</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 Rosdahl, CSR</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11369402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802.11-13/1381r0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November 2013</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 Rosdahl, CSR</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1941407605"/>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802.11-13/1381r0</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962036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802.11-13/1381r0</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762206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November 2013</a:t>
            </a:r>
            <a:endParaRPr lang="en-GB"/>
          </a:p>
        </p:txBody>
      </p:sp>
      <p:sp>
        <p:nvSpPr>
          <p:cNvPr id="5" name="Footer Placeholder 4"/>
          <p:cNvSpPr>
            <a:spLocks noGrp="1"/>
          </p:cNvSpPr>
          <p:nvPr>
            <p:ph type="ftr" idx="11"/>
          </p:nvPr>
        </p:nvSpPr>
        <p:spPr/>
        <p:txBody>
          <a:bodyPr/>
          <a:lstStyle>
            <a:lvl1pPr>
              <a:defRPr/>
            </a:lvl1pPr>
          </a:lstStyle>
          <a:p>
            <a:r>
              <a:rPr lang="en-GB" dirty="0" smtClean="0"/>
              <a:t>Apurva N. Mody, BAE Systems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105400" y="6475413"/>
            <a:ext cx="3436938" cy="23018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Apurva N. Mody, </a:t>
            </a:r>
            <a:r>
              <a:rPr lang="en-GB" dirty="0" err="1" smtClean="0"/>
              <a:t>WhiteSpace</a:t>
            </a:r>
            <a:r>
              <a:rPr lang="en-GB" dirty="0" smtClean="0"/>
              <a:t> Alliance, BAE Systems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November 2015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November 2013</a:t>
            </a:r>
            <a:endParaRPr lang="en-GB"/>
          </a:p>
        </p:txBody>
      </p:sp>
      <p:sp>
        <p:nvSpPr>
          <p:cNvPr id="5" name="Footer Placeholder 4"/>
          <p:cNvSpPr>
            <a:spLocks noGrp="1"/>
          </p:cNvSpPr>
          <p:nvPr>
            <p:ph type="ftr" idx="11"/>
          </p:nvPr>
        </p:nvSpPr>
        <p:spPr/>
        <p:txBody>
          <a:bodyPr/>
          <a:lstStyle>
            <a:lvl1pPr>
              <a:defRPr/>
            </a:lvl1pPr>
          </a:lstStyle>
          <a:p>
            <a:r>
              <a:rPr lang="en-GB" dirty="0" smtClean="0"/>
              <a:t>Apurva N. Mody, BAE Systems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November 2013</a:t>
            </a:r>
            <a:endParaRPr lang="en-GB"/>
          </a:p>
        </p:txBody>
      </p:sp>
      <p:sp>
        <p:nvSpPr>
          <p:cNvPr id="6" name="Footer Placeholder 5"/>
          <p:cNvSpPr>
            <a:spLocks noGrp="1"/>
          </p:cNvSpPr>
          <p:nvPr>
            <p:ph type="ftr" idx="11"/>
          </p:nvPr>
        </p:nvSpPr>
        <p:spPr/>
        <p:txBody>
          <a:bodyPr/>
          <a:lstStyle>
            <a:lvl1pPr>
              <a:defRPr/>
            </a:lvl1pPr>
          </a:lstStyle>
          <a:p>
            <a:r>
              <a:rPr lang="en-GB" dirty="0" smtClean="0"/>
              <a:t>Apurva N. Mody, BAE Systems</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November 2013</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Apurva N. Mody, BAE Systems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November 2013</a:t>
            </a:r>
            <a:endParaRPr lang="en-GB"/>
          </a:p>
        </p:txBody>
      </p:sp>
      <p:sp>
        <p:nvSpPr>
          <p:cNvPr id="4" name="Footer Placeholder 3"/>
          <p:cNvSpPr>
            <a:spLocks noGrp="1"/>
          </p:cNvSpPr>
          <p:nvPr>
            <p:ph type="ftr" idx="11"/>
          </p:nvPr>
        </p:nvSpPr>
        <p:spPr/>
        <p:txBody>
          <a:bodyPr/>
          <a:lstStyle>
            <a:lvl1pPr>
              <a:defRPr/>
            </a:lvl1pPr>
          </a:lstStyle>
          <a:p>
            <a:r>
              <a:rPr lang="en-GB" dirty="0" smtClean="0"/>
              <a:t>Apurva N. Mody, BAE Systems</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November 2013</a:t>
            </a:r>
            <a:endParaRPr lang="en-GB"/>
          </a:p>
        </p:txBody>
      </p:sp>
      <p:sp>
        <p:nvSpPr>
          <p:cNvPr id="3" name="Footer Placeholder 2"/>
          <p:cNvSpPr>
            <a:spLocks noGrp="1"/>
          </p:cNvSpPr>
          <p:nvPr>
            <p:ph type="ftr" idx="11"/>
          </p:nvPr>
        </p:nvSpPr>
        <p:spPr/>
        <p:txBody>
          <a:bodyPr/>
          <a:lstStyle>
            <a:lvl1pPr>
              <a:defRPr/>
            </a:lvl1pPr>
          </a:lstStyle>
          <a:p>
            <a:r>
              <a:rPr lang="en-GB" dirty="0" smtClean="0"/>
              <a:t>Apurva N. Mody, BAE Systems</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2013</a:t>
            </a:r>
            <a:endParaRPr lang="en-GB"/>
          </a:p>
        </p:txBody>
      </p:sp>
      <p:sp>
        <p:nvSpPr>
          <p:cNvPr id="5" name="Footer Placeholder 4"/>
          <p:cNvSpPr>
            <a:spLocks noGrp="1"/>
          </p:cNvSpPr>
          <p:nvPr>
            <p:ph type="ftr" idx="11"/>
          </p:nvPr>
        </p:nvSpPr>
        <p:spPr/>
        <p:txBody>
          <a:bodyPr/>
          <a:lstStyle>
            <a:lvl1pPr>
              <a:defRPr/>
            </a:lvl1pPr>
          </a:lstStyle>
          <a:p>
            <a:r>
              <a:rPr lang="en-GB" dirty="0" smtClean="0"/>
              <a:t>Apurva N. Mody, BAE Systems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2013</a:t>
            </a:r>
            <a:endParaRPr lang="en-GB"/>
          </a:p>
        </p:txBody>
      </p:sp>
      <p:sp>
        <p:nvSpPr>
          <p:cNvPr id="5" name="Footer Placeholder 4"/>
          <p:cNvSpPr>
            <a:spLocks noGrp="1"/>
          </p:cNvSpPr>
          <p:nvPr>
            <p:ph type="ftr" idx="11"/>
          </p:nvPr>
        </p:nvSpPr>
        <p:spPr/>
        <p:txBody>
          <a:bodyPr/>
          <a:lstStyle>
            <a:lvl1pPr>
              <a:defRPr/>
            </a:lvl1pPr>
          </a:lstStyle>
          <a:p>
            <a:r>
              <a:rPr lang="en-GB" dirty="0" smtClean="0"/>
              <a:t>Apurva N. Mody, BAE Systems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October 2016</a:t>
            </a:r>
            <a:endParaRPr lang="en-GB" dirty="0"/>
          </a:p>
        </p:txBody>
      </p:sp>
      <p:sp>
        <p:nvSpPr>
          <p:cNvPr id="1028" name="Rectangle 4"/>
          <p:cNvSpPr>
            <a:spLocks noGrp="1" noChangeArrowheads="1"/>
          </p:cNvSpPr>
          <p:nvPr>
            <p:ph type="ftr"/>
          </p:nvPr>
        </p:nvSpPr>
        <p:spPr bwMode="auto">
          <a:xfrm>
            <a:off x="5105400" y="6475413"/>
            <a:ext cx="3436938" cy="18256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Apurva N. Mody, </a:t>
            </a:r>
            <a:r>
              <a:rPr lang="en-GB" dirty="0" err="1" smtClean="0"/>
              <a:t>WhiteSpace</a:t>
            </a:r>
            <a:r>
              <a:rPr lang="en-GB" dirty="0" smtClean="0"/>
              <a:t> Alliance, BAE Systems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2819400" y="322241"/>
            <a:ext cx="55626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22-16/0041r00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 </a:t>
            </a:r>
            <a:r>
              <a:rPr lang="en-US" sz="1800" b="1" i="0" kern="1200" dirty="0" smtClean="0">
                <a:solidFill>
                  <a:schemeClr val="tx1"/>
                </a:solidFill>
                <a:effectLst/>
                <a:latin typeface="Times New Roman" pitchFamily="16" charset="0"/>
                <a:ea typeface="MS Gothic" charset="-128"/>
                <a:cs typeface="+mn-cs"/>
              </a:rPr>
              <a:t>ec-16-0191-00-00EC</a:t>
            </a:r>
            <a:endParaRPr kumimoji="0" lang="en-GB" sz="1400" b="1" i="0" u="none" strike="noStrike" kern="1200" cap="none" spc="0" normalizeH="0" baseline="0" noProof="0" dirty="0" smtClean="0">
              <a:ln>
                <a:noFill/>
              </a:ln>
              <a:solidFill>
                <a:schemeClr val="tx1"/>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22/dcn/16/22-16-0034-00-0000-802-22-november-plenary-meeting-minutes.doc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500694" y="6475413"/>
            <a:ext cx="3041644" cy="180975"/>
          </a:xfrm>
        </p:spPr>
        <p:txBody>
          <a:bodyPr/>
          <a:lstStyle/>
          <a:p>
            <a:r>
              <a:rPr lang="en-GB" dirty="0" smtClean="0">
                <a:latin typeface="Arial Narrow" panose="020B0606020202030204" pitchFamily="34" charset="0"/>
              </a:rPr>
              <a:t>Apurva N. Mody, </a:t>
            </a:r>
            <a:r>
              <a:rPr lang="en-GB" dirty="0" err="1" smtClean="0">
                <a:latin typeface="Arial Narrow" panose="020B0606020202030204" pitchFamily="34" charset="0"/>
              </a:rPr>
              <a:t>WhiteSpace</a:t>
            </a:r>
            <a:r>
              <a:rPr lang="en-GB" dirty="0" smtClean="0">
                <a:latin typeface="Arial Narrow" panose="020B0606020202030204" pitchFamily="34" charset="0"/>
              </a:rPr>
              <a:t> Alliance, BAE Systems</a:t>
            </a:r>
            <a:endParaRPr lang="en-GB" dirty="0">
              <a:latin typeface="Arial Narrow" panose="020B0606020202030204" pitchFamily="34" charset="0"/>
            </a:endParaRPr>
          </a:p>
        </p:txBody>
      </p:sp>
      <p:sp>
        <p:nvSpPr>
          <p:cNvPr id="8" name="Slide Number Placeholder 5"/>
          <p:cNvSpPr>
            <a:spLocks noGrp="1"/>
          </p:cNvSpPr>
          <p:nvPr>
            <p:ph type="sldNum" idx="12"/>
          </p:nvPr>
        </p:nvSpPr>
        <p:spPr/>
        <p:txBody>
          <a:bodyPr/>
          <a:lstStyle/>
          <a:p>
            <a:r>
              <a:rPr lang="en-GB" dirty="0">
                <a:latin typeface="Arial Narrow" panose="020B0606020202030204" pitchFamily="34" charset="0"/>
              </a:rPr>
              <a:t>Slide </a:t>
            </a:r>
            <a:fld id="{93823DB3-BAA4-4F4A-B4B3-ED9ABE70E976}" type="slidenum">
              <a:rPr lang="en-GB">
                <a:latin typeface="Arial Narrow" panose="020B0606020202030204" pitchFamily="34" charset="0"/>
              </a:rPr>
              <a:pPr/>
              <a:t>1</a:t>
            </a:fld>
            <a:endParaRPr lang="en-GB" dirty="0">
              <a:latin typeface="Arial Narrow" panose="020B0606020202030204" pitchFamily="34" charset="0"/>
            </a:endParaRPr>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Arial Narrow" panose="020B0606020202030204" pitchFamily="34" charset="0"/>
                <a:cs typeface="Arial" panose="020B0604020202020204" pitchFamily="34" charset="0"/>
              </a:rPr>
              <a:t>802.22 EC Motions Package</a:t>
            </a:r>
            <a:endParaRPr lang="en-GB" dirty="0">
              <a:latin typeface="Arial Narrow" panose="020B0606020202030204" pitchFamily="34" charset="0"/>
              <a:cs typeface="Arial" panose="020B0604020202020204" pitchFamily="34" charset="0"/>
            </a:endParaRPr>
          </a:p>
        </p:txBody>
      </p:sp>
      <p:sp>
        <p:nvSpPr>
          <p:cNvPr id="3074" name="Rectangle 2"/>
          <p:cNvSpPr>
            <a:spLocks noGrp="1" noChangeArrowheads="1"/>
          </p:cNvSpPr>
          <p:nvPr>
            <p:ph type="body" idx="1"/>
          </p:nvPr>
        </p:nvSpPr>
        <p:spPr>
          <a:xfrm>
            <a:off x="685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latin typeface="Arial Narrow" panose="020B0606020202030204" pitchFamily="34" charset="0"/>
                <a:cs typeface="Arial" panose="020B0604020202020204" pitchFamily="34" charset="0"/>
              </a:rPr>
              <a:t>Date:</a:t>
            </a:r>
            <a:r>
              <a:rPr lang="en-GB" sz="2000" b="0" dirty="0">
                <a:latin typeface="Arial Narrow" panose="020B0606020202030204" pitchFamily="34" charset="0"/>
                <a:cs typeface="Arial" panose="020B0604020202020204" pitchFamily="34" charset="0"/>
              </a:rPr>
              <a:t> </a:t>
            </a:r>
            <a:r>
              <a:rPr lang="en-GB" sz="2000" b="0" dirty="0" smtClean="0">
                <a:latin typeface="Arial Narrow" panose="020B0606020202030204" pitchFamily="34" charset="0"/>
                <a:cs typeface="Arial" panose="020B0604020202020204" pitchFamily="34" charset="0"/>
              </a:rPr>
              <a:t>2016-11-10</a:t>
            </a:r>
            <a:endParaRPr lang="en-GB" sz="2000" b="0" dirty="0">
              <a:latin typeface="Arial Narrow" panose="020B0606020202030204" pitchFamily="34" charset="0"/>
              <a:cs typeface="Arial" panose="020B0604020202020204" pitchFamily="34" charset="0"/>
            </a:endParaRPr>
          </a:p>
        </p:txBody>
      </p:sp>
      <p:graphicFrame>
        <p:nvGraphicFramePr>
          <p:cNvPr id="3075" name="Object 3"/>
          <p:cNvGraphicFramePr>
            <a:graphicFrameLocks noChangeAspect="1"/>
          </p:cNvGraphicFramePr>
          <p:nvPr>
            <p:extLst>
              <p:ext uri="{D42A27DB-BD31-4B8C-83A1-F6EECF244321}">
                <p14:modId xmlns:p14="http://schemas.microsoft.com/office/powerpoint/2010/main" val="2474632237"/>
              </p:ext>
            </p:extLst>
          </p:nvPr>
        </p:nvGraphicFramePr>
        <p:xfrm>
          <a:off x="500063" y="3211513"/>
          <a:ext cx="8372475" cy="1577975"/>
        </p:xfrm>
        <a:graphic>
          <a:graphicData uri="http://schemas.openxmlformats.org/presentationml/2006/ole">
            <mc:AlternateContent xmlns:mc="http://schemas.openxmlformats.org/markup-compatibility/2006">
              <mc:Choice xmlns:v="urn:schemas-microsoft-com:vml" Requires="v">
                <p:oleObj spid="_x0000_s3217" name="Document" r:id="rId4" imgW="8492456" imgH="1606454" progId="Word.Document.8">
                  <p:embed/>
                </p:oleObj>
              </mc:Choice>
              <mc:Fallback>
                <p:oleObj name="Document" r:id="rId4" imgW="8492456" imgH="1606454" progId="Word.Document.8">
                  <p:embed/>
                  <p:pic>
                    <p:nvPicPr>
                      <p:cNvPr id="0" name="Picture 3"/>
                      <p:cNvPicPr>
                        <a:picLocks noChangeAspect="1" noChangeArrowheads="1"/>
                      </p:cNvPicPr>
                      <p:nvPr/>
                    </p:nvPicPr>
                    <p:blipFill>
                      <a:blip r:embed="rId5"/>
                      <a:srcRect/>
                      <a:stretch>
                        <a:fillRect/>
                      </a:stretch>
                    </p:blipFill>
                    <p:spPr bwMode="auto">
                      <a:xfrm>
                        <a:off x="500063" y="3211513"/>
                        <a:ext cx="8372475" cy="15779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24733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dirty="0">
                <a:solidFill>
                  <a:srgbClr val="000000"/>
                </a:solidFill>
                <a:latin typeface="Arial Narrow" panose="020B0606020202030204" pitchFamily="34" charset="0"/>
                <a:cs typeface="Arial" panose="020B0604020202020204" pitchFamily="34" charset="0"/>
              </a:rPr>
              <a:t>Authors:</a:t>
            </a:r>
          </a:p>
        </p:txBody>
      </p:sp>
      <p:sp>
        <p:nvSpPr>
          <p:cNvPr id="9" name="Date Placeholder 3"/>
          <p:cNvSpPr>
            <a:spLocks noGrp="1"/>
          </p:cNvSpPr>
          <p:nvPr>
            <p:ph type="dt" idx="15"/>
          </p:nvPr>
        </p:nvSpPr>
        <p:spPr>
          <a:xfrm>
            <a:off x="696912" y="333375"/>
            <a:ext cx="2589203" cy="273050"/>
          </a:xfrm>
        </p:spPr>
        <p:txBody>
          <a:bodyPr/>
          <a:lstStyle/>
          <a:p>
            <a:r>
              <a:rPr lang="en-US" dirty="0" smtClean="0">
                <a:latin typeface="Arial Narrow" panose="020B0606020202030204" pitchFamily="34" charset="0"/>
              </a:rPr>
              <a:t>November </a:t>
            </a:r>
            <a:r>
              <a:rPr lang="en-US" dirty="0" smtClean="0">
                <a:latin typeface="Arial Narrow" panose="020B0606020202030204" pitchFamily="34" charset="0"/>
              </a:rPr>
              <a:t>2016</a:t>
            </a:r>
            <a:endParaRPr lang="en-GB" dirty="0">
              <a:latin typeface="Arial Narrow" panose="020B0606020202030204" pitchFamily="34"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latin typeface="Bell MT" panose="02020503060305020303" pitchFamily="18" charset="0"/>
              </a:rPr>
              <a:t>Slide </a:t>
            </a:r>
            <a:fld id="{351F4386-A5E2-41A1-B4D0-BE653C929E06}" type="slidenum">
              <a:rPr lang="en-GB">
                <a:latin typeface="Bell MT" panose="02020503060305020303" pitchFamily="18" charset="0"/>
              </a:rPr>
              <a:pPr/>
              <a:t>2</a:t>
            </a:fld>
            <a:endParaRPr lang="en-GB">
              <a:latin typeface="Bell MT" panose="02020503060305020303" pitchFamily="18" charset="0"/>
            </a:endParaRPr>
          </a:p>
        </p:txBody>
      </p:sp>
      <p:sp>
        <p:nvSpPr>
          <p:cNvPr id="4097" name="Rectangle 1"/>
          <p:cNvSpPr>
            <a:spLocks noGrp="1" noChangeArrowheads="1"/>
          </p:cNvSpPr>
          <p:nvPr>
            <p:ph type="title"/>
          </p:nvPr>
        </p:nvSpPr>
        <p:spPr>
          <a:xfrm>
            <a:off x="609600" y="2209800"/>
            <a:ext cx="8229600" cy="19812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Arial Narrow" panose="020B0606020202030204" pitchFamily="34" charset="0"/>
                <a:cs typeface="Arial" panose="020B0604020202020204" pitchFamily="34" charset="0"/>
              </a:rPr>
              <a:t>Motion to </a:t>
            </a:r>
            <a:r>
              <a:rPr lang="en-US" dirty="0" smtClean="0">
                <a:latin typeface="Arial Narrow" panose="020B0606020202030204" pitchFamily="34" charset="0"/>
                <a:cs typeface="Arial" panose="020B0604020202020204" pitchFamily="34" charset="0"/>
              </a:rPr>
              <a:t>Withdraw the IEEE 802.22.1 Revision PAR</a:t>
            </a:r>
            <a:endParaRPr lang="en-GB" dirty="0">
              <a:latin typeface="Arial Narrow" panose="020B0606020202030204" pitchFamily="34" charset="0"/>
              <a:cs typeface="Arial" panose="020B0604020202020204" pitchFamily="34" charset="0"/>
            </a:endParaRPr>
          </a:p>
        </p:txBody>
      </p:sp>
      <p:sp>
        <p:nvSpPr>
          <p:cNvPr id="8" name="Date Placeholder 3"/>
          <p:cNvSpPr>
            <a:spLocks noGrp="1"/>
          </p:cNvSpPr>
          <p:nvPr>
            <p:ph type="dt" idx="15"/>
          </p:nvPr>
        </p:nvSpPr>
        <p:spPr>
          <a:xfrm>
            <a:off x="696912" y="333375"/>
            <a:ext cx="2589203" cy="273050"/>
          </a:xfrm>
        </p:spPr>
        <p:txBody>
          <a:bodyPr/>
          <a:lstStyle/>
          <a:p>
            <a:r>
              <a:rPr lang="en-US" dirty="0" smtClean="0">
                <a:latin typeface="Arial Narrow" panose="020B0606020202030204" pitchFamily="34" charset="0"/>
              </a:rPr>
              <a:t>November</a:t>
            </a:r>
            <a:r>
              <a:rPr lang="en-US" dirty="0" smtClean="0">
                <a:latin typeface="Arial Narrow" panose="020B0606020202030204" pitchFamily="34" charset="0"/>
              </a:rPr>
              <a:t> </a:t>
            </a:r>
            <a:r>
              <a:rPr lang="en-US" dirty="0" smtClean="0">
                <a:latin typeface="Arial Narrow" panose="020B0606020202030204" pitchFamily="34" charset="0"/>
              </a:rPr>
              <a:t>2016</a:t>
            </a:r>
            <a:endParaRPr lang="en-GB" dirty="0">
              <a:latin typeface="Arial Narrow" panose="020B0606020202030204" pitchFamily="34" charset="0"/>
            </a:endParaRPr>
          </a:p>
        </p:txBody>
      </p:sp>
      <p:sp>
        <p:nvSpPr>
          <p:cNvPr id="9" name="Footer Placeholder 4"/>
          <p:cNvSpPr>
            <a:spLocks noGrp="1"/>
          </p:cNvSpPr>
          <p:nvPr>
            <p:ph type="ftr" idx="14"/>
          </p:nvPr>
        </p:nvSpPr>
        <p:spPr>
          <a:xfrm>
            <a:off x="5500694" y="6475413"/>
            <a:ext cx="3041644" cy="180975"/>
          </a:xfrm>
        </p:spPr>
        <p:txBody>
          <a:bodyPr/>
          <a:lstStyle/>
          <a:p>
            <a:r>
              <a:rPr lang="en-GB" dirty="0" smtClean="0">
                <a:latin typeface="Arial Narrow" panose="020B0606020202030204" pitchFamily="34" charset="0"/>
              </a:rPr>
              <a:t>Apurva N. Mody, </a:t>
            </a:r>
            <a:r>
              <a:rPr lang="en-GB" dirty="0" err="1" smtClean="0">
                <a:latin typeface="Arial Narrow" panose="020B0606020202030204" pitchFamily="34" charset="0"/>
              </a:rPr>
              <a:t>WhiteSpace</a:t>
            </a:r>
            <a:r>
              <a:rPr lang="en-GB" dirty="0" smtClean="0">
                <a:latin typeface="Arial Narrow" panose="020B0606020202030204" pitchFamily="34" charset="0"/>
              </a:rPr>
              <a:t> Alliance, BAE Systems</a:t>
            </a:r>
            <a:endParaRPr lang="en-GB" dirty="0">
              <a:latin typeface="Arial Narrow" panose="020B0606020202030204" pitchFamily="34" charset="0"/>
            </a:endParaRPr>
          </a:p>
        </p:txBody>
      </p:sp>
    </p:spTree>
    <p:extLst>
      <p:ext uri="{BB962C8B-B14F-4D97-AF65-F5344CB8AC3E}">
        <p14:creationId xmlns:p14="http://schemas.microsoft.com/office/powerpoint/2010/main" val="315922929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295400"/>
            <a:ext cx="8763000" cy="4953000"/>
          </a:xfrm>
        </p:spPr>
        <p:txBody>
          <a:bodyPr/>
          <a:lstStyle/>
          <a:p>
            <a:pPr>
              <a:buFont typeface="Arial" panose="020B0604020202020204" pitchFamily="34" charset="0"/>
              <a:buChar char="•"/>
            </a:pPr>
            <a:r>
              <a:rPr lang="en-US" sz="2000" dirty="0">
                <a:latin typeface="Arial Narrow" panose="020B0606020202030204" pitchFamily="34" charset="0"/>
              </a:rPr>
              <a:t>The proposed revision to the 802.22.1 standard had planned to create  a technology enabler called Advanced Beacon to share the spectrum  between Radar and Communications Systems.</a:t>
            </a:r>
          </a:p>
          <a:p>
            <a:pPr>
              <a:buFont typeface="Arial" panose="020B0604020202020204" pitchFamily="34" charset="0"/>
              <a:buChar char="•"/>
            </a:pPr>
            <a:r>
              <a:rPr lang="en-US" sz="2000" dirty="0">
                <a:latin typeface="Arial Narrow" panose="020B0606020202030204" pitchFamily="34" charset="0"/>
              </a:rPr>
              <a:t>The Federal Communications Commission considered the use of this enabler as a means of sharing spectrum between the Department of Defense Radars  and Commercial Communications Systems. </a:t>
            </a:r>
          </a:p>
          <a:p>
            <a:pPr>
              <a:buFont typeface="Arial" panose="020B0604020202020204" pitchFamily="34" charset="0"/>
              <a:buChar char="•"/>
            </a:pPr>
            <a:r>
              <a:rPr lang="en-US" sz="2000" dirty="0">
                <a:latin typeface="Arial Narrow" panose="020B0606020202030204" pitchFamily="34" charset="0"/>
              </a:rPr>
              <a:t>However, DoD wanted Spectrum Sensing as the only way to detect the presence of Radars at this point, especially since the communications  systems in the 3.5 GHz (Citizens Band Radio Service) will be residing outside the Radar bands of operations </a:t>
            </a:r>
          </a:p>
          <a:p>
            <a:pPr>
              <a:buFont typeface="Arial" panose="020B0604020202020204" pitchFamily="34" charset="0"/>
              <a:buChar char="•"/>
            </a:pPr>
            <a:r>
              <a:rPr lang="en-US" sz="2000" dirty="0">
                <a:latin typeface="Arial Narrow" panose="020B0606020202030204" pitchFamily="34" charset="0"/>
              </a:rPr>
              <a:t>DoD is interested in using Advanced Beacons for higher fidelity spectrum sharing at later time when they work on co-channel Radar and Communications spectrum sharing. </a:t>
            </a:r>
          </a:p>
          <a:p>
            <a:pPr>
              <a:buFont typeface="Arial" panose="020B0604020202020204" pitchFamily="34" charset="0"/>
              <a:buChar char="•"/>
            </a:pPr>
            <a:r>
              <a:rPr lang="en-US" sz="2000" dirty="0">
                <a:latin typeface="Arial Narrow" panose="020B0606020202030204" pitchFamily="34" charset="0"/>
              </a:rPr>
              <a:t>So the 802.22 Working Group will re-start this process when DoD and the FCC are ready for it</a:t>
            </a:r>
          </a:p>
        </p:txBody>
      </p:sp>
      <p:sp>
        <p:nvSpPr>
          <p:cNvPr id="5" name="Slide Number Placeholder 4"/>
          <p:cNvSpPr>
            <a:spLocks noGrp="1"/>
          </p:cNvSpPr>
          <p:nvPr>
            <p:ph type="sldNum" sz="quarter" idx="4294967295"/>
          </p:nvPr>
        </p:nvSpPr>
        <p:spPr>
          <a:xfrm>
            <a:off x="4114800" y="6475412"/>
            <a:ext cx="1110337" cy="230187"/>
          </a:xfrm>
          <a:prstGeom prst="rect">
            <a:avLst/>
          </a:prstGeom>
        </p:spPr>
        <p:txBody>
          <a:bodyPr/>
          <a:lstStyle/>
          <a:p>
            <a:pPr>
              <a:defRPr/>
            </a:pPr>
            <a:r>
              <a:rPr lang="en-US" dirty="0" smtClean="0">
                <a:latin typeface="Arial Narrow" panose="020B0606020202030204" pitchFamily="34" charset="0"/>
              </a:rPr>
              <a:t>Slide </a:t>
            </a:r>
            <a:fld id="{EF4002E7-DB4D-4CC3-8382-1939D19420D8}" type="slidenum">
              <a:rPr lang="en-US" smtClean="0">
                <a:latin typeface="Arial Narrow" panose="020B0606020202030204" pitchFamily="34" charset="0"/>
              </a:rPr>
              <a:pPr>
                <a:defRPr/>
              </a:pPr>
              <a:t>3</a:t>
            </a:fld>
            <a:endParaRPr lang="en-US" dirty="0">
              <a:latin typeface="Arial Narrow" panose="020B0606020202030204" pitchFamily="34" charset="0"/>
            </a:endParaRPr>
          </a:p>
        </p:txBody>
      </p:sp>
      <p:sp>
        <p:nvSpPr>
          <p:cNvPr id="8" name="Title 1"/>
          <p:cNvSpPr>
            <a:spLocks noGrp="1"/>
          </p:cNvSpPr>
          <p:nvPr>
            <p:ph type="title"/>
          </p:nvPr>
        </p:nvSpPr>
        <p:spPr>
          <a:xfrm>
            <a:off x="304800" y="685800"/>
            <a:ext cx="8534400" cy="838200"/>
          </a:xfrm>
        </p:spPr>
        <p:txBody>
          <a:bodyPr/>
          <a:lstStyle/>
          <a:p>
            <a:r>
              <a:rPr lang="en-US" sz="2400" dirty="0" smtClean="0">
                <a:latin typeface="Arial Narrow" panose="020B0606020202030204" pitchFamily="34" charset="0"/>
                <a:cs typeface="Arial" panose="020B0604020202020204" pitchFamily="34" charset="0"/>
              </a:rPr>
              <a:t>Background</a:t>
            </a:r>
            <a:endParaRPr lang="en-AU" sz="2400" dirty="0">
              <a:latin typeface="Arial Narrow" panose="020B0606020202030204" pitchFamily="34" charset="0"/>
              <a:cs typeface="Arial" panose="020B0604020202020204" pitchFamily="34" charset="0"/>
            </a:endParaRPr>
          </a:p>
        </p:txBody>
      </p:sp>
      <p:sp>
        <p:nvSpPr>
          <p:cNvPr id="7" name="Date Placeholder 3"/>
          <p:cNvSpPr>
            <a:spLocks noGrp="1"/>
          </p:cNvSpPr>
          <p:nvPr>
            <p:ph type="dt" idx="15"/>
          </p:nvPr>
        </p:nvSpPr>
        <p:spPr>
          <a:xfrm>
            <a:off x="696912" y="333375"/>
            <a:ext cx="2589203" cy="273050"/>
          </a:xfrm>
        </p:spPr>
        <p:txBody>
          <a:bodyPr/>
          <a:lstStyle/>
          <a:p>
            <a:r>
              <a:rPr lang="en-US" dirty="0" err="1" smtClean="0">
                <a:latin typeface="Arial Narrow" panose="020B0606020202030204" pitchFamily="34" charset="0"/>
              </a:rPr>
              <a:t>Novembeer</a:t>
            </a:r>
            <a:r>
              <a:rPr lang="en-US" dirty="0" smtClean="0">
                <a:latin typeface="Arial Narrow" panose="020B0606020202030204" pitchFamily="34" charset="0"/>
              </a:rPr>
              <a:t> </a:t>
            </a:r>
            <a:r>
              <a:rPr lang="en-US" dirty="0" smtClean="0">
                <a:latin typeface="Arial Narrow" panose="020B0606020202030204" pitchFamily="34" charset="0"/>
              </a:rPr>
              <a:t>2016</a:t>
            </a:r>
            <a:endParaRPr lang="en-GB" dirty="0">
              <a:latin typeface="Arial Narrow" panose="020B0606020202030204" pitchFamily="34" charset="0"/>
            </a:endParaRPr>
          </a:p>
        </p:txBody>
      </p:sp>
      <p:sp>
        <p:nvSpPr>
          <p:cNvPr id="9" name="Footer Placeholder 4"/>
          <p:cNvSpPr>
            <a:spLocks noGrp="1"/>
          </p:cNvSpPr>
          <p:nvPr>
            <p:ph type="ftr" idx="14"/>
          </p:nvPr>
        </p:nvSpPr>
        <p:spPr>
          <a:xfrm>
            <a:off x="5500694" y="6475413"/>
            <a:ext cx="3041644" cy="180975"/>
          </a:xfrm>
        </p:spPr>
        <p:txBody>
          <a:bodyPr/>
          <a:lstStyle/>
          <a:p>
            <a:r>
              <a:rPr lang="en-GB" dirty="0" smtClean="0">
                <a:latin typeface="Arial Narrow" panose="020B0606020202030204" pitchFamily="34" charset="0"/>
              </a:rPr>
              <a:t>Apurva N. Mody, </a:t>
            </a:r>
            <a:r>
              <a:rPr lang="en-GB" dirty="0" err="1" smtClean="0">
                <a:latin typeface="Arial Narrow" panose="020B0606020202030204" pitchFamily="34" charset="0"/>
              </a:rPr>
              <a:t>WhiteSpace</a:t>
            </a:r>
            <a:r>
              <a:rPr lang="en-GB" dirty="0" smtClean="0">
                <a:latin typeface="Arial Narrow" panose="020B0606020202030204" pitchFamily="34" charset="0"/>
              </a:rPr>
              <a:t> Alliance, BAE Systems</a:t>
            </a:r>
            <a:endParaRPr lang="en-GB" dirty="0">
              <a:latin typeface="Arial Narrow" panose="020B0606020202030204" pitchFamily="34" charset="0"/>
            </a:endParaRPr>
          </a:p>
        </p:txBody>
      </p:sp>
    </p:spTree>
    <p:extLst>
      <p:ext uri="{BB962C8B-B14F-4D97-AF65-F5344CB8AC3E}">
        <p14:creationId xmlns:p14="http://schemas.microsoft.com/office/powerpoint/2010/main" val="40484929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447800"/>
            <a:ext cx="8077200" cy="4953000"/>
          </a:xfrm>
        </p:spPr>
        <p:txBody>
          <a:bodyPr/>
          <a:lstStyle/>
          <a:p>
            <a:pPr marL="0" indent="0"/>
            <a:r>
              <a:rPr lang="en-GB" dirty="0">
                <a:latin typeface="Arial Narrow" panose="020B0606020202030204" pitchFamily="34" charset="0"/>
              </a:rPr>
              <a:t>IEEE 802.22 Working Group moves to allow the chair to put the withdrawal of the 802.22.1 Revision PAR on Advanced Beaconing </a:t>
            </a:r>
            <a:r>
              <a:rPr lang="en-GB" dirty="0" smtClean="0">
                <a:latin typeface="Arial Narrow" panose="020B0606020202030204" pitchFamily="34" charset="0"/>
              </a:rPr>
              <a:t>on </a:t>
            </a:r>
            <a:r>
              <a:rPr lang="en-GB" dirty="0">
                <a:latin typeface="Arial Narrow" panose="020B0606020202030204" pitchFamily="34" charset="0"/>
              </a:rPr>
              <a:t>the IEEE SA NESCOM Agenda.</a:t>
            </a:r>
            <a:endParaRPr lang="en-US" dirty="0">
              <a:latin typeface="Arial Narrow" panose="020B0606020202030204" pitchFamily="34" charset="0"/>
            </a:endParaRPr>
          </a:p>
          <a:p>
            <a:r>
              <a:rPr lang="en-GB" dirty="0">
                <a:latin typeface="Arial Narrow" panose="020B0606020202030204" pitchFamily="34" charset="0"/>
              </a:rPr>
              <a:t>Move: Jerry Kalke</a:t>
            </a:r>
            <a:endParaRPr lang="en-US" dirty="0">
              <a:latin typeface="Arial Narrow" panose="020B0606020202030204" pitchFamily="34" charset="0"/>
            </a:endParaRPr>
          </a:p>
          <a:p>
            <a:r>
              <a:rPr lang="en-GB" dirty="0">
                <a:latin typeface="Arial Narrow" panose="020B0606020202030204" pitchFamily="34" charset="0"/>
              </a:rPr>
              <a:t>Second: Roger Hislop </a:t>
            </a:r>
            <a:endParaRPr lang="en-US" dirty="0">
              <a:latin typeface="Arial Narrow" panose="020B0606020202030204" pitchFamily="34" charset="0"/>
            </a:endParaRPr>
          </a:p>
          <a:p>
            <a:r>
              <a:rPr lang="en-GB" dirty="0">
                <a:latin typeface="Arial Narrow" panose="020B0606020202030204" pitchFamily="34" charset="0"/>
              </a:rPr>
              <a:t>For: 5</a:t>
            </a:r>
            <a:endParaRPr lang="en-US" dirty="0">
              <a:latin typeface="Arial Narrow" panose="020B0606020202030204" pitchFamily="34" charset="0"/>
            </a:endParaRPr>
          </a:p>
          <a:p>
            <a:r>
              <a:rPr lang="en-GB" dirty="0">
                <a:latin typeface="Arial Narrow" panose="020B0606020202030204" pitchFamily="34" charset="0"/>
              </a:rPr>
              <a:t>Against: 0  </a:t>
            </a:r>
            <a:endParaRPr lang="en-US" dirty="0">
              <a:latin typeface="Arial Narrow" panose="020B0606020202030204" pitchFamily="34" charset="0"/>
            </a:endParaRPr>
          </a:p>
          <a:p>
            <a:r>
              <a:rPr lang="en-GB" dirty="0">
                <a:latin typeface="Arial Narrow" panose="020B0606020202030204" pitchFamily="34" charset="0"/>
              </a:rPr>
              <a:t>Abstain: 1</a:t>
            </a:r>
            <a:endParaRPr lang="en-US" dirty="0">
              <a:latin typeface="Arial Narrow" panose="020B0606020202030204" pitchFamily="34" charset="0"/>
            </a:endParaRPr>
          </a:p>
          <a:p>
            <a:r>
              <a:rPr lang="en-GB" dirty="0">
                <a:latin typeface="Arial Narrow" panose="020B0606020202030204" pitchFamily="34" charset="0"/>
              </a:rPr>
              <a:t>Motion Passes</a:t>
            </a:r>
            <a:endParaRPr lang="en-US" dirty="0">
              <a:latin typeface="Arial Narrow" panose="020B0606020202030204" pitchFamily="34" charset="0"/>
            </a:endParaRPr>
          </a:p>
          <a:p>
            <a:endParaRPr lang="en-US" sz="1800" dirty="0" smtClean="0">
              <a:latin typeface="Arial Narrow" panose="020B0606020202030204" pitchFamily="34" charset="0"/>
            </a:endParaRPr>
          </a:p>
          <a:p>
            <a:r>
              <a:rPr lang="en-US" sz="1800" dirty="0" smtClean="0">
                <a:latin typeface="Arial Narrow" panose="020B0606020202030204" pitchFamily="34" charset="0"/>
              </a:rPr>
              <a:t>802.22 WG November Plenary Meeting Minutes</a:t>
            </a:r>
            <a:endParaRPr lang="en-US" sz="1800" dirty="0" smtClean="0">
              <a:latin typeface="Arial Narrow" panose="020B0606020202030204" pitchFamily="34" charset="0"/>
            </a:endParaRPr>
          </a:p>
          <a:p>
            <a:pPr marL="0" indent="0"/>
            <a:r>
              <a:rPr lang="en-US" sz="1600" dirty="0" smtClean="0">
                <a:latin typeface="Arial Narrow" panose="020B0606020202030204" pitchFamily="34" charset="0"/>
                <a:hlinkClick r:id="rId2"/>
              </a:rPr>
              <a:t>https</a:t>
            </a:r>
            <a:r>
              <a:rPr lang="en-US" sz="1600" dirty="0">
                <a:latin typeface="Arial Narrow" panose="020B0606020202030204" pitchFamily="34" charset="0"/>
                <a:hlinkClick r:id="rId2"/>
              </a:rPr>
              <a:t>://</a:t>
            </a:r>
            <a:r>
              <a:rPr lang="en-US" sz="1600" dirty="0" smtClean="0">
                <a:latin typeface="Arial Narrow" panose="020B0606020202030204" pitchFamily="34" charset="0"/>
                <a:hlinkClick r:id="rId2"/>
              </a:rPr>
              <a:t>mentor.ieee.org/802.22/dcn/16/22-16-0034-00-0000-802-22-november-plenary-meeting-minutes.docx</a:t>
            </a:r>
            <a:r>
              <a:rPr lang="en-US" sz="1600" dirty="0" smtClean="0">
                <a:latin typeface="Arial Narrow" panose="020B0606020202030204" pitchFamily="34" charset="0"/>
              </a:rPr>
              <a:t> </a:t>
            </a:r>
            <a:endParaRPr lang="en-US" sz="1600" dirty="0">
              <a:latin typeface="Arial Narrow" panose="020B0606020202030204" pitchFamily="34" charset="0"/>
            </a:endParaRPr>
          </a:p>
        </p:txBody>
      </p:sp>
      <p:sp>
        <p:nvSpPr>
          <p:cNvPr id="5" name="Slide Number Placeholder 4"/>
          <p:cNvSpPr>
            <a:spLocks noGrp="1"/>
          </p:cNvSpPr>
          <p:nvPr>
            <p:ph type="sldNum" sz="quarter" idx="4294967295"/>
          </p:nvPr>
        </p:nvSpPr>
        <p:spPr>
          <a:xfrm>
            <a:off x="4114800" y="6475412"/>
            <a:ext cx="1110337" cy="230187"/>
          </a:xfrm>
          <a:prstGeom prst="rect">
            <a:avLst/>
          </a:prstGeom>
        </p:spPr>
        <p:txBody>
          <a:bodyPr/>
          <a:lstStyle/>
          <a:p>
            <a:pPr>
              <a:defRPr/>
            </a:pPr>
            <a:r>
              <a:rPr lang="en-US" dirty="0" smtClean="0">
                <a:latin typeface="Arial Narrow" panose="020B0606020202030204" pitchFamily="34" charset="0"/>
              </a:rPr>
              <a:t>Slide </a:t>
            </a:r>
            <a:fld id="{EF4002E7-DB4D-4CC3-8382-1939D19420D8}" type="slidenum">
              <a:rPr lang="en-US" smtClean="0">
                <a:latin typeface="Arial Narrow" panose="020B0606020202030204" pitchFamily="34" charset="0"/>
              </a:rPr>
              <a:pPr>
                <a:defRPr/>
              </a:pPr>
              <a:t>4</a:t>
            </a:fld>
            <a:endParaRPr lang="en-US" dirty="0">
              <a:latin typeface="Arial Narrow" panose="020B0606020202030204" pitchFamily="34" charset="0"/>
            </a:endParaRPr>
          </a:p>
        </p:txBody>
      </p:sp>
      <p:sp>
        <p:nvSpPr>
          <p:cNvPr id="8" name="Title 1"/>
          <p:cNvSpPr>
            <a:spLocks noGrp="1"/>
          </p:cNvSpPr>
          <p:nvPr>
            <p:ph type="title"/>
          </p:nvPr>
        </p:nvSpPr>
        <p:spPr>
          <a:xfrm>
            <a:off x="304800" y="685800"/>
            <a:ext cx="8534400" cy="838200"/>
          </a:xfrm>
        </p:spPr>
        <p:txBody>
          <a:bodyPr/>
          <a:lstStyle/>
          <a:p>
            <a:r>
              <a:rPr lang="en-US" sz="2400" dirty="0" smtClean="0">
                <a:latin typeface="Arial Narrow" panose="020B0606020202030204" pitchFamily="34" charset="0"/>
                <a:cs typeface="Arial" panose="020B0604020202020204" pitchFamily="34" charset="0"/>
              </a:rPr>
              <a:t>IEEE 802.22 Working Group Motion </a:t>
            </a:r>
            <a:r>
              <a:rPr lang="en-US" sz="2400" dirty="0" smtClean="0">
                <a:latin typeface="Arial Narrow" panose="020B0606020202030204" pitchFamily="34" charset="0"/>
                <a:cs typeface="Arial" panose="020B0604020202020204" pitchFamily="34" charset="0"/>
              </a:rPr>
              <a:t>Withdraw the 802.22.1 Revision PAR </a:t>
            </a:r>
            <a:endParaRPr lang="en-AU" sz="2400" dirty="0">
              <a:latin typeface="Arial Narrow" panose="020B0606020202030204" pitchFamily="34" charset="0"/>
              <a:cs typeface="Arial" panose="020B0604020202020204" pitchFamily="34" charset="0"/>
            </a:endParaRPr>
          </a:p>
        </p:txBody>
      </p:sp>
      <p:sp>
        <p:nvSpPr>
          <p:cNvPr id="7" name="Date Placeholder 3"/>
          <p:cNvSpPr>
            <a:spLocks noGrp="1"/>
          </p:cNvSpPr>
          <p:nvPr>
            <p:ph type="dt" idx="15"/>
          </p:nvPr>
        </p:nvSpPr>
        <p:spPr>
          <a:xfrm>
            <a:off x="696912" y="333375"/>
            <a:ext cx="2589203" cy="273050"/>
          </a:xfrm>
        </p:spPr>
        <p:txBody>
          <a:bodyPr/>
          <a:lstStyle/>
          <a:p>
            <a:r>
              <a:rPr lang="en-US" dirty="0" err="1" smtClean="0">
                <a:latin typeface="Arial Narrow" panose="020B0606020202030204" pitchFamily="34" charset="0"/>
              </a:rPr>
              <a:t>Novembeer</a:t>
            </a:r>
            <a:r>
              <a:rPr lang="en-US" dirty="0" smtClean="0">
                <a:latin typeface="Arial Narrow" panose="020B0606020202030204" pitchFamily="34" charset="0"/>
              </a:rPr>
              <a:t> </a:t>
            </a:r>
            <a:r>
              <a:rPr lang="en-US" dirty="0" smtClean="0">
                <a:latin typeface="Arial Narrow" panose="020B0606020202030204" pitchFamily="34" charset="0"/>
              </a:rPr>
              <a:t>2016</a:t>
            </a:r>
            <a:endParaRPr lang="en-GB" dirty="0">
              <a:latin typeface="Arial Narrow" panose="020B0606020202030204" pitchFamily="34" charset="0"/>
            </a:endParaRPr>
          </a:p>
        </p:txBody>
      </p:sp>
      <p:sp>
        <p:nvSpPr>
          <p:cNvPr id="9" name="Footer Placeholder 4"/>
          <p:cNvSpPr>
            <a:spLocks noGrp="1"/>
          </p:cNvSpPr>
          <p:nvPr>
            <p:ph type="ftr" idx="14"/>
          </p:nvPr>
        </p:nvSpPr>
        <p:spPr>
          <a:xfrm>
            <a:off x="5500694" y="6475413"/>
            <a:ext cx="3041644" cy="180975"/>
          </a:xfrm>
        </p:spPr>
        <p:txBody>
          <a:bodyPr/>
          <a:lstStyle/>
          <a:p>
            <a:r>
              <a:rPr lang="en-GB" dirty="0" smtClean="0">
                <a:latin typeface="Arial Narrow" panose="020B0606020202030204" pitchFamily="34" charset="0"/>
              </a:rPr>
              <a:t>Apurva N. Mody, </a:t>
            </a:r>
            <a:r>
              <a:rPr lang="en-GB" dirty="0" err="1" smtClean="0">
                <a:latin typeface="Arial Narrow" panose="020B0606020202030204" pitchFamily="34" charset="0"/>
              </a:rPr>
              <a:t>WhiteSpace</a:t>
            </a:r>
            <a:r>
              <a:rPr lang="en-GB" dirty="0" smtClean="0">
                <a:latin typeface="Arial Narrow" panose="020B0606020202030204" pitchFamily="34" charset="0"/>
              </a:rPr>
              <a:t> Alliance, BAE Systems</a:t>
            </a:r>
            <a:endParaRPr lang="en-GB" dirty="0">
              <a:latin typeface="Arial Narrow" panose="020B0606020202030204" pitchFamily="34" charset="0"/>
            </a:endParaRPr>
          </a:p>
        </p:txBody>
      </p:sp>
    </p:spTree>
    <p:extLst>
      <p:ext uri="{BB962C8B-B14F-4D97-AF65-F5344CB8AC3E}">
        <p14:creationId xmlns:p14="http://schemas.microsoft.com/office/powerpoint/2010/main" val="36176868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752600"/>
            <a:ext cx="8077200" cy="4648200"/>
          </a:xfrm>
        </p:spPr>
        <p:txBody>
          <a:bodyPr/>
          <a:lstStyle/>
          <a:p>
            <a:pPr marL="0" indent="0"/>
            <a:r>
              <a:rPr lang="en-US" sz="2800" dirty="0" smtClean="0">
                <a:latin typeface="Arial Narrow" panose="020B0606020202030204" pitchFamily="34" charset="0"/>
              </a:rPr>
              <a:t>EC </a:t>
            </a:r>
            <a:r>
              <a:rPr lang="en-US" sz="2800" dirty="0">
                <a:latin typeface="Arial Narrow" panose="020B0606020202030204" pitchFamily="34" charset="0"/>
              </a:rPr>
              <a:t>a</a:t>
            </a:r>
            <a:r>
              <a:rPr lang="en-US" sz="2800" dirty="0" smtClean="0">
                <a:latin typeface="Arial Narrow" panose="020B0606020202030204" pitchFamily="34" charset="0"/>
              </a:rPr>
              <a:t>pproves placing the withdrawal of the 802.22.1 Revision PAR on the IEEE SA NESCOM Agenda </a:t>
            </a:r>
            <a:endParaRPr lang="en-US" sz="2800" dirty="0">
              <a:latin typeface="Arial Narrow" panose="020B0606020202030204" pitchFamily="34" charset="0"/>
            </a:endParaRPr>
          </a:p>
          <a:p>
            <a:pPr marL="0" indent="0"/>
            <a:r>
              <a:rPr lang="en-US" sz="2800" dirty="0" smtClean="0">
                <a:latin typeface="Arial Narrow" panose="020B0606020202030204" pitchFamily="34" charset="0"/>
              </a:rPr>
              <a:t>Move: Apurva Mody</a:t>
            </a:r>
          </a:p>
          <a:p>
            <a:pPr marL="0" indent="0"/>
            <a:r>
              <a:rPr lang="en-US" sz="2800" dirty="0" smtClean="0">
                <a:latin typeface="Arial Narrow" panose="020B0606020202030204" pitchFamily="34" charset="0"/>
              </a:rPr>
              <a:t>Second: </a:t>
            </a:r>
            <a:endParaRPr lang="en-US" sz="2800" dirty="0">
              <a:latin typeface="Arial Narrow" panose="020B0606020202030204" pitchFamily="34" charset="0"/>
            </a:endParaRPr>
          </a:p>
          <a:p>
            <a:r>
              <a:rPr lang="en-US" sz="2800" dirty="0" smtClean="0">
                <a:latin typeface="Arial Narrow" panose="020B0606020202030204" pitchFamily="34" charset="0"/>
              </a:rPr>
              <a:t>Any discussions</a:t>
            </a:r>
          </a:p>
          <a:p>
            <a:r>
              <a:rPr lang="en-US" sz="2800" dirty="0" smtClean="0">
                <a:latin typeface="Arial Narrow" panose="020B0606020202030204" pitchFamily="34" charset="0"/>
              </a:rPr>
              <a:t>Motion Passes/ Fails</a:t>
            </a:r>
            <a:endParaRPr lang="en-US" sz="2800" dirty="0">
              <a:latin typeface="Arial Narrow" panose="020B0606020202030204" pitchFamily="34" charset="0"/>
            </a:endParaRPr>
          </a:p>
        </p:txBody>
      </p:sp>
      <p:sp>
        <p:nvSpPr>
          <p:cNvPr id="5" name="Slide Number Placeholder 4"/>
          <p:cNvSpPr>
            <a:spLocks noGrp="1"/>
          </p:cNvSpPr>
          <p:nvPr>
            <p:ph type="sldNum" sz="quarter" idx="4294967295"/>
          </p:nvPr>
        </p:nvSpPr>
        <p:spPr>
          <a:xfrm>
            <a:off x="4114800" y="6475412"/>
            <a:ext cx="1110337" cy="230187"/>
          </a:xfrm>
          <a:prstGeom prst="rect">
            <a:avLst/>
          </a:prstGeom>
        </p:spPr>
        <p:txBody>
          <a:bodyPr/>
          <a:lstStyle/>
          <a:p>
            <a:pPr>
              <a:defRPr/>
            </a:pPr>
            <a:r>
              <a:rPr lang="en-US" dirty="0" smtClean="0">
                <a:latin typeface="Arial Narrow" panose="020B0606020202030204" pitchFamily="34" charset="0"/>
              </a:rPr>
              <a:t>Slide </a:t>
            </a:r>
            <a:fld id="{EF4002E7-DB4D-4CC3-8382-1939D19420D8}" type="slidenum">
              <a:rPr lang="en-US" smtClean="0">
                <a:latin typeface="Arial Narrow" panose="020B0606020202030204" pitchFamily="34" charset="0"/>
              </a:rPr>
              <a:pPr>
                <a:defRPr/>
              </a:pPr>
              <a:t>5</a:t>
            </a:fld>
            <a:endParaRPr lang="en-US" dirty="0">
              <a:latin typeface="Arial Narrow" panose="020B0606020202030204" pitchFamily="34" charset="0"/>
            </a:endParaRPr>
          </a:p>
        </p:txBody>
      </p:sp>
      <p:sp>
        <p:nvSpPr>
          <p:cNvPr id="8" name="Title 1"/>
          <p:cNvSpPr>
            <a:spLocks noGrp="1"/>
          </p:cNvSpPr>
          <p:nvPr>
            <p:ph type="title"/>
          </p:nvPr>
        </p:nvSpPr>
        <p:spPr>
          <a:xfrm>
            <a:off x="304800" y="685800"/>
            <a:ext cx="8534400" cy="838200"/>
          </a:xfrm>
        </p:spPr>
        <p:txBody>
          <a:bodyPr/>
          <a:lstStyle/>
          <a:p>
            <a:r>
              <a:rPr lang="en-US" sz="2400" dirty="0" smtClean="0">
                <a:latin typeface="Arial Narrow" panose="020B0606020202030204" pitchFamily="34" charset="0"/>
                <a:cs typeface="Arial" panose="020B0604020202020204" pitchFamily="34" charset="0"/>
              </a:rPr>
              <a:t>EC Motion to Allow the Placing the Withdrawal of the 802.22.1 Revision PAR on the IEEE SA NESCOM Agenda</a:t>
            </a:r>
            <a:endParaRPr lang="en-AU" sz="2400" dirty="0">
              <a:latin typeface="Arial Narrow" panose="020B0606020202030204" pitchFamily="34" charset="0"/>
              <a:cs typeface="Arial" panose="020B0604020202020204" pitchFamily="34" charset="0"/>
            </a:endParaRPr>
          </a:p>
        </p:txBody>
      </p:sp>
      <p:sp>
        <p:nvSpPr>
          <p:cNvPr id="7" name="Date Placeholder 3"/>
          <p:cNvSpPr>
            <a:spLocks noGrp="1"/>
          </p:cNvSpPr>
          <p:nvPr>
            <p:ph type="dt" idx="15"/>
          </p:nvPr>
        </p:nvSpPr>
        <p:spPr>
          <a:xfrm>
            <a:off x="696912" y="333375"/>
            <a:ext cx="2589203" cy="273050"/>
          </a:xfrm>
        </p:spPr>
        <p:txBody>
          <a:bodyPr/>
          <a:lstStyle/>
          <a:p>
            <a:r>
              <a:rPr lang="en-US" dirty="0" smtClean="0">
                <a:latin typeface="Arial Narrow" panose="020B0606020202030204" pitchFamily="34" charset="0"/>
              </a:rPr>
              <a:t>October 2016</a:t>
            </a:r>
            <a:endParaRPr lang="en-GB" dirty="0">
              <a:latin typeface="Arial Narrow" panose="020B0606020202030204" pitchFamily="34" charset="0"/>
            </a:endParaRPr>
          </a:p>
        </p:txBody>
      </p:sp>
      <p:sp>
        <p:nvSpPr>
          <p:cNvPr id="9" name="Footer Placeholder 4"/>
          <p:cNvSpPr>
            <a:spLocks noGrp="1"/>
          </p:cNvSpPr>
          <p:nvPr>
            <p:ph type="ftr" idx="14"/>
          </p:nvPr>
        </p:nvSpPr>
        <p:spPr>
          <a:xfrm>
            <a:off x="5500694" y="6475413"/>
            <a:ext cx="3041644" cy="180975"/>
          </a:xfrm>
        </p:spPr>
        <p:txBody>
          <a:bodyPr/>
          <a:lstStyle/>
          <a:p>
            <a:r>
              <a:rPr lang="en-GB" dirty="0" smtClean="0">
                <a:latin typeface="Arial Narrow" panose="020B0606020202030204" pitchFamily="34" charset="0"/>
              </a:rPr>
              <a:t>Apurva N. Mody, </a:t>
            </a:r>
            <a:r>
              <a:rPr lang="en-GB" dirty="0" err="1" smtClean="0">
                <a:latin typeface="Arial Narrow" panose="020B0606020202030204" pitchFamily="34" charset="0"/>
              </a:rPr>
              <a:t>WhiteSpace</a:t>
            </a:r>
            <a:r>
              <a:rPr lang="en-GB" dirty="0" smtClean="0">
                <a:latin typeface="Arial Narrow" panose="020B0606020202030204" pitchFamily="34" charset="0"/>
              </a:rPr>
              <a:t> Alliance, BAE Systems</a:t>
            </a:r>
            <a:endParaRPr lang="en-GB" dirty="0">
              <a:latin typeface="Arial Narrow" panose="020B0606020202030204" pitchFamily="34" charset="0"/>
            </a:endParaRPr>
          </a:p>
        </p:txBody>
      </p:sp>
    </p:spTree>
    <p:extLst>
      <p:ext uri="{BB962C8B-B14F-4D97-AF65-F5344CB8AC3E}">
        <p14:creationId xmlns:p14="http://schemas.microsoft.com/office/powerpoint/2010/main" val="101734136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Custom 7">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00CC99"/>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9698</TotalTime>
  <Words>367</Words>
  <Application>Microsoft Office PowerPoint</Application>
  <PresentationFormat>On-screen Show (4:3)</PresentationFormat>
  <Paragraphs>50</Paragraphs>
  <Slides>5</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7" baseType="lpstr">
      <vt:lpstr>802-11-Submission</vt:lpstr>
      <vt:lpstr>Document</vt:lpstr>
      <vt:lpstr>802.22 EC Motions Package</vt:lpstr>
      <vt:lpstr>Motion to Withdraw the IEEE 802.22.1 Revision PAR</vt:lpstr>
      <vt:lpstr>Background</vt:lpstr>
      <vt:lpstr>IEEE 802.22 Working Group Motion Withdraw the 802.22.1 Revision PAR </vt:lpstr>
      <vt:lpstr>EC Motion to Allow the Placing the Withdrawal of the 802.22.1 Revision PAR on the IEEE SA NESCOM Agenda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Review of PARs for Nov Plenary</dc:title>
  <dc:creator>Jon Rosdahl</dc:creator>
  <dc:description>801.11 PAR adHoc review of the PARs submitted for review during the Nov 2013 Plenary</dc:description>
  <cp:lastModifiedBy>Mody, Apurva (US SSA)</cp:lastModifiedBy>
  <cp:revision>220</cp:revision>
  <cp:lastPrinted>1601-01-01T00:00:00Z</cp:lastPrinted>
  <dcterms:created xsi:type="dcterms:W3CDTF">2013-11-11T17:45:24Z</dcterms:created>
  <dcterms:modified xsi:type="dcterms:W3CDTF">2016-11-11T04:07:36Z</dcterms:modified>
</cp:coreProperties>
</file>