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4"/>
  </p:notesMasterIdLst>
  <p:handoutMasterIdLst>
    <p:handoutMasterId r:id="rId15"/>
  </p:handoutMasterIdLst>
  <p:sldIdLst>
    <p:sldId id="380" r:id="rId2"/>
    <p:sldId id="376" r:id="rId3"/>
    <p:sldId id="381" r:id="rId4"/>
    <p:sldId id="382" r:id="rId5"/>
    <p:sldId id="383" r:id="rId6"/>
    <p:sldId id="384" r:id="rId7"/>
    <p:sldId id="385" r:id="rId8"/>
    <p:sldId id="386" r:id="rId9"/>
    <p:sldId id="387" r:id="rId10"/>
    <p:sldId id="388" r:id="rId11"/>
    <p:sldId id="389" r:id="rId12"/>
    <p:sldId id="390" r:id="rId1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94090" autoAdjust="0"/>
  </p:normalViewPr>
  <p:slideViewPr>
    <p:cSldViewPr showGuides="1">
      <p:cViewPr varScale="1">
        <p:scale>
          <a:sx n="80" d="100"/>
          <a:sy n="80" d="100"/>
        </p:scale>
        <p:origin x="96" y="576"/>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CE681-2D46-45BF-BB85-14DD758BEA8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D10F915-7943-455D-8DB2-C3F1E22B146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6CE721BF-73E1-476E-A75A-7088788DE9B8}"/>
              </a:ext>
            </a:extLst>
          </p:cNvPr>
          <p:cNvSpPr>
            <a:spLocks noGrp="1"/>
          </p:cNvSpPr>
          <p:nvPr>
            <p:ph type="dt" sz="half" idx="10"/>
          </p:nvPr>
        </p:nvSpPr>
        <p:spPr/>
        <p:txBody>
          <a:bodyPr/>
          <a:lstStyle/>
          <a:p>
            <a:fld id="{EE633D94-7EF2-414F-8321-E1AC0FCE9199}" type="datetimeFigureOut">
              <a:rPr lang="en-US" smtClean="0"/>
              <a:t>09-Nov-17</a:t>
            </a:fld>
            <a:endParaRPr lang="en-US"/>
          </a:p>
        </p:txBody>
      </p:sp>
      <p:sp>
        <p:nvSpPr>
          <p:cNvPr id="5" name="Footer Placeholder 4">
            <a:extLst>
              <a:ext uri="{FF2B5EF4-FFF2-40B4-BE49-F238E27FC236}">
                <a16:creationId xmlns:a16="http://schemas.microsoft.com/office/drawing/2014/main" id="{E186E1AC-4E82-477B-A1DB-68E7AFB37A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35922A-DBDB-4FE7-A163-F4B570C298F3}"/>
              </a:ext>
            </a:extLst>
          </p:cNvPr>
          <p:cNvSpPr>
            <a:spLocks noGrp="1"/>
          </p:cNvSpPr>
          <p:nvPr>
            <p:ph type="sldNum" sz="quarter" idx="12"/>
          </p:nvPr>
        </p:nvSpPr>
        <p:spPr/>
        <p:txBody>
          <a:bodyPr/>
          <a:lstStyle/>
          <a:p>
            <a:fld id="{E68D7277-5E24-4F5F-A0C5-C6E13D86A83B}" type="slidenum">
              <a:rPr lang="en-US" smtClean="0"/>
              <a:t>‹#›</a:t>
            </a:fld>
            <a:endParaRPr lang="en-US"/>
          </a:p>
        </p:txBody>
      </p:sp>
    </p:spTree>
    <p:extLst>
      <p:ext uri="{BB962C8B-B14F-4D97-AF65-F5344CB8AC3E}">
        <p14:creationId xmlns:p14="http://schemas.microsoft.com/office/powerpoint/2010/main" val="3680961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568AC-6D3C-4C85-819F-160FA37E5D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4DA608-5B13-4E7D-B5A5-663161B21AC9}"/>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2FA27C-72D4-4D5A-9F8E-076DE46D3CB0}"/>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B3B6BE-C787-45AF-97F5-33BBBA7AD7A2}"/>
              </a:ext>
            </a:extLst>
          </p:cNvPr>
          <p:cNvSpPr>
            <a:spLocks noGrp="1"/>
          </p:cNvSpPr>
          <p:nvPr>
            <p:ph type="dt" sz="half" idx="10"/>
          </p:nvPr>
        </p:nvSpPr>
        <p:spPr/>
        <p:txBody>
          <a:bodyPr/>
          <a:lstStyle/>
          <a:p>
            <a:fld id="{EE633D94-7EF2-414F-8321-E1AC0FCE9199}" type="datetimeFigureOut">
              <a:rPr lang="en-US" smtClean="0"/>
              <a:t>09-Nov-17</a:t>
            </a:fld>
            <a:endParaRPr lang="en-US"/>
          </a:p>
        </p:txBody>
      </p:sp>
      <p:sp>
        <p:nvSpPr>
          <p:cNvPr id="6" name="Footer Placeholder 5">
            <a:extLst>
              <a:ext uri="{FF2B5EF4-FFF2-40B4-BE49-F238E27FC236}">
                <a16:creationId xmlns:a16="http://schemas.microsoft.com/office/drawing/2014/main" id="{979CB222-D0D8-41CB-A62F-43E56B7F6E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AD88212-77A2-488F-B0B1-B2DFB9E95A1B}"/>
              </a:ext>
            </a:extLst>
          </p:cNvPr>
          <p:cNvSpPr>
            <a:spLocks noGrp="1"/>
          </p:cNvSpPr>
          <p:nvPr>
            <p:ph type="sldNum" sz="quarter" idx="12"/>
          </p:nvPr>
        </p:nvSpPr>
        <p:spPr/>
        <p:txBody>
          <a:bodyPr/>
          <a:lstStyle/>
          <a:p>
            <a:fld id="{E68D7277-5E24-4F5F-A0C5-C6E13D86A83B}" type="slidenum">
              <a:rPr lang="en-US" smtClean="0"/>
              <a:t>‹#›</a:t>
            </a:fld>
            <a:endParaRPr lang="en-US"/>
          </a:p>
        </p:txBody>
      </p:sp>
    </p:spTree>
    <p:extLst>
      <p:ext uri="{BB962C8B-B14F-4D97-AF65-F5344CB8AC3E}">
        <p14:creationId xmlns:p14="http://schemas.microsoft.com/office/powerpoint/2010/main" val="391867386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ec-16-0170-02</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60" r:id="rId1"/>
    <p:sldLayoutId id="2147483664" r:id="rId2"/>
    <p:sldLayoutId id="2147483665" r:id="rId3"/>
    <p:sldLayoutId id="2147483666" r:id="rId4"/>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mentor.ieee.org/802.18/dcn/17/18-17-0131-04-0000-ieee-sa-additional-spectrum-needed-position-statement.docx"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8/dcn/17/18-17-0131-04-0000-ieee-sa-contiguously-allocated-spectrum-position-1.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0308E-DB58-45F0-B782-03AE2A0858E6}"/>
              </a:ext>
            </a:extLst>
          </p:cNvPr>
          <p:cNvSpPr>
            <a:spLocks noGrp="1"/>
          </p:cNvSpPr>
          <p:nvPr>
            <p:ph type="title"/>
          </p:nvPr>
        </p:nvSpPr>
        <p:spPr>
          <a:xfrm>
            <a:off x="457200" y="198438"/>
            <a:ext cx="8229600" cy="792162"/>
          </a:xfrm>
        </p:spPr>
        <p:txBody>
          <a:bodyPr/>
          <a:lstStyle/>
          <a:p>
            <a:r>
              <a:rPr lang="en-US" dirty="0"/>
              <a:t>Background</a:t>
            </a:r>
          </a:p>
        </p:txBody>
      </p:sp>
      <p:sp>
        <p:nvSpPr>
          <p:cNvPr id="3" name="Rectangle 2">
            <a:extLst>
              <a:ext uri="{FF2B5EF4-FFF2-40B4-BE49-F238E27FC236}">
                <a16:creationId xmlns:a16="http://schemas.microsoft.com/office/drawing/2014/main" id="{6511C2E3-062F-49ED-A98B-DEE67F8C3631}"/>
              </a:ext>
            </a:extLst>
          </p:cNvPr>
          <p:cNvSpPr/>
          <p:nvPr/>
        </p:nvSpPr>
        <p:spPr>
          <a:xfrm>
            <a:off x="457200" y="1447800"/>
            <a:ext cx="8382000" cy="4093428"/>
          </a:xfrm>
          <a:prstGeom prst="rect">
            <a:avLst/>
          </a:prstGeom>
        </p:spPr>
        <p:txBody>
          <a:bodyPr wrap="square">
            <a:spAutoFit/>
          </a:bodyPr>
          <a:lstStyle/>
          <a:p>
            <a:pPr lvl="0" eaLnBrk="1" fontAlgn="auto" hangingPunct="1">
              <a:spcBef>
                <a:spcPts val="0"/>
              </a:spcBef>
              <a:spcAft>
                <a:spcPts val="0"/>
              </a:spcAft>
              <a:defRPr/>
            </a:pPr>
            <a:r>
              <a:rPr lang="en-US" sz="2000" dirty="0"/>
              <a:t>IEEE SA requested  IEEE 802 to provide feedback on a Proposed Spectrum Position Statement.</a:t>
            </a:r>
          </a:p>
          <a:p>
            <a:pPr lvl="0" eaLnBrk="1" fontAlgn="auto" hangingPunct="1">
              <a:spcBef>
                <a:spcPts val="0"/>
              </a:spcBef>
              <a:spcAft>
                <a:spcPts val="0"/>
              </a:spcAft>
              <a:defRPr/>
            </a:pPr>
            <a:endParaRPr lang="en-US" sz="2000" dirty="0"/>
          </a:p>
          <a:p>
            <a:pPr eaLnBrk="1" fontAlgn="auto" hangingPunct="1">
              <a:spcBef>
                <a:spcPts val="0"/>
              </a:spcBef>
              <a:spcAft>
                <a:spcPts val="0"/>
              </a:spcAft>
              <a:defRPr/>
            </a:pPr>
            <a:r>
              <a:rPr lang="en-US" sz="2000" dirty="0"/>
              <a:t>IEEE 802.18 / RR-TAG reviewed the document and have suggested updates and comments.   We did re-title it to Additional Spectrum Needed from Contiguous Allocated Spectrum.</a:t>
            </a:r>
          </a:p>
          <a:p>
            <a:pPr eaLnBrk="1" fontAlgn="auto" hangingPunct="1">
              <a:spcBef>
                <a:spcPts val="0"/>
              </a:spcBef>
              <a:spcAft>
                <a:spcPts val="0"/>
              </a:spcAft>
              <a:defRPr/>
            </a:pPr>
            <a:r>
              <a:rPr lang="en-US" sz="2000" dirty="0"/>
              <a:t>  </a:t>
            </a:r>
          </a:p>
          <a:p>
            <a:pPr eaLnBrk="1" fontAlgn="auto" hangingPunct="1">
              <a:spcBef>
                <a:spcPts val="0"/>
              </a:spcBef>
              <a:spcAft>
                <a:spcPts val="0"/>
              </a:spcAft>
              <a:defRPr/>
            </a:pPr>
            <a:r>
              <a:rPr lang="en-US" sz="2000" dirty="0"/>
              <a:t>The revisions were approved in the RR_TAG:  </a:t>
            </a:r>
          </a:p>
          <a:p>
            <a:pPr eaLnBrk="1" fontAlgn="auto" hangingPunct="1">
              <a:spcBef>
                <a:spcPts val="0"/>
              </a:spcBef>
              <a:spcAft>
                <a:spcPts val="0"/>
              </a:spcAft>
              <a:defRPr/>
            </a:pPr>
            <a:r>
              <a:rPr lang="en-US" sz="2000" dirty="0"/>
              <a:t>Vote:   15 Y / 1 N / 1 A</a:t>
            </a:r>
          </a:p>
          <a:p>
            <a:pPr lvl="0" eaLnBrk="1" fontAlgn="auto" hangingPunct="1">
              <a:spcBef>
                <a:spcPts val="0"/>
              </a:spcBef>
              <a:spcAft>
                <a:spcPts val="0"/>
              </a:spcAft>
              <a:defRPr/>
            </a:pPr>
            <a:endParaRPr lang="en-US" sz="2000" dirty="0"/>
          </a:p>
          <a:p>
            <a:pPr lvl="0" eaLnBrk="1" fontAlgn="auto" hangingPunct="1">
              <a:spcBef>
                <a:spcPts val="0"/>
              </a:spcBef>
              <a:spcAft>
                <a:spcPts val="0"/>
              </a:spcAft>
              <a:defRPr/>
            </a:pPr>
            <a:r>
              <a:rPr lang="en-US" sz="2000" dirty="0"/>
              <a:t>The marked up document: </a:t>
            </a:r>
          </a:p>
          <a:p>
            <a:pPr lvl="0" eaLnBrk="1" fontAlgn="auto" hangingPunct="1">
              <a:spcBef>
                <a:spcPts val="0"/>
              </a:spcBef>
              <a:spcAft>
                <a:spcPts val="0"/>
              </a:spcAft>
              <a:defRPr/>
            </a:pPr>
            <a:r>
              <a:rPr lang="en-US" sz="2000" dirty="0">
                <a:hlinkClick r:id="rId2"/>
              </a:rPr>
              <a:t>https://mentor.ieee.org/802.18/dcn/17/18-17-0131-04-0000-ieee-sa-additional-spectrum-needed-position-statement.docx</a:t>
            </a:r>
            <a:r>
              <a:rPr lang="en-US" sz="2000" dirty="0"/>
              <a:t> </a:t>
            </a:r>
          </a:p>
        </p:txBody>
      </p:sp>
    </p:spTree>
    <p:extLst>
      <p:ext uri="{BB962C8B-B14F-4D97-AF65-F5344CB8AC3E}">
        <p14:creationId xmlns:p14="http://schemas.microsoft.com/office/powerpoint/2010/main" val="2880312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E42B5-B37E-4AF3-B185-D5FF826101B4}"/>
              </a:ext>
            </a:extLst>
          </p:cNvPr>
          <p:cNvSpPr>
            <a:spLocks noGrp="1"/>
          </p:cNvSpPr>
          <p:nvPr>
            <p:ph type="title"/>
          </p:nvPr>
        </p:nvSpPr>
        <p:spPr/>
        <p:txBody>
          <a:bodyPr>
            <a:noAutofit/>
          </a:bodyPr>
          <a:lstStyle/>
          <a:p>
            <a:r>
              <a:rPr lang="en-US" sz="2800" dirty="0"/>
              <a:t>IEEE SA OM 5.6 (SPCC)</a:t>
            </a:r>
            <a:br>
              <a:rPr lang="en-US" sz="2800" dirty="0"/>
            </a:br>
            <a:r>
              <a:rPr lang="en-US" sz="2800" dirty="0"/>
              <a:t>Strategic Planning Coordination Committee</a:t>
            </a:r>
          </a:p>
        </p:txBody>
      </p:sp>
      <p:sp>
        <p:nvSpPr>
          <p:cNvPr id="3" name="Content Placeholder 2">
            <a:extLst>
              <a:ext uri="{FF2B5EF4-FFF2-40B4-BE49-F238E27FC236}">
                <a16:creationId xmlns:a16="http://schemas.microsoft.com/office/drawing/2014/main" id="{80F297AF-EC3C-46E7-B407-10EE79431EDF}"/>
              </a:ext>
            </a:extLst>
          </p:cNvPr>
          <p:cNvSpPr>
            <a:spLocks noGrp="1"/>
          </p:cNvSpPr>
          <p:nvPr>
            <p:ph idx="1"/>
          </p:nvPr>
        </p:nvSpPr>
        <p:spPr>
          <a:xfrm>
            <a:off x="250825" y="1341438"/>
            <a:ext cx="8229600" cy="5135562"/>
          </a:xfrm>
        </p:spPr>
        <p:txBody>
          <a:bodyPr>
            <a:normAutofit fontScale="92500" lnSpcReduction="20000"/>
          </a:bodyPr>
          <a:lstStyle/>
          <a:p>
            <a:r>
              <a:rPr lang="en-US" sz="2000" dirty="0"/>
              <a:t>5.6 Strategic Planning Coordination Committee (SPCC)</a:t>
            </a:r>
          </a:p>
          <a:p>
            <a:r>
              <a:rPr lang="en-US" sz="2000" dirty="0"/>
              <a:t>This committee shall</a:t>
            </a:r>
          </a:p>
          <a:p>
            <a:r>
              <a:rPr lang="en-US" sz="2000" dirty="0"/>
              <a:t>-- Identify and evaluate matters of a strategic nature</a:t>
            </a:r>
          </a:p>
          <a:p>
            <a:r>
              <a:rPr lang="en-US" sz="2000" dirty="0"/>
              <a:t>-- Report to the BOG the status of the strategic plan and other strategic issues</a:t>
            </a:r>
          </a:p>
          <a:p>
            <a:r>
              <a:rPr lang="en-US" sz="2000" dirty="0"/>
              <a:t>-- Monitor the execution of the strategic plan</a:t>
            </a:r>
          </a:p>
          <a:p>
            <a:r>
              <a:rPr lang="en-US" sz="2000" dirty="0"/>
              <a:t>-- Recommend revisions to the strategic plan</a:t>
            </a:r>
          </a:p>
          <a:p>
            <a:r>
              <a:rPr lang="en-US" sz="2000" dirty="0"/>
              <a:t>-- </a:t>
            </a:r>
            <a:r>
              <a:rPr lang="en-US" sz="2000" dirty="0">
                <a:highlight>
                  <a:srgbClr val="FFFF00"/>
                </a:highlight>
              </a:rPr>
              <a:t>Provide oversight of the preparation of IEEE-SA external position statements prior to BOG approval</a:t>
            </a:r>
          </a:p>
          <a:p>
            <a:r>
              <a:rPr lang="en-US" sz="2000" dirty="0"/>
              <a:t>-- Ensure strong partnership between volunteers and professional staff</a:t>
            </a:r>
          </a:p>
          <a:p>
            <a:r>
              <a:rPr lang="en-US" sz="2000" dirty="0"/>
              <a:t>-- Invite participation by subject matter experts as needed to address topics of interest</a:t>
            </a:r>
          </a:p>
          <a:p>
            <a:r>
              <a:rPr lang="en-US" sz="2000" dirty="0"/>
              <a:t>This committee shall consist of the IEEE-SA President (BOG Chair) who will serve as Conveyor, the IEEE-SA Past President/IEEE-SA President Elect, the CAG Chair, the SASB Chair, and the IEEE-SA Managing Director; and will be supported by a staff liaison.</a:t>
            </a:r>
          </a:p>
          <a:p>
            <a:r>
              <a:rPr lang="en-US" sz="2000" dirty="0"/>
              <a:t>BOG members who are not part of the SPCC may attend SPCC meetings as observers.</a:t>
            </a:r>
            <a:endParaRPr lang="en-US" sz="1400" dirty="0"/>
          </a:p>
        </p:txBody>
      </p:sp>
    </p:spTree>
    <p:extLst>
      <p:ext uri="{BB962C8B-B14F-4D97-AF65-F5344CB8AC3E}">
        <p14:creationId xmlns:p14="http://schemas.microsoft.com/office/powerpoint/2010/main" val="3823668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5F46-E9F2-4942-8ECA-519D0A0069B5}"/>
              </a:ext>
            </a:extLst>
          </p:cNvPr>
          <p:cNvSpPr>
            <a:spLocks noGrp="1"/>
          </p:cNvSpPr>
          <p:nvPr>
            <p:ph type="title"/>
          </p:nvPr>
        </p:nvSpPr>
        <p:spPr/>
        <p:txBody>
          <a:bodyPr>
            <a:noAutofit/>
          </a:bodyPr>
          <a:lstStyle/>
          <a:p>
            <a:r>
              <a:rPr lang="en-US" sz="2800" dirty="0"/>
              <a:t>5.6.1 Strategic Planning Coordination Committee agenda</a:t>
            </a:r>
          </a:p>
        </p:txBody>
      </p:sp>
      <p:sp>
        <p:nvSpPr>
          <p:cNvPr id="3" name="Content Placeholder 2">
            <a:extLst>
              <a:ext uri="{FF2B5EF4-FFF2-40B4-BE49-F238E27FC236}">
                <a16:creationId xmlns:a16="http://schemas.microsoft.com/office/drawing/2014/main" id="{6C712623-51CC-48FA-BB69-FC7CD6526E39}"/>
              </a:ext>
            </a:extLst>
          </p:cNvPr>
          <p:cNvSpPr>
            <a:spLocks noGrp="1"/>
          </p:cNvSpPr>
          <p:nvPr>
            <p:ph idx="1"/>
          </p:nvPr>
        </p:nvSpPr>
        <p:spPr/>
        <p:txBody>
          <a:bodyPr>
            <a:normAutofit fontScale="92500" lnSpcReduction="20000"/>
          </a:bodyPr>
          <a:lstStyle/>
          <a:p>
            <a:r>
              <a:rPr lang="en-US" sz="2000" dirty="0"/>
              <a:t>5.6.1 Strategic Planning Coordination Committee agenda</a:t>
            </a:r>
          </a:p>
          <a:p>
            <a:r>
              <a:rPr lang="en-US" sz="2000" dirty="0"/>
              <a:t>A preliminary agenda for each Strategic Planning Coordination Committee meeting shall be prepared and made available to Committee members and to the BOG prior to the start of the meeting.</a:t>
            </a:r>
          </a:p>
          <a:p>
            <a:r>
              <a:rPr lang="en-US" sz="2000" dirty="0"/>
              <a:t>The agenda preparation should be a joint task between the IEEE-SA President and the IEEE-SA Managing Director, which includes the general coordination of the meetings. The general preparation and coordination should be done by staff under the Managing Director’s responsibility.</a:t>
            </a:r>
          </a:p>
          <a:p>
            <a:r>
              <a:rPr lang="en-US" sz="2000" dirty="0"/>
              <a:t>The meeting structure and discussion in the meetings should be facilitated by the IEEE-SA President. It is also not required that the SPCC meetings align with existing IEEE-SA or IEEE Board meetings.</a:t>
            </a:r>
          </a:p>
          <a:p>
            <a:r>
              <a:rPr lang="en-US" sz="2000" dirty="0"/>
              <a:t>The IEEE-SA President will function as the Conveyor of the SPCC, where they will serve as the link to the BOG, regarding both input (e.g., strategic questions posed at BOG level first) and output (recommendations from SPCC to be communicated to BOG). The Conveyor would receive appropriate staff liaison support. </a:t>
            </a:r>
          </a:p>
        </p:txBody>
      </p:sp>
    </p:spTree>
    <p:extLst>
      <p:ext uri="{BB962C8B-B14F-4D97-AF65-F5344CB8AC3E}">
        <p14:creationId xmlns:p14="http://schemas.microsoft.com/office/powerpoint/2010/main" val="2202402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5FFB7-080B-460C-8960-60323453559F}"/>
              </a:ext>
            </a:extLst>
          </p:cNvPr>
          <p:cNvSpPr>
            <a:spLocks noGrp="1"/>
          </p:cNvSpPr>
          <p:nvPr>
            <p:ph type="title"/>
          </p:nvPr>
        </p:nvSpPr>
        <p:spPr/>
        <p:txBody>
          <a:bodyPr/>
          <a:lstStyle/>
          <a:p>
            <a:r>
              <a:rPr lang="en-US" sz="2800" dirty="0"/>
              <a:t>Strategic Planning Coordination Committee (SPCC)</a:t>
            </a:r>
          </a:p>
        </p:txBody>
      </p:sp>
      <p:sp>
        <p:nvSpPr>
          <p:cNvPr id="3" name="Content Placeholder 2">
            <a:extLst>
              <a:ext uri="{FF2B5EF4-FFF2-40B4-BE49-F238E27FC236}">
                <a16:creationId xmlns:a16="http://schemas.microsoft.com/office/drawing/2014/main" id="{9229163B-C44C-437E-8146-B5E09FFE3678}"/>
              </a:ext>
            </a:extLst>
          </p:cNvPr>
          <p:cNvSpPr>
            <a:spLocks noGrp="1"/>
          </p:cNvSpPr>
          <p:nvPr>
            <p:ph sz="half" idx="1"/>
          </p:nvPr>
        </p:nvSpPr>
        <p:spPr/>
        <p:txBody>
          <a:bodyPr>
            <a:normAutofit/>
          </a:bodyPr>
          <a:lstStyle/>
          <a:p>
            <a:r>
              <a:rPr lang="en-US" dirty="0"/>
              <a:t>2017 Roster:</a:t>
            </a:r>
          </a:p>
          <a:p>
            <a:pPr marL="342900" lvl="1" indent="0">
              <a:buNone/>
            </a:pPr>
            <a:r>
              <a:rPr lang="en-US" dirty="0"/>
              <a:t>Don Wright</a:t>
            </a:r>
          </a:p>
          <a:p>
            <a:pPr marL="342900" lvl="1" indent="0">
              <a:buNone/>
            </a:pPr>
            <a:r>
              <a:rPr lang="en-US" dirty="0"/>
              <a:t>Bruce Kraemer</a:t>
            </a:r>
          </a:p>
          <a:p>
            <a:pPr marL="342900" lvl="1" indent="0">
              <a:buNone/>
            </a:pPr>
            <a:r>
              <a:rPr lang="en-US" dirty="0"/>
              <a:t>Jean-Philippe Faure</a:t>
            </a:r>
          </a:p>
          <a:p>
            <a:pPr marL="342900" lvl="1" indent="0">
              <a:buNone/>
            </a:pPr>
            <a:r>
              <a:rPr lang="en-US" dirty="0"/>
              <a:t>Konstantinos </a:t>
            </a:r>
            <a:r>
              <a:rPr lang="en-US" dirty="0" err="1"/>
              <a:t>Karachalios</a:t>
            </a:r>
            <a:endParaRPr lang="en-US" dirty="0"/>
          </a:p>
          <a:p>
            <a:pPr marL="342900" lvl="1" indent="0">
              <a:buNone/>
            </a:pPr>
            <a:r>
              <a:rPr lang="en-US" dirty="0"/>
              <a:t>Phil </a:t>
            </a:r>
            <a:r>
              <a:rPr lang="en-US" dirty="0" err="1"/>
              <a:t>Wennblom</a:t>
            </a:r>
            <a:endParaRPr lang="en-US" dirty="0"/>
          </a:p>
          <a:p>
            <a:pPr marL="0" indent="0">
              <a:buNone/>
            </a:pPr>
            <a:endParaRPr lang="en-US" dirty="0"/>
          </a:p>
        </p:txBody>
      </p:sp>
      <p:sp>
        <p:nvSpPr>
          <p:cNvPr id="4" name="Content Placeholder 3">
            <a:extLst>
              <a:ext uri="{FF2B5EF4-FFF2-40B4-BE49-F238E27FC236}">
                <a16:creationId xmlns:a16="http://schemas.microsoft.com/office/drawing/2014/main" id="{20AAFBA2-3925-4B38-AF7D-D742D10FA6F6}"/>
              </a:ext>
            </a:extLst>
          </p:cNvPr>
          <p:cNvSpPr>
            <a:spLocks noGrp="1"/>
          </p:cNvSpPr>
          <p:nvPr>
            <p:ph sz="half" idx="2"/>
          </p:nvPr>
        </p:nvSpPr>
        <p:spPr/>
        <p:txBody>
          <a:bodyPr/>
          <a:lstStyle/>
          <a:p>
            <a:r>
              <a:rPr lang="en-US" dirty="0"/>
              <a:t>Staff Liaison:</a:t>
            </a:r>
          </a:p>
          <a:p>
            <a:pPr marL="342900" lvl="1" indent="0">
              <a:buNone/>
            </a:pPr>
            <a:r>
              <a:rPr lang="en-US" dirty="0"/>
              <a:t>Alpesh Shah</a:t>
            </a:r>
          </a:p>
          <a:p>
            <a:pPr marL="342900" lvl="1" indent="0">
              <a:buNone/>
            </a:pPr>
            <a:r>
              <a:rPr lang="en-US" dirty="0"/>
              <a:t>Chirag Desai</a:t>
            </a:r>
          </a:p>
        </p:txBody>
      </p:sp>
    </p:spTree>
    <p:extLst>
      <p:ext uri="{BB962C8B-B14F-4D97-AF65-F5344CB8AC3E}">
        <p14:creationId xmlns:p14="http://schemas.microsoft.com/office/powerpoint/2010/main" val="1808462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CADD3-08DD-4C63-8A25-B35BD811B585}"/>
              </a:ext>
            </a:extLst>
          </p:cNvPr>
          <p:cNvSpPr>
            <a:spLocks noGrp="1"/>
          </p:cNvSpPr>
          <p:nvPr>
            <p:ph type="title"/>
          </p:nvPr>
        </p:nvSpPr>
        <p:spPr/>
        <p:txBody>
          <a:bodyPr/>
          <a:lstStyle/>
          <a:p>
            <a:r>
              <a:rPr lang="en-US" dirty="0"/>
              <a:t>EC Motion</a:t>
            </a:r>
          </a:p>
        </p:txBody>
      </p:sp>
      <p:sp>
        <p:nvSpPr>
          <p:cNvPr id="3" name="Rectangle 2">
            <a:extLst>
              <a:ext uri="{FF2B5EF4-FFF2-40B4-BE49-F238E27FC236}">
                <a16:creationId xmlns:a16="http://schemas.microsoft.com/office/drawing/2014/main" id="{E4EA9550-88C9-430E-B1BA-3D1A34C2305C}"/>
              </a:ext>
            </a:extLst>
          </p:cNvPr>
          <p:cNvSpPr/>
          <p:nvPr/>
        </p:nvSpPr>
        <p:spPr>
          <a:xfrm>
            <a:off x="457200" y="1196975"/>
            <a:ext cx="8382000" cy="4524315"/>
          </a:xfrm>
          <a:prstGeom prst="rect">
            <a:avLst/>
          </a:prstGeom>
        </p:spPr>
        <p:txBody>
          <a:bodyPr wrap="square">
            <a:spAutoFit/>
          </a:bodyPr>
          <a:lstStyle/>
          <a:p>
            <a:pPr lvl="0" eaLnBrk="1" fontAlgn="auto" hangingPunct="1">
              <a:spcBef>
                <a:spcPts val="0"/>
              </a:spcBef>
              <a:spcAft>
                <a:spcPts val="0"/>
              </a:spcAft>
              <a:defRPr/>
            </a:pPr>
            <a:r>
              <a:rPr lang="en-GB" u="sng" dirty="0"/>
              <a:t>Motion:</a:t>
            </a:r>
            <a:r>
              <a:rPr lang="en-GB" dirty="0"/>
              <a:t>   </a:t>
            </a:r>
            <a:r>
              <a:rPr lang="en-US" dirty="0"/>
              <a:t>Approve </a:t>
            </a:r>
            <a:r>
              <a:rPr lang="en-GB" dirty="0">
                <a:hlinkClick r:id="rId2"/>
              </a:rPr>
              <a:t>https://mentor.ieee.org/802.18/dcn/17/18-17-0131-04-0000-ieee-sa-contiguously-allocated-spectrum-position-1.docx</a:t>
            </a:r>
            <a:r>
              <a:rPr lang="en-GB" dirty="0"/>
              <a:t>, as 802 feedback on the proposed IEEE-SA  Spectrum Position Statement and send </a:t>
            </a:r>
            <a:r>
              <a:rPr lang="en-US" dirty="0"/>
              <a:t>to IEEE-Standards Association Strategic Planning Coordination Committee  on or before 13 November 2017, granting the IEEE LMSC chair (or his delegate) editorial license.</a:t>
            </a:r>
          </a:p>
          <a:p>
            <a:pPr>
              <a:buFont typeface="Arial" panose="020B0604020202020204" pitchFamily="34" charset="0"/>
              <a:buChar char="•"/>
            </a:pPr>
            <a:endParaRPr lang="en-US" dirty="0"/>
          </a:p>
          <a:p>
            <a:pPr>
              <a:buFont typeface="Arial" panose="020B0604020202020204" pitchFamily="34" charset="0"/>
              <a:buChar char="•"/>
            </a:pPr>
            <a:r>
              <a:rPr lang="en-US" dirty="0"/>
              <a:t>Moved by:  Jay Holcomb</a:t>
            </a:r>
          </a:p>
          <a:p>
            <a:pPr>
              <a:buFont typeface="Arial" panose="020B0604020202020204" pitchFamily="34" charset="0"/>
              <a:buChar char="•"/>
            </a:pPr>
            <a:r>
              <a:rPr lang="en-US" dirty="0"/>
              <a:t>Seconded by:  Steve Shellhammer  </a:t>
            </a:r>
          </a:p>
          <a:p>
            <a:pPr>
              <a:buFont typeface="Arial" panose="020B0604020202020204" pitchFamily="34" charset="0"/>
              <a:buChar char="•"/>
            </a:pPr>
            <a:r>
              <a:rPr lang="en-US" dirty="0"/>
              <a:t>Discussion?</a:t>
            </a:r>
          </a:p>
          <a:p>
            <a:pPr>
              <a:buFont typeface="Arial" panose="020B0604020202020204" pitchFamily="34" charset="0"/>
              <a:buChar char="•"/>
            </a:pPr>
            <a:r>
              <a:rPr lang="en-US" dirty="0"/>
              <a:t>Vote:   ___Y / ___ N / ___ A</a:t>
            </a:r>
          </a:p>
        </p:txBody>
      </p:sp>
    </p:spTree>
    <p:extLst>
      <p:ext uri="{BB962C8B-B14F-4D97-AF65-F5344CB8AC3E}">
        <p14:creationId xmlns:p14="http://schemas.microsoft.com/office/powerpoint/2010/main" val="3823705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0308E-DB58-45F0-B782-03AE2A0858E6}"/>
              </a:ext>
            </a:extLst>
          </p:cNvPr>
          <p:cNvSpPr>
            <a:spLocks noGrp="1"/>
          </p:cNvSpPr>
          <p:nvPr>
            <p:ph type="title"/>
          </p:nvPr>
        </p:nvSpPr>
        <p:spPr/>
        <p:txBody>
          <a:bodyPr/>
          <a:lstStyle/>
          <a:p>
            <a:r>
              <a:rPr lang="en-US" dirty="0"/>
              <a:t>Further Background</a:t>
            </a:r>
          </a:p>
        </p:txBody>
      </p:sp>
      <p:sp>
        <p:nvSpPr>
          <p:cNvPr id="3" name="Rectangle 2">
            <a:extLst>
              <a:ext uri="{FF2B5EF4-FFF2-40B4-BE49-F238E27FC236}">
                <a16:creationId xmlns:a16="http://schemas.microsoft.com/office/drawing/2014/main" id="{6511C2E3-062F-49ED-A98B-DEE67F8C3631}"/>
              </a:ext>
            </a:extLst>
          </p:cNvPr>
          <p:cNvSpPr/>
          <p:nvPr/>
        </p:nvSpPr>
        <p:spPr>
          <a:xfrm>
            <a:off x="457200" y="1371600"/>
            <a:ext cx="8382000" cy="830997"/>
          </a:xfrm>
          <a:prstGeom prst="rect">
            <a:avLst/>
          </a:prstGeom>
        </p:spPr>
        <p:txBody>
          <a:bodyPr wrap="square">
            <a:spAutoFit/>
          </a:bodyPr>
          <a:lstStyle/>
          <a:p>
            <a:pPr lvl="0" eaLnBrk="1" fontAlgn="auto" hangingPunct="1">
              <a:spcBef>
                <a:spcPts val="0"/>
              </a:spcBef>
              <a:spcAft>
                <a:spcPts val="0"/>
              </a:spcAft>
              <a:defRPr/>
            </a:pPr>
            <a:r>
              <a:rPr lang="en-US" dirty="0"/>
              <a:t>Why – to comply with the IEEE Bylaws I-311 on Public Policy Position Statements. See below.</a:t>
            </a:r>
          </a:p>
        </p:txBody>
      </p:sp>
    </p:spTree>
    <p:extLst>
      <p:ext uri="{BB962C8B-B14F-4D97-AF65-F5344CB8AC3E}">
        <p14:creationId xmlns:p14="http://schemas.microsoft.com/office/powerpoint/2010/main" val="4267055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C231F-E4E1-46AD-B1E4-C96874B8F7CB}"/>
              </a:ext>
            </a:extLst>
          </p:cNvPr>
          <p:cNvSpPr>
            <a:spLocks noGrp="1"/>
          </p:cNvSpPr>
          <p:nvPr>
            <p:ph type="ctrTitle"/>
          </p:nvPr>
        </p:nvSpPr>
        <p:spPr/>
        <p:txBody>
          <a:bodyPr/>
          <a:lstStyle/>
          <a:p>
            <a:r>
              <a:rPr lang="en-US" dirty="0"/>
              <a:t>IEEE Public Policy Position Statement Bylaw</a:t>
            </a:r>
          </a:p>
        </p:txBody>
      </p:sp>
    </p:spTree>
    <p:extLst>
      <p:ext uri="{BB962C8B-B14F-4D97-AF65-F5344CB8AC3E}">
        <p14:creationId xmlns:p14="http://schemas.microsoft.com/office/powerpoint/2010/main" val="2195864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9E6AF-33DA-4149-B765-39700F4536EE}"/>
              </a:ext>
            </a:extLst>
          </p:cNvPr>
          <p:cNvSpPr>
            <a:spLocks noGrp="1"/>
          </p:cNvSpPr>
          <p:nvPr>
            <p:ph type="title"/>
          </p:nvPr>
        </p:nvSpPr>
        <p:spPr>
          <a:xfrm>
            <a:off x="655027" y="533400"/>
            <a:ext cx="7886700" cy="498889"/>
          </a:xfrm>
        </p:spPr>
        <p:txBody>
          <a:bodyPr>
            <a:noAutofit/>
          </a:bodyPr>
          <a:lstStyle/>
          <a:p>
            <a:r>
              <a:rPr lang="en-US" sz="2800" dirty="0"/>
              <a:t>IEEE Public Policy Objectives </a:t>
            </a:r>
            <a:br>
              <a:rPr lang="en-US" sz="2800" dirty="0"/>
            </a:br>
            <a:r>
              <a:rPr lang="en-US" sz="2800" dirty="0"/>
              <a:t>(Bylaws I-311)</a:t>
            </a:r>
          </a:p>
        </p:txBody>
      </p:sp>
      <p:sp>
        <p:nvSpPr>
          <p:cNvPr id="3" name="Content Placeholder 2">
            <a:extLst>
              <a:ext uri="{FF2B5EF4-FFF2-40B4-BE49-F238E27FC236}">
                <a16:creationId xmlns:a16="http://schemas.microsoft.com/office/drawing/2014/main" id="{1BB3EC0A-DCF9-4D88-8775-0E05194C5CF5}"/>
              </a:ext>
            </a:extLst>
          </p:cNvPr>
          <p:cNvSpPr>
            <a:spLocks noGrp="1"/>
          </p:cNvSpPr>
          <p:nvPr>
            <p:ph idx="1"/>
          </p:nvPr>
        </p:nvSpPr>
        <p:spPr>
          <a:xfrm>
            <a:off x="628650" y="1707256"/>
            <a:ext cx="7886700" cy="3782717"/>
          </a:xfrm>
        </p:spPr>
        <p:txBody>
          <a:bodyPr>
            <a:normAutofit fontScale="55000" lnSpcReduction="20000"/>
          </a:bodyPr>
          <a:lstStyle/>
          <a:p>
            <a:r>
              <a:rPr lang="en-US" dirty="0"/>
              <a:t>IEEE’s Bylaws (Section I-311) outline the following objectives for conduct of public policy-related activities by the organization and its entities:</a:t>
            </a:r>
          </a:p>
          <a:p>
            <a:endParaRPr lang="en-US" dirty="0"/>
          </a:p>
          <a:p>
            <a:r>
              <a:rPr lang="en-US" dirty="0"/>
              <a:t>    IEEE and its organizational units will engage in coordinated public policy-related activities that advance its mission.</a:t>
            </a:r>
          </a:p>
          <a:p>
            <a:r>
              <a:rPr lang="en-US" dirty="0"/>
              <a:t>    IEEE’s public policy activities at all levels will be guided by such general principles and </a:t>
            </a:r>
            <a:r>
              <a:rPr lang="en-US" dirty="0">
                <a:highlight>
                  <a:srgbClr val="FFFF00"/>
                </a:highlight>
              </a:rPr>
              <a:t>public policy position statements</a:t>
            </a:r>
            <a:r>
              <a:rPr lang="en-US" dirty="0"/>
              <a:t> as have been approved by the IEEE Board of Directors.</a:t>
            </a:r>
          </a:p>
          <a:p>
            <a:r>
              <a:rPr lang="en-US" dirty="0"/>
              <a:t>    In conducting public policy-related activities, IEEE will be nonpartisan, will seek and respect diverse opinions, and will promote balanced, evidence-based viewpoints.</a:t>
            </a:r>
          </a:p>
          <a:p>
            <a:r>
              <a:rPr lang="en-US" dirty="0"/>
              <a:t>    IEEE will inform policy-makers, IEEE members, and the public of the benefits, risks, and social implications of technology and effective strategies for accelerating the development and widespread deployment of beneficial technologies.</a:t>
            </a:r>
          </a:p>
        </p:txBody>
      </p:sp>
    </p:spTree>
    <p:extLst>
      <p:ext uri="{BB962C8B-B14F-4D97-AF65-F5344CB8AC3E}">
        <p14:creationId xmlns:p14="http://schemas.microsoft.com/office/powerpoint/2010/main" val="558345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005F0-084C-4A60-9978-16455348D41D}"/>
              </a:ext>
            </a:extLst>
          </p:cNvPr>
          <p:cNvSpPr>
            <a:spLocks noGrp="1"/>
          </p:cNvSpPr>
          <p:nvPr>
            <p:ph type="title"/>
          </p:nvPr>
        </p:nvSpPr>
        <p:spPr/>
        <p:txBody>
          <a:bodyPr/>
          <a:lstStyle/>
          <a:p>
            <a:r>
              <a:rPr lang="en-US" sz="2800" dirty="0"/>
              <a:t>IEEE Public Policy Objectives </a:t>
            </a:r>
            <a:br>
              <a:rPr lang="en-US" sz="2800" dirty="0"/>
            </a:br>
            <a:r>
              <a:rPr lang="en-US" sz="2800" dirty="0"/>
              <a:t>(Bylaws I-311)</a:t>
            </a:r>
          </a:p>
        </p:txBody>
      </p:sp>
      <p:sp>
        <p:nvSpPr>
          <p:cNvPr id="3" name="Content Placeholder 2">
            <a:extLst>
              <a:ext uri="{FF2B5EF4-FFF2-40B4-BE49-F238E27FC236}">
                <a16:creationId xmlns:a16="http://schemas.microsoft.com/office/drawing/2014/main" id="{9AB21589-2437-4DDA-B248-354C3E4CF8F5}"/>
              </a:ext>
            </a:extLst>
          </p:cNvPr>
          <p:cNvSpPr>
            <a:spLocks noGrp="1"/>
          </p:cNvSpPr>
          <p:nvPr>
            <p:ph idx="1"/>
          </p:nvPr>
        </p:nvSpPr>
        <p:spPr>
          <a:xfrm>
            <a:off x="228600" y="1524000"/>
            <a:ext cx="8229600" cy="4525962"/>
          </a:xfrm>
        </p:spPr>
        <p:txBody>
          <a:bodyPr>
            <a:normAutofit fontScale="55000" lnSpcReduction="20000"/>
          </a:bodyPr>
          <a:lstStyle/>
          <a:p>
            <a:r>
              <a:rPr lang="en-US" dirty="0"/>
              <a:t> IEEE will promote discussion of technology-related public policies, through such means as organizing fora and publishing public policy-related research, analysis, and opinion.</a:t>
            </a:r>
          </a:p>
          <a:p>
            <a:r>
              <a:rPr lang="en-US" dirty="0"/>
              <a:t>    IEEE will be an advocate for the organization, its members and communities, and the public, developing and communicating </a:t>
            </a:r>
            <a:r>
              <a:rPr lang="en-US" dirty="0">
                <a:highlight>
                  <a:srgbClr val="FFFF00"/>
                </a:highlight>
              </a:rPr>
              <a:t>Public Policy Positions</a:t>
            </a:r>
            <a:r>
              <a:rPr lang="en-US" dirty="0"/>
              <a:t> on matters related to technology within its fields of expertise and the needs of stakeholders; these policies may be local, national, regional, or global in nature.</a:t>
            </a:r>
          </a:p>
          <a:p>
            <a:r>
              <a:rPr lang="en-US" dirty="0"/>
              <a:t>    IEEE will establish and maintain programs that encourage member awareness and participation in public policy-related activities; this may include direct participation in the development of technology-related public policies through service in government agencies and technical advisory committees.</a:t>
            </a:r>
          </a:p>
          <a:p>
            <a:r>
              <a:rPr lang="en-US" dirty="0"/>
              <a:t>    As appropriate, IEEE will work with other organizations in the development and conduct of public policy-related programs.</a:t>
            </a:r>
          </a:p>
          <a:p>
            <a:r>
              <a:rPr lang="en-US" dirty="0"/>
              <a:t>    All official IEEE and </a:t>
            </a:r>
            <a:r>
              <a:rPr lang="en-US" dirty="0">
                <a:highlight>
                  <a:srgbClr val="FFFF00"/>
                </a:highlight>
              </a:rPr>
              <a:t>IEEE Organizational Unit Position Statements</a:t>
            </a:r>
            <a:r>
              <a:rPr lang="en-US" dirty="0"/>
              <a:t> and Policy Communications shall be freely available to members and to the public.</a:t>
            </a:r>
          </a:p>
        </p:txBody>
      </p:sp>
    </p:spTree>
    <p:extLst>
      <p:ext uri="{BB962C8B-B14F-4D97-AF65-F5344CB8AC3E}">
        <p14:creationId xmlns:p14="http://schemas.microsoft.com/office/powerpoint/2010/main" val="2666309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F5C22-4259-48A9-B3CF-664CE7E790B0}"/>
              </a:ext>
            </a:extLst>
          </p:cNvPr>
          <p:cNvSpPr>
            <a:spLocks noGrp="1"/>
          </p:cNvSpPr>
          <p:nvPr>
            <p:ph type="title"/>
          </p:nvPr>
        </p:nvSpPr>
        <p:spPr/>
        <p:txBody>
          <a:bodyPr/>
          <a:lstStyle/>
          <a:p>
            <a:r>
              <a:rPr lang="en-US" sz="2800" dirty="0"/>
              <a:t>IEEE’s Global Public Policy Committee</a:t>
            </a:r>
          </a:p>
        </p:txBody>
      </p:sp>
      <p:sp>
        <p:nvSpPr>
          <p:cNvPr id="3" name="Content Placeholder 2">
            <a:extLst>
              <a:ext uri="{FF2B5EF4-FFF2-40B4-BE49-F238E27FC236}">
                <a16:creationId xmlns:a16="http://schemas.microsoft.com/office/drawing/2014/main" id="{0325136D-D323-408E-BBFE-B6C3312DC70E}"/>
              </a:ext>
            </a:extLst>
          </p:cNvPr>
          <p:cNvSpPr>
            <a:spLocks noGrp="1"/>
          </p:cNvSpPr>
          <p:nvPr>
            <p:ph idx="1"/>
          </p:nvPr>
        </p:nvSpPr>
        <p:spPr>
          <a:xfrm>
            <a:off x="628650" y="1219756"/>
            <a:ext cx="7886700" cy="5181600"/>
          </a:xfrm>
        </p:spPr>
        <p:txBody>
          <a:bodyPr>
            <a:noAutofit/>
          </a:bodyPr>
          <a:lstStyle/>
          <a:p>
            <a:r>
              <a:rPr lang="en-US" sz="1400" dirty="0"/>
              <a:t>IEEE’s Global Public Policy activities seek to leverage the knowledge and insights of our community to provide governments, NGOs, other public and private organizations, and the public-at-large with accurate information and recommendations to address technology-related public policy issues from a global perspective. A broader statement of purposes and guiding principles for IEEE global public activities is outlined in IEEE Bylaw I-311.</a:t>
            </a:r>
            <a:br>
              <a:rPr lang="en-US" sz="1400" dirty="0"/>
            </a:br>
            <a:br>
              <a:rPr lang="en-US" sz="1400" dirty="0"/>
            </a:br>
            <a:r>
              <a:rPr lang="en-US" sz="1400" dirty="0">
                <a:highlight>
                  <a:srgbClr val="FFFF00"/>
                </a:highlight>
              </a:rPr>
              <a:t>IEEE position statements are approved on behalf of our global membership by the IEEE Board of Directors.</a:t>
            </a:r>
            <a:r>
              <a:rPr lang="en-US" sz="1400" dirty="0"/>
              <a:t> IEEE also empowers subordinate organizational units to issue public policy statements and communications within their geographic, technical or mission scope, as long as they are not inconsistent with IEEE approved policy positions.</a:t>
            </a:r>
            <a:br>
              <a:rPr lang="en-US" sz="1400" dirty="0"/>
            </a:br>
            <a:br>
              <a:rPr lang="en-US" sz="1400" dirty="0"/>
            </a:br>
            <a:r>
              <a:rPr lang="en-US" sz="1400" dirty="0">
                <a:highlight>
                  <a:srgbClr val="FFFF00"/>
                </a:highlight>
              </a:rPr>
              <a:t>Oversight of the process is provided by the IEEE Global Public Policy Committee (GPPC)</a:t>
            </a:r>
            <a:r>
              <a:rPr lang="en-US" sz="1400" dirty="0"/>
              <a:t>, which serves in an advisory role to the IEEE President and Board of Directors. Its charter provides that the GPPC “shall encourage, assist, coordinate, and oversee public policy activities throughout IEEE with the goal of enhancing and sustaining IEEE’s reputation as a globally-relevant resource of high-quality, balanced and effective advice, information and advocacy on public policy issues within IEEE’s sphere of technical competence and professional interest.”</a:t>
            </a:r>
          </a:p>
          <a:p>
            <a:endParaRPr lang="en-US" sz="1400" dirty="0"/>
          </a:p>
          <a:p>
            <a:pPr marL="0" indent="0">
              <a:buNone/>
            </a:pPr>
            <a:r>
              <a:rPr lang="en-US" sz="1400" dirty="0"/>
              <a:t>Global Public Policy Committee (2017)</a:t>
            </a:r>
          </a:p>
          <a:p>
            <a:r>
              <a:rPr lang="en-US" sz="1400" dirty="0"/>
              <a:t>Gordon W. Day, Chair; Paul Cunningham, David Alan Grier, Christopher James, Latif </a:t>
            </a:r>
            <a:r>
              <a:rPr lang="en-US" sz="1400" dirty="0" err="1"/>
              <a:t>Ladid</a:t>
            </a:r>
            <a:r>
              <a:rPr lang="en-US" sz="1400" dirty="0"/>
              <a:t>, Russell </a:t>
            </a:r>
            <a:r>
              <a:rPr lang="en-US" sz="1400" dirty="0" err="1"/>
              <a:t>Lefevre</a:t>
            </a:r>
            <a:r>
              <a:rPr lang="en-US" sz="1400" dirty="0"/>
              <a:t>, John McDonald, Chris Brantley (Staff)</a:t>
            </a:r>
            <a:br>
              <a:rPr lang="en-US" sz="1400" dirty="0"/>
            </a:br>
            <a:br>
              <a:rPr lang="en-US" sz="1400" dirty="0"/>
            </a:br>
            <a:r>
              <a:rPr lang="en-US" sz="1400" dirty="0"/>
              <a:t>http://globalpolicy.ieee.org/about/</a:t>
            </a:r>
          </a:p>
          <a:p>
            <a:pPr marL="0" indent="0">
              <a:buNone/>
            </a:pPr>
            <a:endParaRPr lang="en-US" sz="1200" dirty="0"/>
          </a:p>
        </p:txBody>
      </p:sp>
    </p:spTree>
    <p:extLst>
      <p:ext uri="{BB962C8B-B14F-4D97-AF65-F5344CB8AC3E}">
        <p14:creationId xmlns:p14="http://schemas.microsoft.com/office/powerpoint/2010/main" val="3803078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088F8-7416-457F-8037-F81A6F672B33}"/>
              </a:ext>
            </a:extLst>
          </p:cNvPr>
          <p:cNvSpPr>
            <a:spLocks noGrp="1"/>
          </p:cNvSpPr>
          <p:nvPr>
            <p:ph type="title"/>
          </p:nvPr>
        </p:nvSpPr>
        <p:spPr/>
        <p:txBody>
          <a:bodyPr/>
          <a:lstStyle/>
          <a:p>
            <a:r>
              <a:rPr lang="sv-SE" sz="2800" dirty="0"/>
              <a:t>IEEE SA OM 6.5 Position statements</a:t>
            </a:r>
            <a:endParaRPr lang="en-US" sz="2800" dirty="0"/>
          </a:p>
        </p:txBody>
      </p:sp>
      <p:sp>
        <p:nvSpPr>
          <p:cNvPr id="3" name="Content Placeholder 2">
            <a:extLst>
              <a:ext uri="{FF2B5EF4-FFF2-40B4-BE49-F238E27FC236}">
                <a16:creationId xmlns:a16="http://schemas.microsoft.com/office/drawing/2014/main" id="{8ABDC6D6-FE10-4032-BD87-E79B7C98DCC7}"/>
              </a:ext>
            </a:extLst>
          </p:cNvPr>
          <p:cNvSpPr>
            <a:spLocks noGrp="1"/>
          </p:cNvSpPr>
          <p:nvPr>
            <p:ph idx="1"/>
          </p:nvPr>
        </p:nvSpPr>
        <p:spPr/>
        <p:txBody>
          <a:bodyPr>
            <a:normAutofit/>
          </a:bodyPr>
          <a:lstStyle/>
          <a:p>
            <a:r>
              <a:rPr lang="en-US" sz="2000" dirty="0"/>
              <a:t>As stated in the IEEE Policies, IEEE recognizes the need for public statements on topics within the scope and purposes of IEEE. </a:t>
            </a:r>
            <a:r>
              <a:rPr lang="en-US" sz="2000" dirty="0">
                <a:highlight>
                  <a:srgbClr val="FFFF00"/>
                </a:highlight>
              </a:rPr>
              <a:t>The IEEE-SA BOG shall be the sole organizational unit to approve position statements representing the IEEE Standards Association.</a:t>
            </a:r>
            <a:r>
              <a:rPr lang="en-US" sz="2000" dirty="0"/>
              <a:t> The BOG may request that another IEEE organizational unit (as defined in Section 15 of the IEEE Policies) offer a position statement on a standards matter. The rules in Section 15 of the IEEE Policies shall be followed in developing position statements. </a:t>
            </a:r>
            <a:r>
              <a:rPr lang="en-US" sz="2000" dirty="0">
                <a:highlight>
                  <a:srgbClr val="FFFF00"/>
                </a:highlight>
              </a:rPr>
              <a:t>In addition, the BOG will accept for review and action any position statement presented to it by another body for issuance as an IEEE-SA position statement.</a:t>
            </a:r>
          </a:p>
          <a:p>
            <a:endParaRPr lang="en-US" sz="2600" dirty="0"/>
          </a:p>
          <a:p>
            <a:endParaRPr lang="en-US" dirty="0"/>
          </a:p>
        </p:txBody>
      </p:sp>
    </p:spTree>
    <p:extLst>
      <p:ext uri="{BB962C8B-B14F-4D97-AF65-F5344CB8AC3E}">
        <p14:creationId xmlns:p14="http://schemas.microsoft.com/office/powerpoint/2010/main" val="548538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088F8-7416-457F-8037-F81A6F672B33}"/>
              </a:ext>
            </a:extLst>
          </p:cNvPr>
          <p:cNvSpPr>
            <a:spLocks noGrp="1"/>
          </p:cNvSpPr>
          <p:nvPr>
            <p:ph type="title"/>
          </p:nvPr>
        </p:nvSpPr>
        <p:spPr/>
        <p:txBody>
          <a:bodyPr/>
          <a:lstStyle/>
          <a:p>
            <a:r>
              <a:rPr lang="sv-SE" sz="2800" dirty="0"/>
              <a:t>IEEE SA OM 6.5 Position statements</a:t>
            </a:r>
            <a:endParaRPr lang="en-US" sz="2800" dirty="0"/>
          </a:p>
        </p:txBody>
      </p:sp>
      <p:sp>
        <p:nvSpPr>
          <p:cNvPr id="3" name="Content Placeholder 2">
            <a:extLst>
              <a:ext uri="{FF2B5EF4-FFF2-40B4-BE49-F238E27FC236}">
                <a16:creationId xmlns:a16="http://schemas.microsoft.com/office/drawing/2014/main" id="{8ABDC6D6-FE10-4032-BD87-E79B7C98DCC7}"/>
              </a:ext>
            </a:extLst>
          </p:cNvPr>
          <p:cNvSpPr>
            <a:spLocks noGrp="1"/>
          </p:cNvSpPr>
          <p:nvPr>
            <p:ph idx="1"/>
          </p:nvPr>
        </p:nvSpPr>
        <p:spPr/>
        <p:txBody>
          <a:bodyPr>
            <a:normAutofit/>
          </a:bodyPr>
          <a:lstStyle/>
          <a:p>
            <a:r>
              <a:rPr lang="en-US" sz="2000" dirty="0">
                <a:highlight>
                  <a:srgbClr val="FFFF00"/>
                </a:highlight>
              </a:rPr>
              <a:t>Any position statements representing the IEEE Standards Association shall be approved by either the IEEE-SA BOG or the IEEE-SA BOG ad-hoc council.</a:t>
            </a:r>
            <a:r>
              <a:rPr lang="en-US" sz="2000" dirty="0"/>
              <a:t> The IEEE-SA President shall determine if usage of the IEEE-SA BOG ad-hoc council is warranted (see 4.3.4.1). </a:t>
            </a:r>
            <a:r>
              <a:rPr lang="en-US" sz="2000" dirty="0">
                <a:highlight>
                  <a:srgbClr val="FFFF00"/>
                </a:highlight>
              </a:rPr>
              <a:t>Oversight for the preparation of IEEE-SA position statements resides in the SPCC</a:t>
            </a:r>
            <a:r>
              <a:rPr lang="en-US" sz="2000" dirty="0"/>
              <a:t>. The IEEE-SA BOG may call upon such expertise as may be required to draft a position statement.</a:t>
            </a:r>
          </a:p>
          <a:p>
            <a:endParaRPr lang="en-US" sz="2000" dirty="0"/>
          </a:p>
          <a:p>
            <a:r>
              <a:rPr lang="en-US" sz="2000" dirty="0"/>
              <a:t>The Secretary of the IEEE-SA BOG shall forward any </a:t>
            </a:r>
            <a:r>
              <a:rPr lang="en-US" sz="2000" dirty="0">
                <a:highlight>
                  <a:srgbClr val="FFFF00"/>
                </a:highlight>
              </a:rPr>
              <a:t>approved IEEE Standards Association position statements to the target recipient</a:t>
            </a:r>
            <a:r>
              <a:rPr lang="en-US" sz="2000" dirty="0"/>
              <a:t> of the position statement and to appropriate organizational units within IEEE. A consolidated listing of all such position statements shall be maintained on the IEEE Standards website.</a:t>
            </a:r>
          </a:p>
        </p:txBody>
      </p:sp>
    </p:spTree>
    <p:extLst>
      <p:ext uri="{BB962C8B-B14F-4D97-AF65-F5344CB8AC3E}">
        <p14:creationId xmlns:p14="http://schemas.microsoft.com/office/powerpoint/2010/main" val="446668759"/>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1194</TotalTime>
  <Words>1192</Words>
  <Application>Microsoft Office PowerPoint</Application>
  <PresentationFormat>On-screen Show (4:3)</PresentationFormat>
  <Paragraphs>72</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ＭＳ Ｐゴシック</vt:lpstr>
      <vt:lpstr>Arial</vt:lpstr>
      <vt:lpstr>Title slide</vt:lpstr>
      <vt:lpstr>Background</vt:lpstr>
      <vt:lpstr>EC Motion</vt:lpstr>
      <vt:lpstr>Further Background</vt:lpstr>
      <vt:lpstr>IEEE Public Policy Position Statement Bylaw</vt:lpstr>
      <vt:lpstr>IEEE Public Policy Objectives  (Bylaws I-311)</vt:lpstr>
      <vt:lpstr>IEEE Public Policy Objectives  (Bylaws I-311)</vt:lpstr>
      <vt:lpstr>IEEE’s Global Public Policy Committee</vt:lpstr>
      <vt:lpstr>IEEE SA OM 6.5 Position statements</vt:lpstr>
      <vt:lpstr>IEEE SA OM 6.5 Position statements</vt:lpstr>
      <vt:lpstr>IEEE SA OM 5.6 (SPCC) Strategic Planning Coordination Committee</vt:lpstr>
      <vt:lpstr>5.6.1 Strategic Planning Coordination Committee agenda</vt:lpstr>
      <vt:lpstr>Strategic Planning Coordination Committee (SPCC)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Holcomb, Jay</cp:lastModifiedBy>
  <cp:revision>109</cp:revision>
  <dcterms:created xsi:type="dcterms:W3CDTF">2017-02-01T20:21:43Z</dcterms:created>
  <dcterms:modified xsi:type="dcterms:W3CDTF">2017-11-09T21:31:03Z</dcterms:modified>
</cp:coreProperties>
</file>