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5"/>
  </p:notesMasterIdLst>
  <p:handoutMasterIdLst>
    <p:handoutMasterId r:id="rId6"/>
  </p:handoutMasterIdLst>
  <p:sldIdLst>
    <p:sldId id="375" r:id="rId3"/>
    <p:sldId id="37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2FB1DF"/>
    <a:srgbClr val="69BE28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>
        <p:scale>
          <a:sx n="90" d="100"/>
          <a:sy n="90" d="100"/>
        </p:scale>
        <p:origin x="-4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/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3124200" y="6591301"/>
            <a:ext cx="403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 smtClean="0">
                <a:solidFill>
                  <a:schemeClr val="bg1"/>
                </a:solidFill>
              </a:rPr>
              <a:t>IEEE 802.20</a:t>
            </a:r>
            <a:r>
              <a:rPr lang="en-US" alt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altLang="en-US" sz="1200" dirty="0" smtClean="0">
                <a:solidFill>
                  <a:schemeClr val="bg1"/>
                </a:solidFill>
              </a:rPr>
              <a:t>Closing EC Items – March 2018 Plenary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Rectangle 14"/>
          <p:cNvSpPr/>
          <p:nvPr userDrawn="1"/>
        </p:nvSpPr>
        <p:spPr>
          <a:xfrm>
            <a:off x="3175" y="-13474"/>
            <a:ext cx="39623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DCN ec-18-0067-01-00EC</a:t>
            </a:r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 smtClean="0"/>
              <a:t>Motion</a:t>
            </a:r>
            <a:br>
              <a:rPr lang="en-US" sz="3200" dirty="0" smtClean="0"/>
            </a:br>
            <a:r>
              <a:rPr lang="en-US" sz="3000" dirty="0" smtClean="0"/>
              <a:t>IEEE802.20 Standards withdrawals to </a:t>
            </a:r>
            <a:r>
              <a:rPr lang="en-US" sz="3000" dirty="0" err="1" smtClean="0"/>
              <a:t>RevCom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Motion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Authorize to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submit the following three IEEE802.20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to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RevCom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for withdrawal</a:t>
            </a:r>
          </a:p>
          <a:p>
            <a:pPr lvl="1"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 Std 802.20-2008</a:t>
            </a:r>
          </a:p>
          <a:p>
            <a:pPr lvl="1"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 Std 802.20.2-2010</a:t>
            </a:r>
          </a:p>
          <a:p>
            <a:pPr lvl="1"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 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Std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802.20.3-2010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Moved by: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James </a:t>
            </a:r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Gilb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Seconded by: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 Steve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Shellhammer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Y/N/A: 	</a:t>
            </a:r>
          </a:p>
          <a:p>
            <a:pPr marL="0" indent="0">
              <a:buNone/>
            </a:pP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All the three standards have passed the sponsor ballot with 100% Affirmation rate. The sponsor ballot opened on Jan 26, 2018 and closed on Feb 25, 2018.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were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negative votes with comments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was only one editorial comment  on grammar from an affirmative voter. This comment  was later withdrawn by commenter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documentation: See Slide 2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808821"/>
              </p:ext>
            </p:extLst>
          </p:nvPr>
        </p:nvGraphicFramePr>
        <p:xfrm>
          <a:off x="304800" y="990600"/>
          <a:ext cx="8686800" cy="5634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209800"/>
                <a:gridCol w="2209800"/>
                <a:gridCol w="2209800"/>
              </a:tblGrid>
              <a:tr h="2940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IEEE </a:t>
                      </a:r>
                      <a:r>
                        <a:rPr lang="en-US" sz="1100" b="1" u="none" strike="noStrike" dirty="0" err="1" smtClean="0">
                          <a:solidFill>
                            <a:srgbClr val="0066FF"/>
                          </a:solidFill>
                          <a:effectLst/>
                        </a:rPr>
                        <a:t>Std</a:t>
                      </a: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 802.20-2008</a:t>
                      </a:r>
                      <a:endParaRPr lang="en-US" sz="1100" b="1" i="0" u="none" strike="noStrike" dirty="0">
                        <a:solidFill>
                          <a:srgbClr val="0066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IEEE </a:t>
                      </a:r>
                      <a:r>
                        <a:rPr lang="en-US" sz="1100" b="1" u="none" strike="noStrike" dirty="0" err="1" smtClean="0">
                          <a:solidFill>
                            <a:srgbClr val="0066FF"/>
                          </a:solidFill>
                          <a:effectLst/>
                        </a:rPr>
                        <a:t>Std</a:t>
                      </a: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 802.20.2-2010</a:t>
                      </a:r>
                      <a:endParaRPr lang="en-US" sz="1100" b="1" i="0" u="none" strike="noStrike" dirty="0">
                        <a:solidFill>
                          <a:srgbClr val="0066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IEEE802.20.3-2010</a:t>
                      </a:r>
                      <a:endParaRPr lang="en-US" sz="1100" b="1" i="0" u="none" strike="noStrike" dirty="0">
                        <a:solidFill>
                          <a:srgbClr val="0066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Ballot Open Date: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26-Jan-18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26-Jan-18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26-Jan-18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Ballot Close Date: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25-Feb-18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25-Feb-18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25-Feb-18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Type: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Withdrawal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Withdrawal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Withdrawal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Comments: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78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RESPONSE RATE</a:t>
                      </a:r>
                      <a:endParaRPr lang="en-US" sz="1200" b="1" i="0" u="none" strike="noStrike" dirty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This ballot has met the 75% returned ballot requirement.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This ballot has met the 75% returned ballot requirement.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This ballot has met the 75% returned ballot requirement.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2878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53 eligible people in this ballot group.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44 eligible people in this ballot group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45 eligible people in this ballot group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A</a:t>
                      </a:r>
                      <a:r>
                        <a:rPr lang="en-US" sz="1200" b="1" u="none" strike="noStrike" dirty="0" smtClean="0">
                          <a:effectLst/>
                        </a:rPr>
                        <a:t>ffirmative </a:t>
                      </a:r>
                      <a:r>
                        <a:rPr lang="en-US" sz="1200" b="1" u="none" strike="noStrike" dirty="0">
                          <a:effectLst/>
                        </a:rPr>
                        <a:t>votes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35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36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1333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T</a:t>
                      </a:r>
                      <a:r>
                        <a:rPr lang="en-US" sz="1200" b="1" u="none" strike="noStrike" dirty="0" smtClean="0">
                          <a:effectLst/>
                        </a:rPr>
                        <a:t>otal </a:t>
                      </a:r>
                      <a:r>
                        <a:rPr lang="en-US" sz="1200" b="1" u="none" strike="noStrike" dirty="0">
                          <a:effectLst/>
                        </a:rPr>
                        <a:t>negative votes with comments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1333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N</a:t>
                      </a:r>
                      <a:r>
                        <a:rPr lang="en-US" sz="1200" b="1" u="none" strike="noStrike" dirty="0" smtClean="0">
                          <a:effectLst/>
                        </a:rPr>
                        <a:t>egative </a:t>
                      </a:r>
                      <a:r>
                        <a:rPr lang="en-US" sz="1200" b="1" u="none" strike="noStrike" dirty="0">
                          <a:effectLst/>
                        </a:rPr>
                        <a:t>votes with new comments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1333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N</a:t>
                      </a:r>
                      <a:r>
                        <a:rPr lang="en-US" sz="1200" b="1" u="none" strike="noStrike" dirty="0" smtClean="0">
                          <a:effectLst/>
                        </a:rPr>
                        <a:t>egative </a:t>
                      </a:r>
                      <a:r>
                        <a:rPr lang="en-US" sz="1200" b="1" u="none" strike="noStrike" dirty="0">
                          <a:effectLst/>
                        </a:rPr>
                        <a:t>votes without comments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4278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A</a:t>
                      </a:r>
                      <a:r>
                        <a:rPr lang="en-US" sz="1200" b="1" u="none" strike="noStrike" dirty="0" smtClean="0">
                          <a:effectLst/>
                        </a:rPr>
                        <a:t>bstention </a:t>
                      </a:r>
                      <a:r>
                        <a:rPr lang="en-US" sz="1200" b="1" u="none" strike="noStrike" dirty="0">
                          <a:effectLst/>
                        </a:rPr>
                        <a:t>votes</a:t>
                      </a:r>
                      <a:r>
                        <a:rPr lang="en-US" sz="1200" b="1" u="none" strike="noStrike" dirty="0" smtClean="0">
                          <a:effectLst/>
                        </a:rPr>
                        <a:t>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(Lack of time: 1, Other: 1)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(Abstention Rate 4%)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(Other: 1)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(Abstention Rate 2%)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(Other: 1)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(Abstention Rate 2%)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2878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 smtClean="0">
                          <a:effectLst/>
                        </a:rPr>
                        <a:t>Votes </a:t>
                      </a:r>
                      <a:r>
                        <a:rPr lang="en-US" sz="1200" b="1" u="none" strike="noStrike" dirty="0">
                          <a:effectLst/>
                        </a:rPr>
                        <a:t>received 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(</a:t>
                      </a:r>
                      <a:r>
                        <a:rPr lang="en-US" sz="1200" b="1" u="none" strike="noStrike" dirty="0" smtClean="0">
                          <a:effectLst/>
                        </a:rPr>
                        <a:t>% returned)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45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(84</a:t>
                      </a:r>
                      <a:r>
                        <a:rPr lang="en-US" sz="1100" u="none" strike="noStrike" dirty="0">
                          <a:effectLst/>
                        </a:rPr>
                        <a:t>% </a:t>
                      </a:r>
                      <a:r>
                        <a:rPr lang="en-US" sz="1100" u="none" strike="noStrike" dirty="0" smtClean="0">
                          <a:effectLst/>
                        </a:rPr>
                        <a:t>returned)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37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(84</a:t>
                      </a:r>
                      <a:r>
                        <a:rPr lang="en-US" sz="1100" u="none" strike="noStrike" dirty="0">
                          <a:effectLst/>
                        </a:rPr>
                        <a:t>% </a:t>
                      </a:r>
                      <a:r>
                        <a:rPr lang="en-US" sz="1100" u="none" strike="noStrike" dirty="0" smtClean="0">
                          <a:effectLst/>
                        </a:rPr>
                        <a:t>returned)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38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(84</a:t>
                      </a:r>
                      <a:r>
                        <a:rPr lang="en-US" sz="1100" u="none" strike="noStrike" dirty="0">
                          <a:effectLst/>
                        </a:rPr>
                        <a:t>% </a:t>
                      </a:r>
                      <a:r>
                        <a:rPr lang="en-US" sz="1100" u="none" strike="noStrike" dirty="0" smtClean="0">
                          <a:effectLst/>
                        </a:rPr>
                        <a:t>returned)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287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 smtClean="0">
                          <a:effectLst/>
                        </a:rPr>
                        <a:t>Affirmation requirement met?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The 50% affirmation requirement is being met.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The 50% affirmation requirement is being met.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The 50% affirmation requirement is being met.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 smtClean="0">
                          <a:effectLst/>
                        </a:rPr>
                        <a:t>Affirmative </a:t>
                      </a:r>
                      <a:r>
                        <a:rPr lang="en-US" sz="1200" b="1" u="none" strike="noStrike" dirty="0">
                          <a:effectLst/>
                        </a:rPr>
                        <a:t>votes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720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N</a:t>
                      </a:r>
                      <a:r>
                        <a:rPr lang="en-US" sz="1200" b="1" u="none" strike="noStrike" dirty="0" smtClean="0">
                          <a:effectLst/>
                        </a:rPr>
                        <a:t>egative </a:t>
                      </a:r>
                      <a:r>
                        <a:rPr lang="en-US" sz="1200" b="1" u="none" strike="noStrike" dirty="0">
                          <a:effectLst/>
                        </a:rPr>
                        <a:t>votes with comments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4278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APPROVAL RATE</a:t>
                      </a:r>
                      <a:endParaRPr lang="en-US" sz="1200" b="1" i="0" u="none" strike="noStrike" dirty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42</a:t>
                      </a:r>
                      <a:b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</a:b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100% affirmative</a:t>
                      </a:r>
                      <a:endParaRPr lang="en-US" sz="1100" b="1" i="0" u="none" strike="noStrike" dirty="0" smtClean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35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100% affirmative</a:t>
                      </a:r>
                      <a:endParaRPr lang="en-US" sz="1100" b="1" i="0" u="none" strike="noStrike" dirty="0" smtClean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36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100% affirmative</a:t>
                      </a:r>
                      <a:endParaRPr lang="en-US" sz="1100" b="1" i="0" u="none" strike="noStrike" dirty="0" smtClean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0538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66FF"/>
                          </a:solidFill>
                        </a:rPr>
                        <a:t>Result</a:t>
                      </a:r>
                      <a:endParaRPr lang="en-US" b="1" dirty="0">
                        <a:solidFill>
                          <a:srgbClr val="00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66FF"/>
                          </a:solidFill>
                        </a:rPr>
                        <a:t>Passed</a:t>
                      </a:r>
                      <a:endParaRPr lang="en-US" b="1" dirty="0">
                        <a:solidFill>
                          <a:srgbClr val="00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66FF"/>
                          </a:solidFill>
                        </a:rPr>
                        <a:t>Passed</a:t>
                      </a:r>
                      <a:endParaRPr lang="en-US" b="1" dirty="0">
                        <a:solidFill>
                          <a:srgbClr val="00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66FF"/>
                          </a:solidFill>
                        </a:rPr>
                        <a:t>Passed</a:t>
                      </a:r>
                      <a:endParaRPr lang="en-US" b="1" dirty="0">
                        <a:solidFill>
                          <a:srgbClr val="0066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382000" cy="509587"/>
          </a:xfrm>
        </p:spPr>
        <p:txBody>
          <a:bodyPr/>
          <a:lstStyle/>
          <a:p>
            <a:r>
              <a:rPr lang="en-US" dirty="0" smtClean="0"/>
              <a:t>Sponsor Ballot Results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5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-18-0059-00-00EC-p802-19-1-rev-d2-to-sponsor-ballot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ec-18-0059-00-00EC-p802-19-1-rev-d2-to-sponsor-ballot</Template>
  <TotalTime>213</TotalTime>
  <Words>218</Words>
  <Application>Microsoft Office PowerPoint</Application>
  <PresentationFormat>On-screen Show (4:3)</PresentationFormat>
  <Paragraphs>89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ec-18-0059-00-00EC-p802-19-1-rev-d2-to-sponsor-ballot</vt:lpstr>
      <vt:lpstr>Title only</vt:lpstr>
      <vt:lpstr>Motion IEEE802.20 Standards withdrawals to RevCom</vt:lpstr>
      <vt:lpstr>Sponsor Ballot Results Summary</vt:lpstr>
    </vt:vector>
  </TitlesOfParts>
  <Company>Kyocera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– IEEE802.20 Standards withdrawals to RevCom</dc:title>
  <dc:subject>IEEE 802 March 2011 workshop</dc:subject>
  <dc:creator>Canchi, Radhakrishna</dc:creator>
  <cp:lastModifiedBy>Canchi, Radhakrishna</cp:lastModifiedBy>
  <cp:revision>29</cp:revision>
  <dcterms:created xsi:type="dcterms:W3CDTF">2018-03-08T18:49:21Z</dcterms:created>
  <dcterms:modified xsi:type="dcterms:W3CDTF">2018-03-09T22:45:51Z</dcterms:modified>
</cp:coreProperties>
</file>