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48" r:id="rId2"/>
    <p:sldId id="361" r:id="rId3"/>
    <p:sldId id="389" r:id="rId4"/>
    <p:sldId id="360" r:id="rId5"/>
    <p:sldId id="397" r:id="rId6"/>
    <p:sldId id="393" r:id="rId7"/>
    <p:sldId id="402" r:id="rId8"/>
    <p:sldId id="394" r:id="rId9"/>
    <p:sldId id="399" r:id="rId10"/>
    <p:sldId id="400" r:id="rId11"/>
    <p:sldId id="401" r:id="rId12"/>
    <p:sldId id="395" r:id="rId13"/>
    <p:sldId id="396" r:id="rId14"/>
    <p:sldId id="398" r:id="rId15"/>
    <p:sldId id="390" r:id="rId16"/>
    <p:sldId id="391" r:id="rId17"/>
    <p:sldId id="392" r:id="rId18"/>
    <p:sldId id="373" r:id="rId19"/>
    <p:sldId id="367" r:id="rId20"/>
    <p:sldId id="362" r:id="rId21"/>
    <p:sldId id="363" r:id="rId22"/>
    <p:sldId id="364" r:id="rId23"/>
    <p:sldId id="366" r:id="rId24"/>
    <p:sldId id="374" r:id="rId25"/>
    <p:sldId id="381" r:id="rId26"/>
    <p:sldId id="369" r:id="rId27"/>
    <p:sldId id="384" r:id="rId2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636">
          <p15:clr>
            <a:srgbClr val="A4A3A4"/>
          </p15:clr>
        </p15:guide>
        <p15:guide id="4" orient="horz" pos="3744">
          <p15:clr>
            <a:srgbClr val="A4A3A4"/>
          </p15:clr>
        </p15:guide>
        <p15:guide id="5" orient="horz" pos="1386">
          <p15:clr>
            <a:srgbClr val="A4A3A4"/>
          </p15:clr>
        </p15:guide>
        <p15:guide id="6" pos="2880">
          <p15:clr>
            <a:srgbClr val="A4A3A4"/>
          </p15:clr>
        </p15:guide>
        <p15:guide id="7" pos="5328">
          <p15:clr>
            <a:srgbClr val="A4A3A4"/>
          </p15:clr>
        </p15:guide>
        <p15:guide id="8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42"/>
    <a:srgbClr val="6B1F7C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9"/>
    <p:restoredTop sz="93731"/>
  </p:normalViewPr>
  <p:slideViewPr>
    <p:cSldViewPr snapToGrid="0" showGuides="1">
      <p:cViewPr>
        <p:scale>
          <a:sx n="89" d="100"/>
          <a:sy n="89" d="100"/>
        </p:scale>
        <p:origin x="2296" y="432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RSP-1</c:v>
                </c:pt>
                <c:pt idx="1">
                  <c:v>RSP-2</c:v>
                </c:pt>
                <c:pt idx="2">
                  <c:v>RSP-3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2.0</c:v>
                </c:pt>
                <c:pt idx="1">
                  <c:v>3.0</c:v>
                </c:pt>
                <c:pt idx="2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3514896"/>
        <c:axId val="1023487312"/>
      </c:barChart>
      <c:catAx>
        <c:axId val="9735148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Responses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398565902124511"/>
              <c:y val="0.8496614318191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3487312"/>
        <c:crosses val="autoZero"/>
        <c:auto val="1"/>
        <c:lblAlgn val="ctr"/>
        <c:lblOffset val="100"/>
        <c:noMultiLvlLbl val="0"/>
      </c:catAx>
      <c:valAx>
        <c:axId val="1023487312"/>
        <c:scaling>
          <c:orientation val="minMax"/>
          <c:max val="12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Hours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3514896"/>
        <c:crosses val="autoZero"/>
        <c:crossBetween val="between"/>
        <c:majorUnit val="2.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RSP-1</c:v>
                </c:pt>
                <c:pt idx="1">
                  <c:v>RSP-2</c:v>
                </c:pt>
                <c:pt idx="2">
                  <c:v>RSP-3</c:v>
                </c:pt>
                <c:pt idx="3">
                  <c:v>RSP-4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2.0</c:v>
                </c:pt>
                <c:pt idx="1">
                  <c:v>1.0</c:v>
                </c:pt>
                <c:pt idx="2">
                  <c:v>4.0</c:v>
                </c:pt>
                <c:pt idx="3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2483888"/>
        <c:axId val="1006158752"/>
      </c:barChart>
      <c:catAx>
        <c:axId val="10024838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Responses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6158752"/>
        <c:crosses val="autoZero"/>
        <c:auto val="1"/>
        <c:lblAlgn val="ctr"/>
        <c:lblOffset val="100"/>
        <c:noMultiLvlLbl val="0"/>
      </c:catAx>
      <c:valAx>
        <c:axId val="1006158752"/>
        <c:scaling>
          <c:orientation val="minMax"/>
          <c:max val="8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Hours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2483888"/>
        <c:crosses val="autoZero"/>
        <c:crossBetween val="between"/>
        <c:majorUnit val="2.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59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795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423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10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692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11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1868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2607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8060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9694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803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4670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C51DE9-254E-4A72-AA92-4454661DAA58}" type="slidenum">
              <a:rPr lang="en-US"/>
              <a:pPr/>
              <a:t>17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50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C51DE9-254E-4A72-AA92-4454661DAA58}" type="slidenum">
              <a:rPr lang="en-US"/>
              <a:pPr/>
              <a:t>18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993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5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1690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20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182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21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5544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6083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4403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C51DE9-254E-4A72-AA92-4454661DAA58}" type="slidenum">
              <a:rPr lang="en-US"/>
              <a:pPr/>
              <a:t>24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4931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666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9598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526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689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023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28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356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267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8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344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459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ec-18-0111-00-00SA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ec-18-0111-00-00SA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dustry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895851" y="4624388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20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mr-IN" smtClean="0"/>
              <a:t>ec-18-0111-00-00SA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2" y="6629400"/>
            <a:ext cx="43815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29" r:id="rId7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1" fontAlgn="base" hangingPunct="1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1" fontAlgn="base" hangingPunct="1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1" fontAlgn="base" hangingPunct="1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1864303"/>
            <a:ext cx="7772400" cy="533400"/>
          </a:xfrm>
        </p:spPr>
        <p:txBody>
          <a:bodyPr/>
          <a:lstStyle/>
          <a:p>
            <a:r>
              <a:rPr lang="en-US" dirty="0" smtClean="0"/>
              <a:t>IEEE-SA Fellowship Program at 802</a:t>
            </a:r>
            <a:br>
              <a:rPr lang="en-US" dirty="0" smtClean="0"/>
            </a:br>
            <a:r>
              <a:rPr lang="en-US" b="0" dirty="0" smtClean="0"/>
              <a:t>Survey Results</a:t>
            </a:r>
          </a:p>
        </p:txBody>
      </p:sp>
      <p:sp>
        <p:nvSpPr>
          <p:cNvPr id="6" name="Text Placeholder 6"/>
          <p:cNvSpPr txBox="1">
            <a:spLocks/>
          </p:cNvSpPr>
          <p:nvPr/>
        </p:nvSpPr>
        <p:spPr bwMode="auto">
          <a:xfrm>
            <a:off x="685800" y="4935071"/>
            <a:ext cx="3886200" cy="110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Char char="•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kern="0" dirty="0" smtClean="0"/>
              <a:t>Glenn Parsons/Jodi Haasz</a:t>
            </a:r>
          </a:p>
          <a:p>
            <a:pPr marL="0" indent="0">
              <a:buFont typeface="Wingdings 2" pitchFamily="18" charset="2"/>
              <a:buNone/>
            </a:pPr>
            <a:r>
              <a:rPr lang="en-US" kern="0" dirty="0" smtClean="0"/>
              <a:t>9 July 2017</a:t>
            </a:r>
          </a:p>
          <a:p>
            <a:pPr marL="0" indent="0">
              <a:buFont typeface="Wingdings 2" pitchFamily="18" charset="2"/>
              <a:buNone/>
            </a:pPr>
            <a:endParaRPr 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578"/>
            <a:ext cx="7772400" cy="767444"/>
          </a:xfrm>
        </p:spPr>
        <p:txBody>
          <a:bodyPr/>
          <a:lstStyle/>
          <a:p>
            <a:r>
              <a:rPr lang="en-US" dirty="0" smtClean="0"/>
              <a:t>Developments to Date (2)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145198"/>
            <a:ext cx="8210553" cy="4343400"/>
          </a:xfrm>
        </p:spPr>
        <p:txBody>
          <a:bodyPr/>
          <a:lstStyle/>
          <a:p>
            <a:r>
              <a:rPr lang="en-US" sz="1800" dirty="0" smtClean="0"/>
              <a:t>2017 Program Participants (</a:t>
            </a:r>
            <a:r>
              <a:rPr lang="en-US" sz="1800" dirty="0" err="1" smtClean="0"/>
              <a:t>cont</a:t>
            </a:r>
            <a:r>
              <a:rPr lang="en-US" sz="1800" dirty="0" smtClean="0"/>
              <a:t>)</a:t>
            </a:r>
          </a:p>
          <a:p>
            <a:pPr lvl="1"/>
            <a:r>
              <a:rPr lang="en-US" dirty="0"/>
              <a:t>Burkina Faso</a:t>
            </a:r>
          </a:p>
          <a:p>
            <a:pPr lvl="2"/>
            <a:r>
              <a:rPr lang="en-US" dirty="0" smtClean="0"/>
              <a:t>Potential to d</a:t>
            </a:r>
            <a:r>
              <a:rPr lang="en-US" dirty="0" smtClean="0"/>
              <a:t>evelop </a:t>
            </a:r>
            <a:r>
              <a:rPr lang="en-US" dirty="0"/>
              <a:t>TV </a:t>
            </a:r>
            <a:r>
              <a:rPr lang="en-US" dirty="0" err="1"/>
              <a:t>WhiteSpace</a:t>
            </a:r>
            <a:r>
              <a:rPr lang="en-US" dirty="0"/>
              <a:t> pilots in Togo, Burkina Faso and Kenya through African Telecommunications Union (ATU) and US Department of State.</a:t>
            </a:r>
          </a:p>
          <a:p>
            <a:pPr lvl="1"/>
            <a:r>
              <a:rPr lang="en-US" dirty="0" smtClean="0"/>
              <a:t>Uganda</a:t>
            </a:r>
          </a:p>
          <a:p>
            <a:pPr lvl="2"/>
            <a:r>
              <a:rPr lang="en-US" dirty="0" smtClean="0"/>
              <a:t>Potential</a:t>
            </a:r>
            <a:r>
              <a:rPr lang="en-US" dirty="0" smtClean="0"/>
              <a:t> </a:t>
            </a:r>
            <a:r>
              <a:rPr lang="en-US" dirty="0"/>
              <a:t>with Uganda to create TV </a:t>
            </a:r>
            <a:r>
              <a:rPr lang="en-US" dirty="0" err="1"/>
              <a:t>WhiteSpace</a:t>
            </a:r>
            <a:r>
              <a:rPr lang="en-US" dirty="0"/>
              <a:t> </a:t>
            </a:r>
            <a:r>
              <a:rPr lang="en-US" dirty="0" smtClean="0"/>
              <a:t>regulations</a:t>
            </a:r>
          </a:p>
          <a:p>
            <a:r>
              <a:rPr lang="en-US" sz="1800" dirty="0" smtClean="0"/>
              <a:t>2018 Program Participants</a:t>
            </a:r>
          </a:p>
          <a:p>
            <a:pPr lvl="1"/>
            <a:r>
              <a:rPr lang="en-US" dirty="0" smtClean="0"/>
              <a:t>Zimbabwe</a:t>
            </a:r>
          </a:p>
          <a:p>
            <a:pPr lvl="2"/>
            <a:r>
              <a:rPr lang="en-US" dirty="0" smtClean="0"/>
              <a:t>IEEE </a:t>
            </a:r>
            <a:r>
              <a:rPr lang="en-US" dirty="0"/>
              <a:t>802.22 equipment has been sent to Zimbabwe and trials are being conducted by </a:t>
            </a:r>
            <a:r>
              <a:rPr lang="en-US" dirty="0" err="1"/>
              <a:t>AfricaCom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Rwanda</a:t>
            </a:r>
          </a:p>
          <a:p>
            <a:pPr lvl="2"/>
            <a:r>
              <a:rPr lang="en-US" dirty="0" smtClean="0"/>
              <a:t>Joined </a:t>
            </a:r>
            <a:r>
              <a:rPr lang="en-US" dirty="0"/>
              <a:t>IEEE and has indicated an interest in </a:t>
            </a:r>
            <a:r>
              <a:rPr lang="en-US" dirty="0" err="1"/>
              <a:t>myProject</a:t>
            </a:r>
            <a:r>
              <a:rPr lang="en-US" dirty="0"/>
              <a:t> in following IEEE 802 activities.</a:t>
            </a:r>
          </a:p>
          <a:p>
            <a:pPr lvl="2"/>
            <a:r>
              <a:rPr lang="en-US" dirty="0" smtClean="0"/>
              <a:t>Rwandan </a:t>
            </a:r>
            <a:r>
              <a:rPr lang="en-US" dirty="0"/>
              <a:t>regulator made introductions to Axiom, a wireless internet service provider. The IEEE 802.22 WG Chair has begun working with Axiom to provide standardized TV </a:t>
            </a:r>
            <a:r>
              <a:rPr lang="en-US" dirty="0" err="1"/>
              <a:t>WhiteSpace</a:t>
            </a:r>
            <a:r>
              <a:rPr lang="en-US" dirty="0"/>
              <a:t> devices and start a pilot program</a:t>
            </a:r>
            <a:r>
              <a:rPr lang="en-US" dirty="0" smtClean="0"/>
              <a:t>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10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 smtClean="0"/>
              <a:t>ec-18-0111-00-00SA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5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85722"/>
            <a:ext cx="7772400" cy="767444"/>
          </a:xfrm>
        </p:spPr>
        <p:txBody>
          <a:bodyPr/>
          <a:lstStyle/>
          <a:p>
            <a:r>
              <a:rPr lang="en-US" dirty="0" smtClean="0"/>
              <a:t>Developments to Date (3)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030898"/>
            <a:ext cx="8210553" cy="4343400"/>
          </a:xfrm>
        </p:spPr>
        <p:txBody>
          <a:bodyPr/>
          <a:lstStyle/>
          <a:p>
            <a:r>
              <a:rPr lang="en-US" sz="1800" dirty="0" smtClean="0"/>
              <a:t>2018 Program Participants (</a:t>
            </a:r>
            <a:r>
              <a:rPr lang="en-US" sz="1800" dirty="0" err="1" smtClean="0"/>
              <a:t>cont</a:t>
            </a:r>
            <a:r>
              <a:rPr lang="en-US" sz="1800" dirty="0" smtClean="0"/>
              <a:t>)</a:t>
            </a:r>
          </a:p>
          <a:p>
            <a:pPr lvl="1"/>
            <a:r>
              <a:rPr lang="en-US" dirty="0" smtClean="0"/>
              <a:t>Zambia</a:t>
            </a:r>
          </a:p>
          <a:p>
            <a:pPr lvl="2"/>
            <a:r>
              <a:rPr lang="en-US" dirty="0" smtClean="0"/>
              <a:t>Fellowship Program participant submitted and presented on a proposal entitled “Enhancing Collaboration between IEEE 802 and World Regulators on unlicensed spectrum regulations” to the IEEE 802.11 Coexistence Standing Committee.  This was the first time that a Fellowship Program Participant has submitted a proposal to IEEE 802.</a:t>
            </a:r>
          </a:p>
          <a:p>
            <a:r>
              <a:rPr lang="en-US" sz="1800" dirty="0" smtClean="0"/>
              <a:t>Overall Development</a:t>
            </a:r>
          </a:p>
          <a:p>
            <a:pPr lvl="1"/>
            <a:r>
              <a:rPr lang="en-US" dirty="0" smtClean="0"/>
              <a:t>Building </a:t>
            </a:r>
            <a:r>
              <a:rPr lang="en-US" dirty="0"/>
              <a:t>r</a:t>
            </a:r>
            <a:r>
              <a:rPr lang="en-US" dirty="0" smtClean="0"/>
              <a:t>elationships with program participants</a:t>
            </a:r>
          </a:p>
          <a:p>
            <a:pPr lvl="1"/>
            <a:r>
              <a:rPr lang="en-US" dirty="0" smtClean="0"/>
              <a:t>Shared </a:t>
            </a:r>
            <a:r>
              <a:rPr lang="en-US" dirty="0"/>
              <a:t>IEEE 802.18 Viewpoints on WRC-19 Agenda Items document </a:t>
            </a:r>
            <a:r>
              <a:rPr lang="en-US" dirty="0" smtClean="0"/>
              <a:t>with all Fellowship Program participants</a:t>
            </a:r>
          </a:p>
          <a:p>
            <a:pPr lvl="2"/>
            <a:endParaRPr lang="en-US" sz="1800" dirty="0" smtClean="0"/>
          </a:p>
          <a:p>
            <a:endParaRPr lang="en-US" sz="2000" dirty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11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078"/>
            <a:ext cx="7772400" cy="767444"/>
          </a:xfrm>
        </p:spPr>
        <p:txBody>
          <a:bodyPr/>
          <a:lstStyle/>
          <a:p>
            <a:r>
              <a:rPr lang="en-US" dirty="0" smtClean="0"/>
              <a:t>Program Goals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72198"/>
            <a:ext cx="7772400" cy="4343400"/>
          </a:xfrm>
        </p:spPr>
        <p:txBody>
          <a:bodyPr/>
          <a:lstStyle/>
          <a:p>
            <a:r>
              <a:rPr lang="en-US" sz="2000" dirty="0"/>
              <a:t>Increase awareness and understanding of IEEE-SA activities </a:t>
            </a:r>
            <a:endParaRPr lang="en-US" sz="2000" dirty="0" smtClean="0"/>
          </a:p>
          <a:p>
            <a:r>
              <a:rPr lang="en-US" sz="2000" dirty="0" smtClean="0"/>
              <a:t>Bring </a:t>
            </a:r>
            <a:r>
              <a:rPr lang="en-US" sz="2000" dirty="0"/>
              <a:t>developing countries’ perspectives into the IEEE-SA (insight, knowledge, local </a:t>
            </a:r>
            <a:r>
              <a:rPr lang="en-US" sz="2000" dirty="0" smtClean="0"/>
              <a:t>needs)</a:t>
            </a:r>
          </a:p>
          <a:p>
            <a:r>
              <a:rPr lang="en-US" sz="2000" dirty="0"/>
              <a:t>Grow IEEE-SA advocates from developing countries for the IEEE standards development </a:t>
            </a:r>
            <a:r>
              <a:rPr lang="en-US" sz="2000" dirty="0" smtClean="0"/>
              <a:t>paradigm</a:t>
            </a:r>
          </a:p>
          <a:p>
            <a:r>
              <a:rPr lang="en-US" sz="2000" dirty="0"/>
              <a:t>IEEE standards and its standards development principles are accepted by policymakers and </a:t>
            </a:r>
            <a:r>
              <a:rPr lang="en-US" sz="2000" dirty="0" smtClean="0"/>
              <a:t>regulators</a:t>
            </a:r>
          </a:p>
          <a:p>
            <a:r>
              <a:rPr lang="en-US" sz="2000" dirty="0"/>
              <a:t>IEEE-SA is recognized as a technical advisor by governments and in multi-lateral/international fora</a:t>
            </a:r>
            <a:endParaRPr lang="en-US" sz="2000" dirty="0" smtClean="0"/>
          </a:p>
          <a:p>
            <a:pPr lvl="1"/>
            <a:endParaRPr lang="en-US" sz="18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6" y="1190315"/>
            <a:ext cx="426493" cy="37917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6" y="1982168"/>
            <a:ext cx="426493" cy="37917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12</a:t>
            </a:fld>
            <a:endParaRPr lang="en-US" sz="1400">
              <a:latin typeface="Myriad Pro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999" y="4114372"/>
            <a:ext cx="431800" cy="381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999" y="2774021"/>
            <a:ext cx="431800" cy="381000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9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Metrics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17862"/>
            <a:ext cx="7772400" cy="4343400"/>
          </a:xfrm>
        </p:spPr>
        <p:txBody>
          <a:bodyPr/>
          <a:lstStyle/>
          <a:p>
            <a:r>
              <a:rPr lang="en-US" sz="2000" dirty="0" smtClean="0"/>
              <a:t>IEEE 802 standards referenced in regulation</a:t>
            </a:r>
          </a:p>
          <a:p>
            <a:r>
              <a:rPr lang="en-US" sz="2000" dirty="0" smtClean="0"/>
              <a:t>Adoption of IEEE standards </a:t>
            </a:r>
          </a:p>
          <a:p>
            <a:r>
              <a:rPr lang="en-US" sz="2000" dirty="0" smtClean="0"/>
              <a:t>Advocating the IEEE paradigm of standards development and use of IEEE 802 standards in country</a:t>
            </a:r>
            <a:endParaRPr lang="en-US" sz="2000" dirty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13</a:t>
            </a:fld>
            <a:endParaRPr lang="en-US" sz="1400">
              <a:latin typeface="Myriad Pro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00" y="2313707"/>
            <a:ext cx="431800" cy="3810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5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Revised Metrics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17862"/>
            <a:ext cx="7772400" cy="4343400"/>
          </a:xfrm>
        </p:spPr>
        <p:txBody>
          <a:bodyPr/>
          <a:lstStyle/>
          <a:p>
            <a:r>
              <a:rPr lang="en-US" sz="2000" dirty="0" smtClean="0"/>
              <a:t>Regulations </a:t>
            </a:r>
            <a:r>
              <a:rPr lang="en-US" sz="2000" dirty="0"/>
              <a:t>are adopted which enable and encourage deployment of IEEE standards based </a:t>
            </a:r>
            <a:r>
              <a:rPr lang="en-US" sz="2000" dirty="0" smtClean="0"/>
              <a:t>technologies </a:t>
            </a:r>
          </a:p>
          <a:p>
            <a:r>
              <a:rPr lang="en-US" sz="2000" dirty="0" smtClean="0"/>
              <a:t>Adoption </a:t>
            </a:r>
            <a:r>
              <a:rPr lang="en-US" sz="2000" dirty="0"/>
              <a:t>and deployment of standards based products in the </a:t>
            </a:r>
            <a:r>
              <a:rPr lang="en-US" sz="2000" dirty="0" smtClean="0"/>
              <a:t>region</a:t>
            </a:r>
          </a:p>
          <a:p>
            <a:r>
              <a:rPr lang="en-US" sz="2000" dirty="0" smtClean="0"/>
              <a:t>Participation </a:t>
            </a:r>
            <a:r>
              <a:rPr lang="en-US" sz="2000" dirty="0"/>
              <a:t>in the IEEE standards development process, contributing to shaping standards that meet spectrum management </a:t>
            </a:r>
            <a:r>
              <a:rPr lang="en-US" sz="2000" dirty="0" smtClean="0"/>
              <a:t>needs</a:t>
            </a:r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14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078"/>
            <a:ext cx="7772400" cy="767444"/>
          </a:xfrm>
        </p:spPr>
        <p:txBody>
          <a:bodyPr/>
          <a:lstStyle/>
          <a:p>
            <a:r>
              <a:rPr lang="en-US" dirty="0" smtClean="0"/>
              <a:t>Summary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72198"/>
            <a:ext cx="7772400" cy="4343400"/>
          </a:xfrm>
        </p:spPr>
        <p:txBody>
          <a:bodyPr/>
          <a:lstStyle/>
          <a:p>
            <a:r>
              <a:rPr lang="en-US" sz="2000" dirty="0" smtClean="0"/>
              <a:t>Four of five </a:t>
            </a:r>
            <a:r>
              <a:rPr lang="en-US" sz="2000" dirty="0"/>
              <a:t>p</a:t>
            </a:r>
            <a:r>
              <a:rPr lang="en-US" sz="2000" dirty="0" smtClean="0"/>
              <a:t>rogram </a:t>
            </a:r>
            <a:r>
              <a:rPr lang="en-US" sz="2000" dirty="0"/>
              <a:t>g</a:t>
            </a:r>
            <a:r>
              <a:rPr lang="en-US" sz="2000" dirty="0" smtClean="0"/>
              <a:t>oals have been achieved over time</a:t>
            </a:r>
          </a:p>
          <a:p>
            <a:pPr lvl="1"/>
            <a:r>
              <a:rPr lang="en-US" sz="1800" dirty="0"/>
              <a:t>Increase awareness and understanding of IEEE-SA activities </a:t>
            </a:r>
          </a:p>
          <a:p>
            <a:pPr lvl="1"/>
            <a:r>
              <a:rPr lang="en-US" sz="1800" dirty="0"/>
              <a:t>Bring developing countries’ perspectives into the IEEE-SA (insight, knowledge, local needs)</a:t>
            </a:r>
          </a:p>
          <a:p>
            <a:pPr lvl="1"/>
            <a:r>
              <a:rPr lang="en-US" sz="1800" dirty="0"/>
              <a:t>Grow IEEE-SA advocates from developing countries for the IEEE standards development paradigm</a:t>
            </a:r>
          </a:p>
          <a:p>
            <a:pPr lvl="1"/>
            <a:r>
              <a:rPr lang="en-US" sz="1800" dirty="0" smtClean="0"/>
              <a:t>IEEE-SA </a:t>
            </a:r>
            <a:r>
              <a:rPr lang="en-US" sz="1800" dirty="0"/>
              <a:t>is recognized as a technical advisor by governments and in multi-lateral/international fora</a:t>
            </a:r>
          </a:p>
          <a:p>
            <a:pPr lvl="1"/>
            <a:endParaRPr lang="en-US" sz="1800" dirty="0" smtClean="0"/>
          </a:p>
          <a:p>
            <a:endParaRPr lang="en-US" sz="2000" dirty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15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05532"/>
            <a:ext cx="7772400" cy="4642068"/>
          </a:xfrm>
        </p:spPr>
        <p:txBody>
          <a:bodyPr/>
          <a:lstStyle/>
          <a:p>
            <a:r>
              <a:rPr lang="en-US" sz="2000" dirty="0" smtClean="0">
                <a:latin typeface="Verdana" charset="0"/>
                <a:ea typeface="Verdana" charset="0"/>
                <a:cs typeface="Verdana" charset="0"/>
              </a:rPr>
              <a:t>Review proposed revised metrics with steering group</a:t>
            </a:r>
          </a:p>
          <a:p>
            <a:r>
              <a:rPr lang="en-US" sz="2000" dirty="0" smtClean="0">
                <a:latin typeface="Verdana" charset="0"/>
                <a:ea typeface="Verdana" charset="0"/>
                <a:cs typeface="Verdana" charset="0"/>
              </a:rPr>
              <a:t>Next </a:t>
            </a:r>
            <a:r>
              <a:rPr lang="en-US" sz="2000" dirty="0">
                <a:latin typeface="Verdana" charset="0"/>
                <a:ea typeface="Verdana" charset="0"/>
                <a:cs typeface="Verdana" charset="0"/>
              </a:rPr>
              <a:t>IEEE-SA Fellowship Program at IEEE 802 to be held in 2019 </a:t>
            </a:r>
            <a:r>
              <a:rPr lang="en-US" sz="2000" dirty="0" smtClean="0">
                <a:latin typeface="Verdana" charset="0"/>
                <a:ea typeface="Verdana" charset="0"/>
                <a:cs typeface="Verdana" charset="0"/>
              </a:rPr>
              <a:t>(targeting IEEE </a:t>
            </a:r>
            <a:r>
              <a:rPr lang="en-US" sz="2000" dirty="0">
                <a:latin typeface="Verdana" charset="0"/>
                <a:ea typeface="Verdana" charset="0"/>
                <a:cs typeface="Verdana" charset="0"/>
              </a:rPr>
              <a:t>802 Plenary in March) </a:t>
            </a:r>
            <a:endParaRPr lang="en-US" sz="2000" dirty="0" smtClean="0">
              <a:latin typeface="Verdana" charset="0"/>
              <a:ea typeface="Verdana" charset="0"/>
              <a:cs typeface="Verdana" charset="0"/>
            </a:endParaRPr>
          </a:p>
          <a:p>
            <a:pPr lvl="1"/>
            <a:r>
              <a:rPr lang="en-US" sz="1800" dirty="0" smtClean="0">
                <a:latin typeface="Verdana" charset="0"/>
                <a:ea typeface="Verdana" charset="0"/>
                <a:cs typeface="Verdana" charset="0"/>
              </a:rPr>
              <a:t>12 potential candidates</a:t>
            </a:r>
          </a:p>
          <a:p>
            <a:pPr lvl="1"/>
            <a:r>
              <a:rPr lang="en-US" sz="1800" dirty="0" smtClean="0">
                <a:latin typeface="Verdana" charset="0"/>
                <a:ea typeface="Verdana" charset="0"/>
                <a:cs typeface="Verdana" charset="0"/>
              </a:rPr>
              <a:t>Budget can accommodate 5/6 participants</a:t>
            </a:r>
          </a:p>
          <a:p>
            <a:r>
              <a:rPr lang="en-US" sz="2000" dirty="0" smtClean="0"/>
              <a:t>Continued follow up with all Fellowship program participants (2017 and 2018)</a:t>
            </a:r>
          </a:p>
          <a:p>
            <a:pPr lvl="1"/>
            <a:r>
              <a:rPr lang="en-US" sz="1800" dirty="0" smtClean="0"/>
              <a:t>What </a:t>
            </a:r>
            <a:r>
              <a:rPr lang="en-US" sz="1800" dirty="0"/>
              <a:t>did you learn </a:t>
            </a:r>
            <a:r>
              <a:rPr lang="en-US" sz="1800" dirty="0" smtClean="0"/>
              <a:t>that </a:t>
            </a:r>
            <a:r>
              <a:rPr lang="en-US" sz="1800" dirty="0"/>
              <a:t>you have applied, either in your own organization, in partnership with other organizations, in your region, </a:t>
            </a:r>
            <a:r>
              <a:rPr lang="en-US" sz="1800" dirty="0" err="1"/>
              <a:t>etc</a:t>
            </a:r>
            <a:r>
              <a:rPr lang="en-US" sz="1800" dirty="0"/>
              <a:t>? </a:t>
            </a:r>
            <a:endParaRPr lang="en-US" sz="1800" dirty="0" smtClean="0"/>
          </a:p>
          <a:p>
            <a:r>
              <a:rPr lang="en-US" sz="2000" dirty="0" smtClean="0"/>
              <a:t>Evaluation of the program in mid-2019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226"/>
            <a:ext cx="8073736" cy="767444"/>
          </a:xfrm>
        </p:spPr>
        <p:txBody>
          <a:bodyPr/>
          <a:lstStyle/>
          <a:p>
            <a:r>
              <a:rPr lang="en-US" dirty="0" smtClean="0"/>
              <a:t>What’s Next?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16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1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>
          <a:xfrm>
            <a:off x="2610132" y="2603268"/>
            <a:ext cx="4036326" cy="767444"/>
          </a:xfrm>
        </p:spPr>
        <p:txBody>
          <a:bodyPr/>
          <a:lstStyle/>
          <a:p>
            <a:pPr eaLnBrk="1" hangingPunct="1"/>
            <a:r>
              <a:rPr lang="en-US" sz="4800" dirty="0" smtClean="0"/>
              <a:t>Thank you!</a:t>
            </a: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58202" y="6629400"/>
            <a:ext cx="438151" cy="2286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17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6629400"/>
            <a:ext cx="4800600" cy="228600"/>
          </a:xfrm>
        </p:spPr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2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>
          <a:xfrm>
            <a:off x="846161" y="2603268"/>
            <a:ext cx="7670041" cy="767444"/>
          </a:xfrm>
        </p:spPr>
        <p:txBody>
          <a:bodyPr/>
          <a:lstStyle/>
          <a:p>
            <a:pPr algn="ctr"/>
            <a:r>
              <a:rPr lang="en-US" dirty="0" smtClean="0"/>
              <a:t>Fellowship Program Participants </a:t>
            </a:r>
            <a:r>
              <a:rPr lang="mr-IN" dirty="0"/>
              <a:t>–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Additional Survey Results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6629400"/>
            <a:ext cx="4800600" cy="228600"/>
          </a:xfrm>
        </p:spPr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  <p:sp>
        <p:nvSpPr>
          <p:cNvPr id="1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58202" y="6629400"/>
            <a:ext cx="438151" cy="2286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18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89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3046"/>
            <a:ext cx="8073736" cy="767444"/>
          </a:xfrm>
        </p:spPr>
        <p:txBody>
          <a:bodyPr/>
          <a:lstStyle/>
          <a:p>
            <a:r>
              <a:rPr lang="en-US" dirty="0" smtClean="0"/>
              <a:t>Impact on Work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sz="2000" dirty="0" smtClean="0"/>
              <a:t>All </a:t>
            </a:r>
            <a:r>
              <a:rPr lang="en-US" sz="2000" dirty="0"/>
              <a:t>Fellows responded that the tutorial sessions will have a positive impact on their </a:t>
            </a:r>
            <a:r>
              <a:rPr lang="en-US" sz="2000" dirty="0" smtClean="0"/>
              <a:t>work</a:t>
            </a:r>
            <a:endParaRPr lang="en-US" sz="1800" dirty="0" smtClean="0"/>
          </a:p>
          <a:p>
            <a:pPr lvl="1"/>
            <a:r>
              <a:rPr lang="en-US" sz="1800" dirty="0"/>
              <a:t>“Yes of course. This will allow me to be more efficient in my working </a:t>
            </a:r>
            <a:r>
              <a:rPr lang="en-US" sz="1800" dirty="0" smtClean="0"/>
              <a:t>position”</a:t>
            </a:r>
            <a:endParaRPr lang="en-US" sz="1800" dirty="0"/>
          </a:p>
          <a:p>
            <a:pPr lvl="1"/>
            <a:r>
              <a:rPr lang="en-US" sz="1800" dirty="0"/>
              <a:t>“It will help me to develop TVWS </a:t>
            </a:r>
            <a:r>
              <a:rPr lang="en-US" sz="1800" dirty="0" smtClean="0"/>
              <a:t>regulations for Zambia”</a:t>
            </a:r>
            <a:endParaRPr lang="en-US" sz="1800" dirty="0"/>
          </a:p>
          <a:p>
            <a:pPr lvl="1"/>
            <a:r>
              <a:rPr lang="en-US" sz="1800" dirty="0"/>
              <a:t>“This would allow me to be more efficient in my mission of distributing </a:t>
            </a:r>
            <a:r>
              <a:rPr lang="en-US" sz="1800" dirty="0" smtClean="0"/>
              <a:t>standards </a:t>
            </a:r>
            <a:r>
              <a:rPr lang="en-US" sz="1800" dirty="0"/>
              <a:t>to actors of the telecommunications </a:t>
            </a:r>
            <a:r>
              <a:rPr lang="en-US" sz="1800" dirty="0" smtClean="0"/>
              <a:t>and </a:t>
            </a:r>
            <a:r>
              <a:rPr lang="en-US" sz="1800" dirty="0"/>
              <a:t>ICT sector in my country”</a:t>
            </a:r>
          </a:p>
          <a:p>
            <a:pPr lvl="1"/>
            <a:r>
              <a:rPr lang="en-US" sz="1800" dirty="0"/>
              <a:t>“I learnt a lot from the tutorials content, handling of the meetings and interactive of different minds and accommodating </a:t>
            </a:r>
            <a:r>
              <a:rPr lang="en-US" sz="1800" dirty="0" smtClean="0"/>
              <a:t>them”</a:t>
            </a:r>
            <a:endParaRPr lang="en-US" sz="1800" dirty="0"/>
          </a:p>
          <a:p>
            <a:pPr lvl="1"/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19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3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073"/>
            <a:ext cx="8073736" cy="767444"/>
          </a:xfrm>
        </p:spPr>
        <p:txBody>
          <a:bodyPr/>
          <a:lstStyle/>
          <a:p>
            <a:r>
              <a:rPr lang="en-US" dirty="0" smtClean="0"/>
              <a:t>Fellowship Program Survey </a:t>
            </a:r>
            <a:r>
              <a:rPr lang="mr-IN" dirty="0"/>
              <a:t>–</a:t>
            </a:r>
            <a:r>
              <a:rPr lang="en-US" dirty="0" smtClean="0"/>
              <a:t> Methodology and Response Rate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41783"/>
            <a:ext cx="7772400" cy="4343400"/>
          </a:xfrm>
        </p:spPr>
        <p:txBody>
          <a:bodyPr/>
          <a:lstStyle/>
          <a:p>
            <a:r>
              <a:rPr lang="en-US" sz="1800" dirty="0" smtClean="0"/>
              <a:t>IEEE-SA Fellowship Program Participant Survey</a:t>
            </a:r>
          </a:p>
          <a:p>
            <a:pPr lvl="2"/>
            <a:r>
              <a:rPr lang="en-US" sz="1600" dirty="0" smtClean="0"/>
              <a:t>All participants completed the survey</a:t>
            </a:r>
          </a:p>
          <a:p>
            <a:r>
              <a:rPr lang="en-US" sz="1800" dirty="0" smtClean="0"/>
              <a:t>IEEE 802 Survey</a:t>
            </a:r>
          </a:p>
          <a:p>
            <a:pPr lvl="2"/>
            <a:r>
              <a:rPr lang="en-US" sz="1600" dirty="0"/>
              <a:t>8</a:t>
            </a:r>
            <a:r>
              <a:rPr lang="en-US" sz="1600" dirty="0" smtClean="0"/>
              <a:t> responses received</a:t>
            </a:r>
          </a:p>
          <a:p>
            <a:pPr lvl="3"/>
            <a:r>
              <a:rPr lang="en-US" sz="1400" dirty="0"/>
              <a:t>1</a:t>
            </a:r>
            <a:r>
              <a:rPr lang="en-US" sz="1400" dirty="0" smtClean="0"/>
              <a:t> did not participate in the program (survey ended)</a:t>
            </a:r>
          </a:p>
          <a:p>
            <a:pPr lvl="3"/>
            <a:r>
              <a:rPr lang="en-US" sz="1400" dirty="0" smtClean="0"/>
              <a:t>3 indicated that they were presenters</a:t>
            </a:r>
          </a:p>
          <a:p>
            <a:pPr lvl="3"/>
            <a:r>
              <a:rPr lang="en-US" sz="1400" dirty="0"/>
              <a:t>4</a:t>
            </a:r>
            <a:r>
              <a:rPr lang="en-US" sz="1400" dirty="0" smtClean="0"/>
              <a:t> indicated that they were observers</a:t>
            </a:r>
          </a:p>
          <a:p>
            <a:r>
              <a:rPr lang="en-US" sz="2000" dirty="0" smtClean="0"/>
              <a:t>Scale of “1 to 5”</a:t>
            </a:r>
          </a:p>
          <a:p>
            <a:pPr lvl="1"/>
            <a:r>
              <a:rPr lang="en-US" sz="1800" dirty="0" smtClean="0"/>
              <a:t>1 being ”Not at all Satisfied or Beneficial”</a:t>
            </a:r>
          </a:p>
          <a:p>
            <a:pPr lvl="1"/>
            <a:r>
              <a:rPr lang="en-US" sz="1800" dirty="0" smtClean="0"/>
              <a:t>5 being “Completely Satisfied or Beneficial”</a:t>
            </a:r>
          </a:p>
          <a:p>
            <a:pPr lvl="1"/>
            <a:r>
              <a:rPr lang="en-US" sz="1800" dirty="0" smtClean="0"/>
              <a:t>Responses calculated to determine Average</a:t>
            </a:r>
          </a:p>
          <a:p>
            <a:pPr lvl="1"/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3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83616"/>
            <a:ext cx="7772400" cy="4343400"/>
          </a:xfrm>
        </p:spPr>
        <p:txBody>
          <a:bodyPr/>
          <a:lstStyle/>
          <a:p>
            <a:r>
              <a:rPr lang="en-US" dirty="0"/>
              <a:t>Prior to the event, the Fellowship program participants expectations were </a:t>
            </a:r>
            <a:r>
              <a:rPr lang="en-US" dirty="0" smtClean="0"/>
              <a:t>to:</a:t>
            </a:r>
          </a:p>
          <a:p>
            <a:pPr lvl="1"/>
            <a:r>
              <a:rPr lang="en-US" sz="1400" dirty="0"/>
              <a:t>“To observe the IEEE standards development process and how standards are developed and maintained”</a:t>
            </a:r>
          </a:p>
          <a:p>
            <a:pPr lvl="1"/>
            <a:r>
              <a:rPr lang="en-US" sz="1400" dirty="0" smtClean="0"/>
              <a:t>“Know </a:t>
            </a:r>
            <a:r>
              <a:rPr lang="en-US" sz="1400" dirty="0"/>
              <a:t>more about IEEE's missions and get information on the development of standards”</a:t>
            </a:r>
          </a:p>
          <a:p>
            <a:pPr lvl="1"/>
            <a:r>
              <a:rPr lang="en-US" sz="1400" dirty="0"/>
              <a:t>“Learn more on the IEEE 802 standards processes and learn more new upcoming technologies”</a:t>
            </a:r>
          </a:p>
          <a:p>
            <a:pPr lvl="1"/>
            <a:r>
              <a:rPr lang="en-US" sz="1400" dirty="0"/>
              <a:t>“Find a solution that will change normal order around spectrum </a:t>
            </a:r>
            <a:r>
              <a:rPr lang="en-US" sz="1400" dirty="0" smtClean="0"/>
              <a:t>arrangements”</a:t>
            </a:r>
            <a:endParaRPr lang="en-US" sz="1400" dirty="0"/>
          </a:p>
          <a:p>
            <a:r>
              <a:rPr lang="en-US" dirty="0"/>
              <a:t>Post-event, the Fellowship Program Participants stated that their goals were achieved</a:t>
            </a:r>
            <a:r>
              <a:rPr lang="en-US" dirty="0" smtClean="0"/>
              <a:t>:</a:t>
            </a:r>
          </a:p>
          <a:p>
            <a:pPr lvl="1"/>
            <a:r>
              <a:rPr lang="en-US" sz="1400" dirty="0"/>
              <a:t>“This event gave me a lot of tools and information about standards development in general and also allowed me to learn a lot about the organization of IEEE and how standards are developed and maintained.”</a:t>
            </a:r>
          </a:p>
          <a:p>
            <a:pPr lvl="1"/>
            <a:r>
              <a:rPr lang="en-US" sz="1400" dirty="0"/>
              <a:t>“This event gave me tools and knowledge and allowed me to interact with actors in charge of standards development.”</a:t>
            </a:r>
          </a:p>
          <a:p>
            <a:pPr lvl="1"/>
            <a:r>
              <a:rPr lang="en-US" sz="1400" dirty="0"/>
              <a:t>“The IEEE standards process was well explained and I also learn </a:t>
            </a:r>
            <a:r>
              <a:rPr lang="en-US" sz="1400" dirty="0" err="1"/>
              <a:t>alot</a:t>
            </a:r>
            <a:r>
              <a:rPr lang="en-US" sz="1400" dirty="0"/>
              <a:t> of new up coming IEEE 802 technologies”</a:t>
            </a:r>
          </a:p>
          <a:p>
            <a:pPr lvl="1"/>
            <a:r>
              <a:rPr lang="en-US" sz="1400" dirty="0"/>
              <a:t>“knowledge about the potential of 802. the capabilities, the .15 special networks provide specific solutions with minimum overheads”</a:t>
            </a:r>
          </a:p>
          <a:p>
            <a:pPr lvl="1"/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54"/>
            <a:ext cx="8073736" cy="767444"/>
          </a:xfrm>
        </p:spPr>
        <p:txBody>
          <a:bodyPr/>
          <a:lstStyle/>
          <a:p>
            <a:r>
              <a:rPr lang="en-US" dirty="0" smtClean="0"/>
              <a:t>Participant Goals and Results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20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0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sz="1800" dirty="0" smtClean="0"/>
              <a:t>Information </a:t>
            </a:r>
            <a:r>
              <a:rPr lang="en-US" sz="1800" dirty="0"/>
              <a:t>they acquired that they plan on applying in their organization</a:t>
            </a:r>
            <a:r>
              <a:rPr lang="en-US" sz="1800" dirty="0" smtClean="0"/>
              <a:t>:</a:t>
            </a:r>
          </a:p>
          <a:p>
            <a:pPr lvl="1"/>
            <a:r>
              <a:rPr lang="en-US" dirty="0"/>
              <a:t>“Regulatory and technical information from Wireless Specialty Network, and next generation networks comfort me in my working position”</a:t>
            </a:r>
          </a:p>
          <a:p>
            <a:pPr lvl="1"/>
            <a:r>
              <a:rPr lang="en-US" dirty="0"/>
              <a:t>“Regulatory and technical information on standards development procedures”</a:t>
            </a:r>
          </a:p>
          <a:p>
            <a:pPr lvl="1"/>
            <a:r>
              <a:rPr lang="en-US" dirty="0"/>
              <a:t>“TVWS technologies and regulations. I will apply the knowledge on how to do the TVWS regulations for Zambia.”</a:t>
            </a:r>
          </a:p>
          <a:p>
            <a:pPr lvl="1"/>
            <a:r>
              <a:rPr lang="en-US" dirty="0"/>
              <a:t>“deploying broadband using white space, evaluate rail monitoring </a:t>
            </a:r>
            <a:r>
              <a:rPr lang="en-US" dirty="0" smtClean="0"/>
              <a:t>situations”</a:t>
            </a:r>
            <a:endParaRPr lang="en-US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3046"/>
            <a:ext cx="8073736" cy="767444"/>
          </a:xfrm>
        </p:spPr>
        <p:txBody>
          <a:bodyPr/>
          <a:lstStyle/>
          <a:p>
            <a:r>
              <a:rPr lang="en-US" dirty="0" smtClean="0"/>
              <a:t>Information Acquired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21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sz="1800" dirty="0" smtClean="0"/>
              <a:t>Technical </a:t>
            </a:r>
            <a:r>
              <a:rPr lang="en-US" sz="1800" dirty="0"/>
              <a:t>areas where IEEE could provide </a:t>
            </a:r>
            <a:r>
              <a:rPr lang="en-US" sz="1800" dirty="0" smtClean="0"/>
              <a:t>additional support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Training of officials of the Ministry of the authorities on standards development (methodologies, technical content).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We need more information about alternative solution for rural zone with unlicensed band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Training in advance technology. better coordination with contributing </a:t>
            </a:r>
            <a:r>
              <a:rPr lang="en-US" dirty="0" err="1"/>
              <a:t>organisations</a:t>
            </a:r>
            <a:r>
              <a:rPr lang="en-US" dirty="0"/>
              <a:t>. POLICY and regulatory recommendation can also be provided.”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technical support towards the national implementation of the various standards”</a:t>
            </a:r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3046"/>
            <a:ext cx="8073736" cy="767444"/>
          </a:xfrm>
        </p:spPr>
        <p:txBody>
          <a:bodyPr/>
          <a:lstStyle/>
          <a:p>
            <a:r>
              <a:rPr lang="en-US" dirty="0" smtClean="0"/>
              <a:t>Technical Areas of Assistance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22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4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sz="1800" dirty="0" smtClean="0"/>
              <a:t>“</a:t>
            </a:r>
            <a:r>
              <a:rPr lang="en-US" sz="1800" dirty="0"/>
              <a:t>I greatly appreciated the tools put in place for the follow-up of the fellows, the email contacts and </a:t>
            </a:r>
            <a:r>
              <a:rPr lang="en-US" sz="1800" dirty="0" err="1"/>
              <a:t>whatsaps</a:t>
            </a:r>
            <a:r>
              <a:rPr lang="en-US" sz="1800" dirty="0"/>
              <a:t> and the session of the new fellows who really give an overview on the missions and activities of IEEE.”</a:t>
            </a:r>
          </a:p>
          <a:p>
            <a:r>
              <a:rPr lang="en-US" sz="1800" dirty="0"/>
              <a:t>“Having thought this was technical in the first place by the end of the program I had learnt a lot of things. I also am amazed at the organized system of human beings working for a common cause</a:t>
            </a:r>
            <a:r>
              <a:rPr lang="en-US" sz="1800" dirty="0" smtClean="0"/>
              <a:t>”</a:t>
            </a:r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3046"/>
            <a:ext cx="8073736" cy="767444"/>
          </a:xfrm>
        </p:spPr>
        <p:txBody>
          <a:bodyPr/>
          <a:lstStyle/>
          <a:p>
            <a:r>
              <a:rPr lang="en-US" dirty="0" smtClean="0"/>
              <a:t>Additional Comments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23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>
          <a:xfrm>
            <a:off x="846161" y="2603268"/>
            <a:ext cx="7670041" cy="767444"/>
          </a:xfrm>
        </p:spPr>
        <p:txBody>
          <a:bodyPr/>
          <a:lstStyle/>
          <a:p>
            <a:pPr algn="ctr"/>
            <a:r>
              <a:rPr lang="en-US" dirty="0" smtClean="0"/>
              <a:t>IEEE 802 Participants </a:t>
            </a:r>
            <a:r>
              <a:rPr lang="mr-IN" dirty="0"/>
              <a:t>–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Additional Survey Results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58202" y="6629400"/>
            <a:ext cx="438151" cy="228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24</a:t>
            </a:r>
            <a:endParaRPr lang="en-US" sz="1400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1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6491" y="11850"/>
            <a:ext cx="8073736" cy="767444"/>
          </a:xfrm>
        </p:spPr>
        <p:txBody>
          <a:bodyPr/>
          <a:lstStyle/>
          <a:p>
            <a:r>
              <a:rPr lang="en-US" dirty="0" smtClean="0"/>
              <a:t>IEEE 802 Participation Hours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434" y="1310185"/>
            <a:ext cx="3862316" cy="4394580"/>
          </a:xfrm>
        </p:spPr>
        <p:txBody>
          <a:bodyPr/>
          <a:lstStyle/>
          <a:p>
            <a:r>
              <a:rPr lang="en-US" sz="1800" dirty="0"/>
              <a:t>Number of hours to draft </a:t>
            </a:r>
            <a:r>
              <a:rPr lang="en-US" sz="1800" dirty="0" smtClean="0"/>
              <a:t>presentations, </a:t>
            </a:r>
            <a:r>
              <a:rPr lang="en-US" sz="1800" dirty="0"/>
              <a:t>presenting and responding to questions</a:t>
            </a:r>
            <a:r>
              <a:rPr lang="en-US" sz="1800" dirty="0" smtClean="0"/>
              <a:t>.</a:t>
            </a:r>
          </a:p>
          <a:p>
            <a:pPr lvl="1"/>
            <a:r>
              <a:rPr lang="en-US" dirty="0" smtClean="0"/>
              <a:t>Total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/>
              <a:t>6</a:t>
            </a:r>
            <a:r>
              <a:rPr lang="en-US" dirty="0" smtClean="0"/>
              <a:t> hours</a:t>
            </a:r>
          </a:p>
          <a:p>
            <a:pPr lvl="1"/>
            <a:r>
              <a:rPr lang="en-US" dirty="0" smtClean="0"/>
              <a:t>Average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/>
              <a:t>2</a:t>
            </a:r>
            <a:r>
              <a:rPr lang="en-US" dirty="0" smtClean="0"/>
              <a:t> hours</a:t>
            </a:r>
            <a:endParaRPr lang="en-US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684052962"/>
              </p:ext>
            </p:extLst>
          </p:nvPr>
        </p:nvGraphicFramePr>
        <p:xfrm>
          <a:off x="566654" y="3096499"/>
          <a:ext cx="3547875" cy="229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53887" y="1288142"/>
            <a:ext cx="4242466" cy="4539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spcBef>
                <a:spcPts val="11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spcBef>
                <a:spcPts val="4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Number of hours participating in the program (excluding drafting and presenting presentations</a:t>
            </a:r>
            <a:r>
              <a:rPr lang="en-US" sz="1800" kern="0" dirty="0" smtClean="0"/>
              <a:t>)</a:t>
            </a:r>
          </a:p>
          <a:p>
            <a:pPr lvl="1"/>
            <a:r>
              <a:rPr lang="en-US" dirty="0"/>
              <a:t>Total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smtClean="0"/>
              <a:t>1</a:t>
            </a:r>
            <a:r>
              <a:rPr lang="en-US" dirty="0"/>
              <a:t>2</a:t>
            </a:r>
            <a:r>
              <a:rPr lang="en-US" dirty="0" smtClean="0"/>
              <a:t> </a:t>
            </a:r>
            <a:r>
              <a:rPr lang="en-US" dirty="0"/>
              <a:t>hours</a:t>
            </a:r>
          </a:p>
          <a:p>
            <a:pPr lvl="1"/>
            <a:r>
              <a:rPr lang="en-US" dirty="0"/>
              <a:t>Average </a:t>
            </a:r>
            <a:r>
              <a:rPr lang="mr-IN" dirty="0"/>
              <a:t>–</a:t>
            </a:r>
            <a:r>
              <a:rPr lang="en-US" dirty="0"/>
              <a:t> 3</a:t>
            </a:r>
            <a:r>
              <a:rPr lang="en-US" dirty="0" smtClean="0"/>
              <a:t> hours</a:t>
            </a:r>
            <a:endParaRPr lang="en-US" sz="1800" kern="0" dirty="0" smtClean="0"/>
          </a:p>
          <a:p>
            <a:pPr lvl="3"/>
            <a:r>
              <a:rPr lang="en-US" kern="0" dirty="0" smtClean="0"/>
              <a:t> 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703341322"/>
              </p:ext>
            </p:extLst>
          </p:nvPr>
        </p:nvGraphicFramePr>
        <p:xfrm>
          <a:off x="4653887" y="3096499"/>
          <a:ext cx="3547875" cy="229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313899" y="1163511"/>
            <a:ext cx="4067032" cy="4718673"/>
          </a:xfrm>
          <a:prstGeom prst="rect">
            <a:avLst/>
          </a:prstGeom>
          <a:noFill/>
          <a:ln w="9525" cap="flat" cmpd="sng" algn="ctr">
            <a:solidFill>
              <a:srgbClr val="00854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500350" y="1163510"/>
            <a:ext cx="4396003" cy="4718673"/>
          </a:xfrm>
          <a:prstGeom prst="rect">
            <a:avLst/>
          </a:prstGeom>
          <a:noFill/>
          <a:ln w="9525" cap="flat" cmpd="sng" algn="ctr">
            <a:solidFill>
              <a:srgbClr val="00854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25</a:t>
            </a:fld>
            <a:endParaRPr lang="en-US" sz="1400">
              <a:latin typeface="Myriad Pro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9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3046"/>
            <a:ext cx="8073736" cy="767444"/>
          </a:xfrm>
        </p:spPr>
        <p:txBody>
          <a:bodyPr/>
          <a:lstStyle/>
          <a:p>
            <a:r>
              <a:rPr lang="en-US" dirty="0" smtClean="0"/>
              <a:t>How Beneficial was this Program to IEEE 802?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491013"/>
            <a:ext cx="7625687" cy="3323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spcBef>
                <a:spcPts val="11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spcBef>
                <a:spcPts val="4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“Understand the perspective of fellowship participants is critical to the future development of standards</a:t>
            </a:r>
            <a:r>
              <a:rPr lang="en-US" kern="0" dirty="0" smtClean="0"/>
              <a:t>.”</a:t>
            </a:r>
          </a:p>
          <a:p>
            <a:r>
              <a:rPr lang="en-US" kern="0" dirty="0"/>
              <a:t>“I am not sure it will have any positive </a:t>
            </a:r>
            <a:r>
              <a:rPr lang="en-US" kern="0" dirty="0" smtClean="0"/>
              <a:t>outcomes.”</a:t>
            </a:r>
            <a:endParaRPr lang="en-US" kern="0" dirty="0"/>
          </a:p>
          <a:p>
            <a:r>
              <a:rPr lang="en-US" kern="0" dirty="0"/>
              <a:t>“It was a worthwhile </a:t>
            </a:r>
            <a:r>
              <a:rPr lang="en-US" kern="0" dirty="0" smtClean="0"/>
              <a:t>exercise.”</a:t>
            </a:r>
            <a:endParaRPr lang="en-US" kern="0" dirty="0"/>
          </a:p>
          <a:p>
            <a:r>
              <a:rPr lang="en-US" kern="0" dirty="0"/>
              <a:t>“Seemed there was input that IEEE 802 could take advantage </a:t>
            </a:r>
            <a:r>
              <a:rPr lang="en-US" kern="0" dirty="0" smtClean="0"/>
              <a:t>of.”</a:t>
            </a:r>
          </a:p>
          <a:p>
            <a:r>
              <a:rPr lang="en-US" kern="0" dirty="0"/>
              <a:t>“It remains to be seen what relationships are built</a:t>
            </a:r>
            <a:r>
              <a:rPr lang="en-US" kern="0" dirty="0" smtClean="0"/>
              <a:t>.”</a:t>
            </a:r>
          </a:p>
          <a:p>
            <a:r>
              <a:rPr lang="en-US" kern="0" dirty="0"/>
              <a:t>“The IEEE 802.22 Working Group has really benefited from the Fellowship Program. This has resulted in invitation to the African </a:t>
            </a:r>
            <a:r>
              <a:rPr lang="en-US" kern="0" dirty="0" smtClean="0"/>
              <a:t>Telecommunications </a:t>
            </a:r>
            <a:r>
              <a:rPr lang="en-US" kern="0" dirty="0"/>
              <a:t>Union Meeting and Pilots in Rwanda</a:t>
            </a:r>
            <a:r>
              <a:rPr lang="en-US" kern="0" dirty="0" smtClean="0"/>
              <a:t>.”</a:t>
            </a:r>
            <a:endParaRPr lang="en-US" kern="0" dirty="0"/>
          </a:p>
          <a:p>
            <a:pPr marL="0" indent="0">
              <a:buFont typeface="Wingdings 2" pitchFamily="18" charset="2"/>
              <a:buNone/>
            </a:pPr>
            <a:endParaRPr lang="en-US" kern="0" dirty="0" smtClean="0"/>
          </a:p>
          <a:p>
            <a:pPr marL="0" indent="0">
              <a:buFont typeface="Wingdings 2" pitchFamily="18" charset="2"/>
              <a:buNone/>
            </a:pPr>
            <a:endParaRPr lang="en-US" sz="1800" kern="0" dirty="0" smtClean="0"/>
          </a:p>
          <a:p>
            <a:endParaRPr lang="en-US" kern="0" dirty="0" smtClean="0"/>
          </a:p>
          <a:p>
            <a:pPr lvl="3"/>
            <a:r>
              <a:rPr lang="en-US" kern="0" dirty="0" smtClean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948225"/>
              </p:ext>
            </p:extLst>
          </p:nvPr>
        </p:nvGraphicFramePr>
        <p:xfrm>
          <a:off x="941126" y="4814383"/>
          <a:ext cx="7115034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925"/>
                <a:gridCol w="1610436"/>
                <a:gridCol w="914400"/>
                <a:gridCol w="996286"/>
                <a:gridCol w="976978"/>
                <a:gridCol w="1429009"/>
              </a:tblGrid>
              <a:tr h="6774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Not Beneficial</a:t>
                      </a:r>
                      <a:r>
                        <a:rPr lang="en-US" sz="14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at All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Very</a:t>
                      </a:r>
                      <a:r>
                        <a:rPr lang="en-US" sz="1400" baseline="0" dirty="0" smtClean="0"/>
                        <a:t> Beneficial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 of </a:t>
                      </a:r>
                    </a:p>
                    <a:p>
                      <a:r>
                        <a:rPr lang="en-US" sz="1400" dirty="0" smtClean="0"/>
                        <a:t>Responses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26</a:t>
            </a:fld>
            <a:endParaRPr lang="en-US" sz="1400">
              <a:latin typeface="Myriad Pro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91319" y="93735"/>
            <a:ext cx="8652681" cy="767444"/>
          </a:xfrm>
        </p:spPr>
        <p:txBody>
          <a:bodyPr/>
          <a:lstStyle/>
          <a:p>
            <a:r>
              <a:rPr lang="en-US" dirty="0" smtClean="0"/>
              <a:t>IEEE 802 Presenters - Survey Results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1319" y="1301789"/>
            <a:ext cx="8333386" cy="4343400"/>
          </a:xfrm>
        </p:spPr>
        <p:txBody>
          <a:bodyPr/>
          <a:lstStyle/>
          <a:p>
            <a:r>
              <a:rPr lang="en-US" sz="1800" dirty="0"/>
              <a:t>How valuable did you find presenting at the IEEE-SA Fellowship Program</a:t>
            </a:r>
            <a:r>
              <a:rPr lang="en-US" sz="1800" dirty="0" smtClean="0"/>
              <a:t>?</a:t>
            </a:r>
          </a:p>
          <a:p>
            <a:pPr lvl="1"/>
            <a:r>
              <a:rPr lang="en-US" dirty="0"/>
              <a:t>“It was very </a:t>
            </a:r>
            <a:r>
              <a:rPr lang="en-US" dirty="0" smtClean="0"/>
              <a:t>useful.”</a:t>
            </a:r>
          </a:p>
          <a:p>
            <a:pPr lvl="1"/>
            <a:r>
              <a:rPr lang="en-US" dirty="0" smtClean="0"/>
              <a:t>“It's </a:t>
            </a:r>
            <a:r>
              <a:rPr lang="en-US" dirty="0"/>
              <a:t>always good to engage with new folks, particularly where their experience and feedback is from a different environment to yours</a:t>
            </a:r>
            <a:r>
              <a:rPr lang="en-US" dirty="0" smtClean="0"/>
              <a:t>.”</a:t>
            </a:r>
          </a:p>
          <a:p>
            <a:pPr lvl="1"/>
            <a:r>
              <a:rPr lang="en-US" dirty="0"/>
              <a:t>“The attendees are really interested in Broadband for Rural Areas and Developing Countries. TV </a:t>
            </a:r>
            <a:r>
              <a:rPr lang="en-US" dirty="0" err="1"/>
              <a:t>WhiteSpaces</a:t>
            </a:r>
            <a:r>
              <a:rPr lang="en-US" dirty="0"/>
              <a:t> can solve this problem. IEEE 802.22 and IEEE 802.11af Standards are of great interest</a:t>
            </a:r>
            <a:r>
              <a:rPr lang="en-US" dirty="0" smtClean="0"/>
              <a:t>.”</a:t>
            </a:r>
          </a:p>
          <a:p>
            <a:r>
              <a:rPr lang="en-US" sz="1800" dirty="0" smtClean="0"/>
              <a:t>All </a:t>
            </a:r>
            <a:r>
              <a:rPr lang="en-US" sz="1800" dirty="0"/>
              <a:t>respondents reported receiving specific questions about the presentation from the audience, either during or after the </a:t>
            </a:r>
            <a:r>
              <a:rPr lang="en-US" sz="1800" dirty="0" smtClean="0"/>
              <a:t>session</a:t>
            </a:r>
            <a:endParaRPr lang="en-US" sz="1800" dirty="0"/>
          </a:p>
          <a:p>
            <a:pPr lvl="1"/>
            <a:endParaRPr lang="en-US" sz="1800" dirty="0" smtClean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507465"/>
              </p:ext>
            </p:extLst>
          </p:nvPr>
        </p:nvGraphicFramePr>
        <p:xfrm>
          <a:off x="1100495" y="4569419"/>
          <a:ext cx="7115034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925"/>
                <a:gridCol w="1610436"/>
                <a:gridCol w="914400"/>
                <a:gridCol w="996286"/>
                <a:gridCol w="976978"/>
                <a:gridCol w="1429009"/>
              </a:tblGrid>
              <a:tr h="6774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Not Valuable</a:t>
                      </a:r>
                      <a:endParaRPr lang="en-US" sz="1400" baseline="0" dirty="0" smtClean="0"/>
                    </a:p>
                    <a:p>
                      <a:pPr algn="ctr"/>
                      <a:r>
                        <a:rPr lang="en-US" sz="1400" baseline="0" dirty="0" smtClean="0"/>
                        <a:t>at All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Very</a:t>
                      </a:r>
                      <a:r>
                        <a:rPr lang="en-US" sz="1400" baseline="0" dirty="0" smtClean="0"/>
                        <a:t> Valuable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 of </a:t>
                      </a:r>
                    </a:p>
                    <a:p>
                      <a:r>
                        <a:rPr lang="en-US" sz="1400" dirty="0" smtClean="0"/>
                        <a:t>Responses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27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3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345693"/>
            <a:ext cx="8315325" cy="767444"/>
          </a:xfrm>
        </p:spPr>
        <p:txBody>
          <a:bodyPr/>
          <a:lstStyle/>
          <a:p>
            <a:r>
              <a:rPr lang="en-US" dirty="0" smtClean="0"/>
              <a:t>Fellowship Program Participants </a:t>
            </a:r>
            <a:r>
              <a:rPr lang="mr-IN" dirty="0" smtClean="0"/>
              <a:t>–</a:t>
            </a:r>
            <a:r>
              <a:rPr lang="en-US" dirty="0" smtClean="0"/>
              <a:t> Program Satisfaction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60157"/>
            <a:ext cx="7772400" cy="4343400"/>
          </a:xfrm>
        </p:spPr>
        <p:txBody>
          <a:bodyPr/>
          <a:lstStyle/>
          <a:p>
            <a:r>
              <a:rPr lang="en-US" sz="1800" dirty="0" smtClean="0">
                <a:latin typeface="Verdana" charset="0"/>
                <a:ea typeface="Verdana" charset="0"/>
                <a:cs typeface="Verdana" charset="0"/>
              </a:rPr>
              <a:t>All Fellowship Program Participants were satisfied with the program (Average </a:t>
            </a:r>
            <a:r>
              <a:rPr lang="mr-IN" sz="1800" dirty="0" smtClean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en-US" sz="1800" dirty="0" smtClean="0">
                <a:latin typeface="Verdana" charset="0"/>
                <a:ea typeface="Verdana" charset="0"/>
                <a:cs typeface="Verdana" charset="0"/>
              </a:rPr>
              <a:t> 4.75)</a:t>
            </a:r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endParaRPr lang="en-US" dirty="0"/>
          </a:p>
          <a:p>
            <a:r>
              <a:rPr lang="en-US" sz="1800" dirty="0" smtClean="0"/>
              <a:t>Suggestions for Improvement</a:t>
            </a:r>
          </a:p>
          <a:p>
            <a:pPr lvl="1"/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“</a:t>
            </a:r>
            <a:r>
              <a:rPr lang="mr-IN" dirty="0" smtClean="0">
                <a:latin typeface="Verdana" charset="0"/>
                <a:ea typeface="Verdana" charset="0"/>
                <a:cs typeface="Verdana" charset="0"/>
              </a:rPr>
              <a:t>…</a:t>
            </a:r>
            <a:r>
              <a:rPr lang="en-US" dirty="0">
                <a:latin typeface="Verdana" charset="0"/>
                <a:ea typeface="Verdana" charset="0"/>
                <a:cs typeface="Verdana" charset="0"/>
              </a:rPr>
              <a:t>a website should be set up containing all the necessary information before and during the sessions for the benefit of the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fellows”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  <a:p>
            <a:pPr lvl="1"/>
            <a:r>
              <a:rPr lang="en-US" dirty="0">
                <a:latin typeface="Verdana" charset="0"/>
                <a:ea typeface="Verdana" charset="0"/>
                <a:cs typeface="Verdana" charset="0"/>
              </a:rPr>
              <a:t>“1. Invite the relevant Engineers from Industry or Regulatory bodies will help. 2. Provide a website for the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fellowship.”</a:t>
            </a:r>
          </a:p>
          <a:p>
            <a:pPr lvl="1"/>
            <a:r>
              <a:rPr lang="en-US" dirty="0">
                <a:latin typeface="Verdana" charset="0"/>
                <a:ea typeface="Verdana" charset="0"/>
                <a:cs typeface="Verdana" charset="0"/>
              </a:rPr>
              <a:t>“make available a website containing all the information to the fellows in order to enable them to be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efficient.”</a:t>
            </a:r>
          </a:p>
          <a:p>
            <a:pPr lvl="1"/>
            <a:r>
              <a:rPr lang="en-US" dirty="0">
                <a:latin typeface="Verdana" charset="0"/>
                <a:ea typeface="Verdana" charset="0"/>
                <a:cs typeface="Verdana" charset="0"/>
              </a:rPr>
              <a:t>“the program must allow flexibility of seeing the hosting place at the end of the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program”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3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787398"/>
              </p:ext>
            </p:extLst>
          </p:nvPr>
        </p:nvGraphicFramePr>
        <p:xfrm>
          <a:off x="1014483" y="2165590"/>
          <a:ext cx="7115034" cy="870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092"/>
                <a:gridCol w="1406770"/>
                <a:gridCol w="914400"/>
                <a:gridCol w="996785"/>
                <a:gridCol w="976978"/>
                <a:gridCol w="1429009"/>
              </a:tblGrid>
              <a:tr h="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Not Satisfied</a:t>
                      </a:r>
                      <a:r>
                        <a:rPr lang="en-US" sz="10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at All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Very</a:t>
                      </a:r>
                      <a:r>
                        <a:rPr lang="en-US" sz="1000" baseline="0" dirty="0" smtClean="0"/>
                        <a:t> Satisfied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</a:tr>
              <a:tr h="32232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# of Responses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1037"/>
            <a:ext cx="8315325" cy="767444"/>
          </a:xfrm>
        </p:spPr>
        <p:txBody>
          <a:bodyPr/>
          <a:lstStyle/>
          <a:p>
            <a:r>
              <a:rPr lang="en-US" dirty="0" smtClean="0"/>
              <a:t>802 Respondents </a:t>
            </a:r>
            <a:r>
              <a:rPr lang="mr-IN" dirty="0" smtClean="0"/>
              <a:t>–</a:t>
            </a:r>
            <a:r>
              <a:rPr lang="en-US" dirty="0" smtClean="0"/>
              <a:t> Program Satisfaction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80329"/>
            <a:ext cx="7772400" cy="4343400"/>
          </a:xfrm>
        </p:spPr>
        <p:txBody>
          <a:bodyPr/>
          <a:lstStyle/>
          <a:p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IEEE 802 respondents were satisfied with the program (Average </a:t>
            </a:r>
            <a:r>
              <a:rPr lang="mr-IN" dirty="0" smtClean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 3.83)</a:t>
            </a:r>
          </a:p>
          <a:p>
            <a:pPr lvl="1"/>
            <a:r>
              <a:rPr lang="en-US" sz="1400" dirty="0"/>
              <a:t>“Staff is doing a good job and it is a good program. Socializing the fellowship participants in 802, ensuring that they get some 1:1 time with 802 leadership and contributors is an excellent addition to the formal </a:t>
            </a:r>
            <a:r>
              <a:rPr lang="en-US" sz="1400" dirty="0" smtClean="0"/>
              <a:t>presentations.”</a:t>
            </a:r>
            <a:endParaRPr lang="en-US" sz="1400" dirty="0"/>
          </a:p>
          <a:p>
            <a:pPr lvl="1"/>
            <a:r>
              <a:rPr lang="en-US" sz="1400" dirty="0"/>
              <a:t>“I am not sure it will have any positive outcomes.”</a:t>
            </a:r>
          </a:p>
          <a:p>
            <a:pPr lvl="1"/>
            <a:r>
              <a:rPr lang="en-US" sz="1400" dirty="0"/>
              <a:t>“It was very </a:t>
            </a:r>
            <a:r>
              <a:rPr lang="en-US" sz="1400" dirty="0" smtClean="0"/>
              <a:t>useful.”</a:t>
            </a:r>
          </a:p>
          <a:p>
            <a:pPr lvl="1"/>
            <a:r>
              <a:rPr lang="en-US" sz="1400" dirty="0" smtClean="0"/>
              <a:t>“The </a:t>
            </a:r>
            <a:r>
              <a:rPr lang="en-US" sz="1400" dirty="0"/>
              <a:t>information exchange both ways was good</a:t>
            </a:r>
            <a:r>
              <a:rPr lang="en-US" sz="1400" dirty="0" smtClean="0"/>
              <a:t>.”</a:t>
            </a:r>
          </a:p>
          <a:p>
            <a:pPr lvl="1"/>
            <a:r>
              <a:rPr lang="en-US" sz="1400" dirty="0"/>
              <a:t>“I think we need to find a way to guarantee larger attendance. Having a room full of 802 types and a smaller number of fellows seems out of balance and a poor investment of time</a:t>
            </a:r>
            <a:r>
              <a:rPr lang="en-US" sz="1400" dirty="0" smtClean="0"/>
              <a:t>.”</a:t>
            </a:r>
          </a:p>
          <a:p>
            <a:pPr lvl="1"/>
            <a:r>
              <a:rPr lang="en-US" sz="1400" dirty="0"/>
              <a:t>“This is a great exercise to invest in countries that do not know about IEEE Standards. The IEEE SA Fellows were really satisfied</a:t>
            </a:r>
            <a:r>
              <a:rPr lang="en-US" sz="1400" dirty="0" smtClean="0"/>
              <a:t>.”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r>
              <a:rPr lang="en-US" dirty="0" smtClean="0"/>
              <a:t>Suggestions for Improvement</a:t>
            </a:r>
          </a:p>
          <a:p>
            <a:pPr lvl="1"/>
            <a:r>
              <a:rPr lang="en-US" sz="1400" dirty="0" smtClean="0"/>
              <a:t>“Not sure.”</a:t>
            </a:r>
            <a:endParaRPr lang="en-US" sz="1400" dirty="0"/>
          </a:p>
          <a:p>
            <a:pPr lvl="1"/>
            <a:r>
              <a:rPr lang="en-US" sz="1400" dirty="0"/>
              <a:t>“It is already very well prepared for and works well</a:t>
            </a:r>
            <a:r>
              <a:rPr lang="en-US" sz="1400" dirty="0" smtClean="0"/>
              <a:t>.”</a:t>
            </a:r>
          </a:p>
          <a:p>
            <a:pPr lvl="1"/>
            <a:r>
              <a:rPr lang="en-US" sz="1400" dirty="0"/>
              <a:t>“This is working. Please continue this </a:t>
            </a:r>
            <a:r>
              <a:rPr lang="en-US" sz="1400" dirty="0" smtClean="0"/>
              <a:t>effort.”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4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828003"/>
              </p:ext>
            </p:extLst>
          </p:nvPr>
        </p:nvGraphicFramePr>
        <p:xfrm>
          <a:off x="1014483" y="4023360"/>
          <a:ext cx="7115034" cy="870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092"/>
                <a:gridCol w="1406770"/>
                <a:gridCol w="914400"/>
                <a:gridCol w="996785"/>
                <a:gridCol w="976978"/>
                <a:gridCol w="1429009"/>
              </a:tblGrid>
              <a:tr h="52373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Not Satisfied</a:t>
                      </a:r>
                      <a:r>
                        <a:rPr lang="en-US" sz="10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at All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Very</a:t>
                      </a:r>
                      <a:r>
                        <a:rPr lang="en-US" sz="1000" baseline="0" dirty="0" smtClean="0"/>
                        <a:t> Satisfied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</a:tr>
              <a:tr h="32232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# of Responses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0502"/>
            <a:ext cx="8073736" cy="767444"/>
          </a:xfrm>
        </p:spPr>
        <p:txBody>
          <a:bodyPr/>
          <a:lstStyle/>
          <a:p>
            <a:r>
              <a:rPr lang="en-US" dirty="0" smtClean="0"/>
              <a:t>Meetings/Tutorial Sessions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sz="2000" dirty="0" smtClean="0"/>
              <a:t>Fellowship Program participants </a:t>
            </a:r>
          </a:p>
          <a:p>
            <a:pPr lvl="1"/>
            <a:r>
              <a:rPr lang="en-US" sz="1800" dirty="0"/>
              <a:t>C</a:t>
            </a:r>
            <a:r>
              <a:rPr lang="en-US" sz="1800" dirty="0" smtClean="0"/>
              <a:t>ompletely </a:t>
            </a:r>
            <a:r>
              <a:rPr lang="en-US" sz="1800" dirty="0"/>
              <a:t>satisfied </a:t>
            </a:r>
            <a:r>
              <a:rPr lang="en-US" sz="1800" dirty="0" smtClean="0"/>
              <a:t>(Average </a:t>
            </a:r>
            <a:r>
              <a:rPr lang="en-US" sz="1800" dirty="0"/>
              <a:t>– 5.0) with:</a:t>
            </a:r>
          </a:p>
          <a:p>
            <a:pPr lvl="2"/>
            <a:r>
              <a:rPr lang="en-US" sz="1600" dirty="0"/>
              <a:t>IEEE 802.15 Wireless Specialty Network </a:t>
            </a:r>
            <a:r>
              <a:rPr lang="en-US" sz="1600" dirty="0" smtClean="0"/>
              <a:t>Overview Tutorial</a:t>
            </a:r>
          </a:p>
          <a:p>
            <a:pPr lvl="2"/>
            <a:r>
              <a:rPr lang="en-US" sz="1600" dirty="0"/>
              <a:t>IEEE 802.11 – New </a:t>
            </a:r>
            <a:r>
              <a:rPr lang="en-US" sz="1600" dirty="0" smtClean="0"/>
              <a:t>Amendments Tutorial</a:t>
            </a:r>
          </a:p>
          <a:p>
            <a:pPr lvl="1"/>
            <a:r>
              <a:rPr lang="en-US" sz="1800" dirty="0" smtClean="0"/>
              <a:t>Satisfied with all other meeting/tutorial sessions </a:t>
            </a:r>
          </a:p>
          <a:p>
            <a:r>
              <a:rPr lang="en-US" sz="2000" dirty="0" smtClean="0"/>
              <a:t>802 Respondents </a:t>
            </a:r>
          </a:p>
          <a:p>
            <a:pPr lvl="1"/>
            <a:r>
              <a:rPr lang="en-US" sz="1800" dirty="0" smtClean="0"/>
              <a:t>Of those that attended the meeting/tutorial sessions, all indicated that they were satisfied with these sessions</a:t>
            </a:r>
          </a:p>
          <a:p>
            <a:r>
              <a:rPr lang="en-US" sz="2000" dirty="0" smtClean="0"/>
              <a:t>No suggestions were made to improve these sessions</a:t>
            </a:r>
            <a:endParaRPr lang="en-US" sz="2000" dirty="0"/>
          </a:p>
          <a:p>
            <a:pPr lvl="1"/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5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3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sz="1800" dirty="0" smtClean="0"/>
              <a:t>Technical </a:t>
            </a:r>
            <a:r>
              <a:rPr lang="en-US" sz="1800" dirty="0"/>
              <a:t>areas where IEEE could provide </a:t>
            </a:r>
            <a:r>
              <a:rPr lang="en-US" sz="1800" dirty="0" smtClean="0"/>
              <a:t>additional support</a:t>
            </a:r>
          </a:p>
          <a:p>
            <a:pPr lvl="1"/>
            <a:r>
              <a:rPr lang="en-US" dirty="0"/>
              <a:t>“the frequency plan and the reorganization of spectral resources for the implementation of 5 G networks in Burkina </a:t>
            </a:r>
            <a:r>
              <a:rPr lang="en-US" dirty="0" smtClean="0"/>
              <a:t>Faso”</a:t>
            </a:r>
          </a:p>
          <a:p>
            <a:pPr lvl="1"/>
            <a:r>
              <a:rPr lang="en-US" dirty="0"/>
              <a:t>“IEEE P802.11 Wireless LANs Wireless Specialty Network </a:t>
            </a:r>
            <a:r>
              <a:rPr lang="en-US" dirty="0" smtClean="0"/>
              <a:t>Overview”</a:t>
            </a:r>
            <a:endParaRPr lang="en-US" dirty="0"/>
          </a:p>
          <a:p>
            <a:pPr lvl="1"/>
            <a:r>
              <a:rPr lang="en-US" dirty="0"/>
              <a:t>“I want to be involved in IEEE 802 Radio Regulations Task force </a:t>
            </a:r>
            <a:r>
              <a:rPr lang="en-US" dirty="0" smtClean="0"/>
              <a:t>work”</a:t>
            </a:r>
            <a:endParaRPr lang="en-US" dirty="0"/>
          </a:p>
          <a:p>
            <a:pPr lvl="1"/>
            <a:r>
              <a:rPr lang="en-US" dirty="0"/>
              <a:t>“Whitespace and city </a:t>
            </a:r>
            <a:r>
              <a:rPr lang="en-US" dirty="0" err="1"/>
              <a:t>wifi</a:t>
            </a:r>
            <a:r>
              <a:rPr lang="en-US" dirty="0" smtClean="0"/>
              <a:t>”</a:t>
            </a:r>
          </a:p>
          <a:p>
            <a:r>
              <a:rPr lang="en-US" sz="1800" dirty="0" smtClean="0"/>
              <a:t>All respondents indicated that they are very likely </a:t>
            </a:r>
            <a:r>
              <a:rPr lang="en-US" sz="1800" dirty="0"/>
              <a:t>to recommend </a:t>
            </a:r>
            <a:r>
              <a:rPr lang="en-US" sz="1800" dirty="0" smtClean="0"/>
              <a:t>that industry attend/participate </a:t>
            </a:r>
            <a:r>
              <a:rPr lang="en-US" sz="1800" dirty="0"/>
              <a:t>in IEEE </a:t>
            </a:r>
            <a:r>
              <a:rPr lang="en-US" sz="1800" dirty="0" smtClean="0"/>
              <a:t>802</a:t>
            </a:r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3046"/>
            <a:ext cx="8073736" cy="767444"/>
          </a:xfrm>
        </p:spPr>
        <p:txBody>
          <a:bodyPr/>
          <a:lstStyle/>
          <a:p>
            <a:r>
              <a:rPr lang="en-US" dirty="0" smtClean="0"/>
              <a:t>Fellowship Program Participants </a:t>
            </a:r>
            <a:r>
              <a:rPr lang="mr-IN" dirty="0" smtClean="0"/>
              <a:t>–</a:t>
            </a:r>
            <a:r>
              <a:rPr lang="en-US" dirty="0" smtClean="0"/>
              <a:t> Additional Information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6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64983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Would </a:t>
            </a:r>
            <a:r>
              <a:rPr lang="en-US" sz="1800" dirty="0"/>
              <a:t>you recommend IEEE-SA holding additional Fellowship Programs with policy makers/regulators at IEEE 802 in the future</a:t>
            </a:r>
            <a:r>
              <a:rPr lang="en-US" sz="1800" dirty="0" smtClean="0"/>
              <a:t>?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3046"/>
            <a:ext cx="8073736" cy="767444"/>
          </a:xfrm>
        </p:spPr>
        <p:txBody>
          <a:bodyPr/>
          <a:lstStyle/>
          <a:p>
            <a:r>
              <a:rPr lang="en-US" dirty="0" smtClean="0"/>
              <a:t>802 Respondents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Future Program Recommendation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2141820"/>
            <a:ext cx="7772400" cy="3323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spcBef>
                <a:spcPts val="11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spcBef>
                <a:spcPts val="4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“</a:t>
            </a:r>
            <a:r>
              <a:rPr lang="en-US" sz="1800" kern="0" dirty="0"/>
              <a:t>This is very valuable to the whole IEEE 802 based </a:t>
            </a:r>
            <a:r>
              <a:rPr lang="en-US" sz="1800" kern="0" dirty="0" smtClean="0"/>
              <a:t>industry.”</a:t>
            </a:r>
            <a:endParaRPr lang="en-US" sz="1800" kern="0" dirty="0"/>
          </a:p>
          <a:p>
            <a:r>
              <a:rPr lang="en-US" sz="1800" kern="0" dirty="0"/>
              <a:t>“Once a year would be </a:t>
            </a:r>
            <a:r>
              <a:rPr lang="en-US" sz="1800" kern="0" dirty="0" smtClean="0"/>
              <a:t>fine.”</a:t>
            </a:r>
          </a:p>
          <a:p>
            <a:r>
              <a:rPr lang="en-US" sz="1800" kern="0" dirty="0"/>
              <a:t>“But must get the numbers attending up</a:t>
            </a:r>
            <a:r>
              <a:rPr lang="en-US" sz="1800" kern="0" dirty="0" smtClean="0"/>
              <a:t>.”</a:t>
            </a:r>
          </a:p>
          <a:p>
            <a:r>
              <a:rPr lang="en-US" sz="1800" kern="0" dirty="0"/>
              <a:t>“This is a very fruitful exercise</a:t>
            </a:r>
            <a:r>
              <a:rPr lang="en-US" sz="1800" kern="0" dirty="0" smtClean="0"/>
              <a:t>.”</a:t>
            </a:r>
            <a:endParaRPr lang="en-US" sz="1800" kern="0" dirty="0"/>
          </a:p>
          <a:p>
            <a:r>
              <a:rPr lang="en-US" sz="1800" kern="0" dirty="0" smtClean="0"/>
              <a:t>“</a:t>
            </a:r>
            <a:r>
              <a:rPr lang="en-US" sz="1800" kern="0" dirty="0"/>
              <a:t>These policy makers have little impact on IEEE 802 standards.”</a:t>
            </a:r>
          </a:p>
          <a:p>
            <a:pPr marL="0" indent="0">
              <a:buFont typeface="Wingdings 2" pitchFamily="18" charset="2"/>
              <a:buNone/>
            </a:pPr>
            <a:endParaRPr lang="en-US" sz="1800" kern="0" dirty="0" smtClean="0"/>
          </a:p>
          <a:p>
            <a:pPr marL="0" indent="0">
              <a:buFont typeface="Wingdings 2" pitchFamily="18" charset="2"/>
              <a:buNone/>
            </a:pPr>
            <a:endParaRPr lang="en-US" sz="1800" kern="0" dirty="0" smtClean="0"/>
          </a:p>
          <a:p>
            <a:endParaRPr lang="en-US" kern="0" dirty="0" smtClean="0"/>
          </a:p>
          <a:p>
            <a:pPr lvl="3"/>
            <a:r>
              <a:rPr lang="en-US" kern="0" dirty="0" smtClean="0"/>
              <a:t>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659184" y="5143507"/>
            <a:ext cx="1037087" cy="423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spcBef>
                <a:spcPts val="11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spcBef>
                <a:spcPts val="4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sz="1400" kern="0" dirty="0" smtClean="0">
                <a:latin typeface="Verdana" charset="0"/>
                <a:ea typeface="Verdana" charset="0"/>
                <a:cs typeface="Verdana" charset="0"/>
              </a:rPr>
              <a:t>WA </a:t>
            </a:r>
            <a:r>
              <a:rPr lang="mr-IN" sz="1400" kern="0" dirty="0" smtClean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en-US" sz="1400" kern="0" dirty="0" smtClean="0">
                <a:latin typeface="Verdana" charset="0"/>
                <a:ea typeface="Verdana" charset="0"/>
                <a:cs typeface="Verdana" charset="0"/>
              </a:rPr>
              <a:t> 3.25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014482" y="4411987"/>
          <a:ext cx="711503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925"/>
                <a:gridCol w="1826667"/>
                <a:gridCol w="814388"/>
                <a:gridCol w="728663"/>
                <a:gridCol w="757238"/>
                <a:gridCol w="1800155"/>
              </a:tblGrid>
              <a:tr h="6774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Not Recommended</a:t>
                      </a:r>
                      <a:r>
                        <a:rPr lang="en-US" sz="14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at All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Recommended Completely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 of </a:t>
                      </a:r>
                    </a:p>
                    <a:p>
                      <a:r>
                        <a:rPr lang="en-US" sz="1400" dirty="0" smtClean="0"/>
                        <a:t>Responses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7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4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0982" y="267430"/>
            <a:ext cx="8335371" cy="767444"/>
          </a:xfrm>
        </p:spPr>
        <p:txBody>
          <a:bodyPr/>
          <a:lstStyle/>
          <a:p>
            <a:r>
              <a:rPr lang="en-US" smtClean="0"/>
              <a:t>IEEE Standards Referenced in Regulation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sz="2000" dirty="0" smtClean="0"/>
              <a:t>Rwanda</a:t>
            </a:r>
          </a:p>
          <a:p>
            <a:pPr lvl="1"/>
            <a:r>
              <a:rPr lang="en-US" sz="1800" dirty="0" smtClean="0">
                <a:latin typeface="Verdana" charset="0"/>
                <a:ea typeface="Verdana" charset="0"/>
                <a:cs typeface="Verdana" charset="0"/>
              </a:rPr>
              <a:t>IEEE 802.16d (Fixed </a:t>
            </a:r>
            <a:r>
              <a:rPr lang="en-US" sz="1800" dirty="0" err="1" smtClean="0">
                <a:latin typeface="Verdana" charset="0"/>
                <a:ea typeface="Verdana" charset="0"/>
                <a:cs typeface="Verdana" charset="0"/>
              </a:rPr>
              <a:t>WiMax</a:t>
            </a:r>
            <a:r>
              <a:rPr lang="en-US" sz="1800" dirty="0" smtClean="0">
                <a:latin typeface="Verdana" charset="0"/>
                <a:ea typeface="Verdana" charset="0"/>
                <a:cs typeface="Verdana" charset="0"/>
              </a:rPr>
              <a:t>)</a:t>
            </a:r>
          </a:p>
          <a:p>
            <a:r>
              <a:rPr lang="en-US" sz="2000" dirty="0" smtClean="0"/>
              <a:t>Burkina Faso</a:t>
            </a:r>
          </a:p>
          <a:p>
            <a:pPr lvl="1"/>
            <a:r>
              <a:rPr lang="en-US" sz="1800" dirty="0" smtClean="0"/>
              <a:t>IEEE 802.3 </a:t>
            </a:r>
          </a:p>
          <a:p>
            <a:pPr lvl="1"/>
            <a:r>
              <a:rPr lang="en-US" sz="1800" dirty="0" smtClean="0"/>
              <a:t>IEEE 802.11 </a:t>
            </a:r>
          </a:p>
          <a:p>
            <a:pPr lvl="1"/>
            <a:r>
              <a:rPr lang="en-US" sz="1800" dirty="0" smtClean="0"/>
              <a:t>IEEE 802.16 </a:t>
            </a:r>
          </a:p>
          <a:p>
            <a:pPr lvl="1"/>
            <a:r>
              <a:rPr lang="en-US" sz="1800" dirty="0" smtClean="0"/>
              <a:t>IEEE 1609</a:t>
            </a:r>
          </a:p>
          <a:p>
            <a:r>
              <a:rPr lang="en-US" sz="2000" dirty="0" smtClean="0"/>
              <a:t>Zimbabwe</a:t>
            </a:r>
          </a:p>
          <a:p>
            <a:pPr lvl="1"/>
            <a:r>
              <a:rPr lang="en-US" sz="1800" dirty="0" smtClean="0"/>
              <a:t>None</a:t>
            </a:r>
          </a:p>
          <a:p>
            <a:r>
              <a:rPr lang="en-US" sz="2000" dirty="0" smtClean="0"/>
              <a:t>Zambia </a:t>
            </a:r>
            <a:endParaRPr lang="en-US" sz="2000" dirty="0"/>
          </a:p>
          <a:p>
            <a:pPr lvl="1"/>
            <a:r>
              <a:rPr lang="en-US" sz="1800" dirty="0" smtClean="0"/>
              <a:t>None reported</a:t>
            </a:r>
          </a:p>
          <a:p>
            <a:pPr lvl="2"/>
            <a:endParaRPr lang="en-US" sz="18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8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85722"/>
            <a:ext cx="7772400" cy="767444"/>
          </a:xfrm>
        </p:spPr>
        <p:txBody>
          <a:bodyPr/>
          <a:lstStyle/>
          <a:p>
            <a:r>
              <a:rPr lang="en-US" dirty="0" smtClean="0"/>
              <a:t>Developments to Date (1)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030898"/>
            <a:ext cx="8210553" cy="4343400"/>
          </a:xfrm>
        </p:spPr>
        <p:txBody>
          <a:bodyPr/>
          <a:lstStyle/>
          <a:p>
            <a:r>
              <a:rPr lang="en-US" sz="2000" dirty="0" smtClean="0"/>
              <a:t>2017 Program Participants</a:t>
            </a:r>
          </a:p>
          <a:p>
            <a:pPr lvl="1"/>
            <a:r>
              <a:rPr lang="en-US" sz="1800" dirty="0" smtClean="0"/>
              <a:t>India</a:t>
            </a:r>
          </a:p>
          <a:p>
            <a:pPr lvl="2"/>
            <a:r>
              <a:rPr lang="en-US" dirty="0" smtClean="0"/>
              <a:t>Became an </a:t>
            </a:r>
            <a:r>
              <a:rPr lang="en-US" dirty="0"/>
              <a:t>advocate of the IEEE process 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ssisted </a:t>
            </a:r>
            <a:r>
              <a:rPr lang="en-US" dirty="0"/>
              <a:t>IEEE-SA in the development of a MoU with Telecommunications Standards Development Society, India (TSDSI) </a:t>
            </a:r>
            <a:endParaRPr lang="en-US" dirty="0" smtClean="0"/>
          </a:p>
          <a:p>
            <a:pPr lvl="2"/>
            <a:r>
              <a:rPr lang="en-US" dirty="0" smtClean="0"/>
              <a:t>IEEE’s </a:t>
            </a:r>
            <a:r>
              <a:rPr lang="en-US" dirty="0"/>
              <a:t>visibility has increased within C-DoT, a key department within the Ministry of Telecommunications in </a:t>
            </a:r>
            <a:r>
              <a:rPr lang="en-US" dirty="0" smtClean="0"/>
              <a:t>India</a:t>
            </a:r>
          </a:p>
          <a:p>
            <a:pPr lvl="1"/>
            <a:r>
              <a:rPr lang="en-US" dirty="0" smtClean="0"/>
              <a:t>Senegal</a:t>
            </a:r>
          </a:p>
          <a:p>
            <a:pPr lvl="2"/>
            <a:r>
              <a:rPr lang="en-US" dirty="0" smtClean="0"/>
              <a:t>IEEE </a:t>
            </a:r>
            <a:r>
              <a:rPr lang="en-US" dirty="0"/>
              <a:t>802.22 Working Group </a:t>
            </a:r>
            <a:r>
              <a:rPr lang="en-US" dirty="0" smtClean="0"/>
              <a:t>Chair invited </a:t>
            </a:r>
            <a:r>
              <a:rPr lang="en-US" dirty="0"/>
              <a:t>to present on TV </a:t>
            </a:r>
            <a:r>
              <a:rPr lang="en-US" dirty="0" err="1"/>
              <a:t>WhiteSpace</a:t>
            </a:r>
            <a:r>
              <a:rPr lang="en-US" dirty="0"/>
              <a:t> at the 2nd African Telecommunications Union Preparatory Meeting for the ITU World Radio Communication Conference 2019 (WRC-19), held in September 2017 in Dakar, </a:t>
            </a:r>
            <a:r>
              <a:rPr lang="en-US" dirty="0" smtClean="0"/>
              <a:t>Senegal </a:t>
            </a:r>
          </a:p>
          <a:p>
            <a:pPr lvl="3"/>
            <a:r>
              <a:rPr lang="en-US" dirty="0" smtClean="0"/>
              <a:t>Presentation </a:t>
            </a:r>
            <a:r>
              <a:rPr lang="en-US" dirty="0"/>
              <a:t>discussed various IEEE Standards - especially IEEE 802.22, IEEE 802.15.4m, IEEE 802.11 </a:t>
            </a:r>
            <a:r>
              <a:rPr lang="en-US" dirty="0" err="1" smtClean="0"/>
              <a:t>af</a:t>
            </a:r>
            <a:endParaRPr lang="en-US" dirty="0" smtClean="0"/>
          </a:p>
          <a:p>
            <a:pPr lvl="3"/>
            <a:r>
              <a:rPr lang="en-US" dirty="0" smtClean="0"/>
              <a:t>Met </a:t>
            </a:r>
            <a:r>
              <a:rPr lang="en-US" dirty="0"/>
              <a:t>with regulators from many countries including Kenya, Rwanda, Mozambique, Burkina Faso, Tanzania, </a:t>
            </a:r>
            <a:r>
              <a:rPr lang="en-US" dirty="0" smtClean="0"/>
              <a:t>Congo, </a:t>
            </a:r>
            <a:r>
              <a:rPr lang="en-US" dirty="0"/>
              <a:t>etc.</a:t>
            </a:r>
          </a:p>
          <a:p>
            <a:pPr lvl="2"/>
            <a:r>
              <a:rPr lang="en-US" dirty="0" smtClean="0"/>
              <a:t>Participant </a:t>
            </a:r>
            <a:r>
              <a:rPr lang="en-US" dirty="0"/>
              <a:t>connected IEEE 802.22 Chair with </a:t>
            </a:r>
            <a:r>
              <a:rPr lang="en-US" dirty="0" err="1"/>
              <a:t>WawTelecom</a:t>
            </a:r>
            <a:r>
              <a:rPr lang="en-US" dirty="0"/>
              <a:t>.  The Chair is working with them to see how </a:t>
            </a:r>
            <a:r>
              <a:rPr lang="en-US" dirty="0" err="1"/>
              <a:t>WhiteSpace</a:t>
            </a:r>
            <a:r>
              <a:rPr lang="en-US" dirty="0"/>
              <a:t> devices can be used for a Pilot </a:t>
            </a:r>
            <a:r>
              <a:rPr lang="en-US" dirty="0" smtClean="0"/>
              <a:t>Program</a:t>
            </a:r>
          </a:p>
          <a:p>
            <a:pPr lvl="2"/>
            <a:r>
              <a:rPr lang="en-US" dirty="0" smtClean="0"/>
              <a:t>Contacted IEEE in May 2018 to </a:t>
            </a:r>
            <a:r>
              <a:rPr lang="en-US" dirty="0"/>
              <a:t>hold discussions on </a:t>
            </a:r>
            <a:r>
              <a:rPr lang="en-US" dirty="0" err="1" smtClean="0"/>
              <a:t>IoT</a:t>
            </a:r>
            <a:endParaRPr lang="en-US" dirty="0" smtClean="0"/>
          </a:p>
          <a:p>
            <a:pPr lvl="2"/>
            <a:endParaRPr lang="en-US" dirty="0"/>
          </a:p>
          <a:p>
            <a:pPr lvl="1"/>
            <a:endParaRPr lang="en-US" sz="1800" dirty="0" smtClean="0"/>
          </a:p>
          <a:p>
            <a:endParaRPr lang="en-US" sz="2000" dirty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9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7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IEEE-SA_PowerPoint_Template2007 (1)</Template>
  <TotalTime>3634</TotalTime>
  <Words>2244</Words>
  <Application>Microsoft Macintosh PowerPoint</Application>
  <PresentationFormat>On-screen Show (4:3)</PresentationFormat>
  <Paragraphs>421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Geneva</vt:lpstr>
      <vt:lpstr>Mangal</vt:lpstr>
      <vt:lpstr>ＭＳ Ｐゴシック</vt:lpstr>
      <vt:lpstr>Myriad Pro</vt:lpstr>
      <vt:lpstr>Verdana</vt:lpstr>
      <vt:lpstr>Wingdings 2</vt:lpstr>
      <vt:lpstr>Arial</vt:lpstr>
      <vt:lpstr>IEEE-SA_PowerPoint_Template</vt:lpstr>
      <vt:lpstr>IEEE-SA Fellowship Program at 802 Survey Results</vt:lpstr>
      <vt:lpstr>Fellowship Program Survey – Methodology and Response Rate</vt:lpstr>
      <vt:lpstr>Fellowship Program Participants – Program Satisfaction</vt:lpstr>
      <vt:lpstr>802 Respondents – Program Satisfaction</vt:lpstr>
      <vt:lpstr>Meetings/Tutorial Sessions</vt:lpstr>
      <vt:lpstr>Fellowship Program Participants – Additional Information</vt:lpstr>
      <vt:lpstr>802 Respondents –  Future Program Recommendation</vt:lpstr>
      <vt:lpstr>IEEE Standards Referenced in Regulation</vt:lpstr>
      <vt:lpstr>Developments to Date (1)</vt:lpstr>
      <vt:lpstr>Developments to Date (2)</vt:lpstr>
      <vt:lpstr>Developments to Date (3)</vt:lpstr>
      <vt:lpstr>Program Goals</vt:lpstr>
      <vt:lpstr>Program Metrics</vt:lpstr>
      <vt:lpstr>Proposed Revised Metrics</vt:lpstr>
      <vt:lpstr>Summary</vt:lpstr>
      <vt:lpstr>What’s Next?</vt:lpstr>
      <vt:lpstr>Thank you!</vt:lpstr>
      <vt:lpstr>Fellowship Program Participants –  Additional Survey Results</vt:lpstr>
      <vt:lpstr>Impact on Work</vt:lpstr>
      <vt:lpstr>Participant Goals and Results</vt:lpstr>
      <vt:lpstr>Information Acquired</vt:lpstr>
      <vt:lpstr>Technical Areas of Assistance</vt:lpstr>
      <vt:lpstr>Additional Comments</vt:lpstr>
      <vt:lpstr>IEEE 802 Participants –  Additional Survey Results</vt:lpstr>
      <vt:lpstr>IEEE 802 Participation Hours</vt:lpstr>
      <vt:lpstr>How Beneficial was this Program to IEEE 802?</vt:lpstr>
      <vt:lpstr>IEEE 802 Presenters - Survey Results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 Cover Page</dc:title>
  <dc:creator>Microsoft Office User</dc:creator>
  <cp:lastModifiedBy>Microsoft Office User</cp:lastModifiedBy>
  <cp:revision>113</cp:revision>
  <cp:lastPrinted>2018-06-27T18:26:01Z</cp:lastPrinted>
  <dcterms:created xsi:type="dcterms:W3CDTF">2016-11-01T13:03:32Z</dcterms:created>
  <dcterms:modified xsi:type="dcterms:W3CDTF">2018-07-11T21:36:55Z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FolderId">
    <vt:lpwstr/>
  </property>
  <property fmtid="{D5CDD505-2E9C-101B-9397-08002B2CF9AE}" pid="3" name="Offisync_SaveTime">
    <vt:lpwstr/>
  </property>
  <property fmtid="{D5CDD505-2E9C-101B-9397-08002B2CF9AE}" pid="4" name="Offisync_IsSaved">
    <vt:lpwstr>False</vt:lpwstr>
  </property>
  <property fmtid="{D5CDD505-2E9C-101B-9397-08002B2CF9AE}" pid="5" name="Offisync_UniqueId">
    <vt:lpwstr>327384;22965250</vt:lpwstr>
  </property>
  <property fmtid="{D5CDD505-2E9C-101B-9397-08002B2CF9AE}" pid="6" name="CentralDesktop_MDAdded">
    <vt:lpwstr>True</vt:lpwstr>
  </property>
  <property fmtid="{D5CDD505-2E9C-101B-9397-08002B2CF9AE}" pid="7" name="Offisync_FileTitle">
    <vt:lpwstr/>
  </property>
  <property fmtid="{D5CDD505-2E9C-101B-9397-08002B2CF9AE}" pid="8" name="Offisync_UpdateToken">
    <vt:lpwstr>2013-03-29T12:25:12-0400</vt:lpwstr>
  </property>
  <property fmtid="{D5CDD505-2E9C-101B-9397-08002B2CF9AE}" pid="9" name="Offisync_ProviderName">
    <vt:lpwstr>Central Desktop</vt:lpwstr>
  </property>
</Properties>
</file>