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1981" r:id="rId2"/>
    <p:sldId id="1990" r:id="rId3"/>
    <p:sldId id="1989" r:id="rId4"/>
    <p:sldId id="1991" r:id="rId5"/>
    <p:sldId id="1992" r:id="rId6"/>
    <p:sldId id="1993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476" autoAdjust="0"/>
    <p:restoredTop sz="94660" autoAdjust="0"/>
  </p:normalViewPr>
  <p:slideViewPr>
    <p:cSldViewPr>
      <p:cViewPr varScale="1">
        <p:scale>
          <a:sx n="86" d="100"/>
          <a:sy n="86" d="100"/>
        </p:scale>
        <p:origin x="854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802.11-17/0896r2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Jul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802.11-17/0896r2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Jul 2017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ln/>
        </p:spPr>
        <p:txBody>
          <a:bodyPr/>
          <a:lstStyle/>
          <a:p>
            <a:fld id="{5A6717BC-93F2-4BBB-9253-CE3DBEF840EA}" type="slidenum">
              <a:rPr lang="en-US" altLang="en-US">
                <a:solidFill>
                  <a:prstClr val="black"/>
                </a:solidFill>
              </a:rPr>
              <a:pPr/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743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9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9" y="6589715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Page </a:t>
            </a:r>
            <a:fld id="{51AD4080-6D3A-494C-8BF2-E1F8C9265CB5}" type="slidenum">
              <a:rPr lang="en-US" altLang="en-US" sz="12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algn="r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3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1200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IEEE 802 - Bi-directional</a:t>
            </a:r>
            <a:r>
              <a:rPr lang="en-US" altLang="en-US" sz="1200" baseline="0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Spectrum Sharing</a:t>
            </a:r>
            <a:endParaRPr lang="en-US" altLang="en-US" sz="1200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1" y="6589715"/>
            <a:ext cx="16225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Arial" pitchFamily="34" charset="0"/>
              </a:rPr>
              <a:t>ec-18-0155-00-00EC</a:t>
            </a:r>
            <a:endParaRPr lang="en-US" altLang="en-US" sz="1200" dirty="0">
              <a:solidFill>
                <a:schemeClr val="bg1"/>
              </a:solidFill>
              <a:latin typeface="+mj-lt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9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300" b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r>
                <a:rPr lang="en-US" altLang="en-US" sz="2400" b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669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5942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1" y="404815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6" y="404815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92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24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943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949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714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7358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854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332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2531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1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US" sz="24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9" y="6589715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2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Page </a:t>
            </a:r>
            <a:fld id="{7E0ED744-2AD2-45F1-9385-55C79C00BA3B}" type="slidenum">
              <a:rPr lang="en-US" altLang="en-US" sz="12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algn="r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3175" y="6598027"/>
            <a:ext cx="19812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 b="1" i="0">
                <a:effectLst/>
              </a:defRPr>
            </a:lvl1pPr>
          </a:lstStyle>
          <a:p>
            <a:r>
              <a:rPr lang="en-US" sz="1400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Arial" pitchFamily="34" charset="0"/>
              </a:rPr>
              <a:t>ec-18-0155-00-00EC</a:t>
            </a:r>
            <a:endParaRPr lang="en-US" altLang="en-US" sz="1050" b="0" dirty="0">
              <a:solidFill>
                <a:schemeClr val="bg1"/>
              </a:solidFill>
              <a:latin typeface="+mj-lt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3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1200" kern="1200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IEEE 802 - Bi-directional</a:t>
            </a:r>
            <a:r>
              <a:rPr lang="en-US" altLang="en-US" sz="1200" kern="1200" baseline="0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 Spectrum Sharing</a:t>
            </a:r>
            <a:endParaRPr lang="en-US" altLang="en-US" sz="1200" kern="1200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9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en-US" sz="2300" b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r>
                <a:rPr lang="en-US" altLang="en-US" sz="2400" b="1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4431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purva.mody@ieee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purva.mody@WhiteSpaceAlliance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o.gov/assets/650/648206.pdf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5843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altLang="en-US" sz="2400" dirty="0"/>
              <a:t>Executive Committee Leadership Meeting</a:t>
            </a:r>
            <a:br>
              <a:rPr lang="en-US" altLang="en-US" sz="2400" dirty="0"/>
            </a:br>
            <a:r>
              <a:rPr lang="en-US" altLang="en-US" sz="3200" b="1" dirty="0"/>
              <a:t>Push to Bi-directional Spectrum Sharing </a:t>
            </a:r>
            <a:endParaRPr lang="en-US" altLang="en-US" b="1" dirty="0">
              <a:solidFill>
                <a:schemeClr val="tx1"/>
              </a:solidFill>
            </a:endParaRPr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084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Apurva N. Mody 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Chair, National Spectrum Consortium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Chair, </a:t>
            </a:r>
            <a:r>
              <a:rPr lang="en-US" altLang="en-US" sz="2400" dirty="0" err="1"/>
              <a:t>WhiteSpace</a:t>
            </a:r>
            <a:r>
              <a:rPr lang="en-US" altLang="en-US" sz="2400" dirty="0"/>
              <a:t> Alliance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hlinkClick r:id="rId3"/>
              </a:rPr>
              <a:t>apurva.mody@ieee.org</a:t>
            </a:r>
            <a:r>
              <a:rPr lang="en-US" altLang="en-US" sz="2400" dirty="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hlinkClick r:id="rId4"/>
              </a:rPr>
              <a:t>apurva.mody@WhiteSpaceAlliance.org</a:t>
            </a:r>
            <a:r>
              <a:rPr lang="en-US" alt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1548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4813"/>
            <a:ext cx="8686800" cy="792162"/>
          </a:xfrm>
        </p:spPr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Bi-directional Spectrum Sharing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71600"/>
            <a:ext cx="8492964" cy="4419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29000" y="5827325"/>
            <a:ext cx="3197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  <a:hlinkClick r:id="rId3"/>
              </a:rPr>
              <a:t>https://www.gao.gov/assets/650/648206.pdf</a:t>
            </a:r>
            <a:r>
              <a:rPr lang="en-US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5479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4813"/>
            <a:ext cx="8686800" cy="792162"/>
          </a:xfrm>
        </p:spPr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 to Commercial Bi-directional Spectrum Sharing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1600200"/>
            <a:ext cx="3825765" cy="2438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14400" y="1305511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n-lt"/>
              </a:rPr>
              <a:t>Federal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046" y="4114800"/>
            <a:ext cx="3722327" cy="2070544"/>
          </a:xfrm>
          <a:prstGeom prst="rect">
            <a:avLst/>
          </a:prstGeom>
        </p:spPr>
      </p:pic>
      <p:sp>
        <p:nvSpPr>
          <p:cNvPr id="10" name="Bent-Up Arrow 9"/>
          <p:cNvSpPr/>
          <p:nvPr/>
        </p:nvSpPr>
        <p:spPr bwMode="auto">
          <a:xfrm flipV="1">
            <a:off x="4164090" y="2743200"/>
            <a:ext cx="2770109" cy="13716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metal">
            <a:bevelT w="165100" prst="coolSlant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" name="Bent-Up Arrow 10"/>
          <p:cNvSpPr/>
          <p:nvPr/>
        </p:nvSpPr>
        <p:spPr bwMode="auto">
          <a:xfrm rot="10800000" flipV="1">
            <a:off x="1344689" y="4114800"/>
            <a:ext cx="3060356" cy="14478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metal">
            <a:bevelT w="165100" prst="coolSlant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6185344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>
                <a:latin typeface="+mn-lt"/>
              </a:defRPr>
            </a:lvl1pPr>
          </a:lstStyle>
          <a:p>
            <a:r>
              <a:rPr lang="en-US" dirty="0"/>
              <a:t>Commercial</a:t>
            </a:r>
          </a:p>
        </p:txBody>
      </p:sp>
    </p:spTree>
    <p:extLst>
      <p:ext uri="{BB962C8B-B14F-4D97-AF65-F5344CB8AC3E}">
        <p14:creationId xmlns:p14="http://schemas.microsoft.com/office/powerpoint/2010/main" val="1067500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4813"/>
            <a:ext cx="8686800" cy="792162"/>
          </a:xfrm>
        </p:spPr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Commercial to Commercial Bi-directional Spectrum Sharing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599" y="1305511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n-lt"/>
              </a:rPr>
              <a:t>Commercial</a:t>
            </a:r>
            <a:r>
              <a:rPr lang="en-US" sz="1600" dirty="0">
                <a:latin typeface="+mn-lt"/>
              </a:rPr>
              <a:t> 1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245" y="4114800"/>
            <a:ext cx="3722327" cy="2070544"/>
          </a:xfrm>
          <a:prstGeom prst="rect">
            <a:avLst/>
          </a:prstGeom>
        </p:spPr>
      </p:pic>
      <p:sp>
        <p:nvSpPr>
          <p:cNvPr id="10" name="Bent-Up Arrow 9"/>
          <p:cNvSpPr/>
          <p:nvPr/>
        </p:nvSpPr>
        <p:spPr bwMode="auto">
          <a:xfrm flipV="1">
            <a:off x="4240289" y="2743200"/>
            <a:ext cx="2770109" cy="13716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metal">
            <a:bevelT w="165100" prst="coolSlant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" name="Bent-Up Arrow 10"/>
          <p:cNvSpPr/>
          <p:nvPr/>
        </p:nvSpPr>
        <p:spPr bwMode="auto">
          <a:xfrm rot="10800000" flipV="1">
            <a:off x="1420888" y="4114800"/>
            <a:ext cx="3060356" cy="1447800"/>
          </a:xfrm>
          <a:prstGeom prst="bentUp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 prstMaterial="metal">
            <a:bevelT w="165100" prst="coolSlant"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799" y="6185344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+mn-lt"/>
              </a:rPr>
              <a:t>Commercial</a:t>
            </a:r>
            <a:r>
              <a:rPr lang="en-US" sz="1600" dirty="0">
                <a:latin typeface="+mn-lt"/>
              </a:rPr>
              <a:t> 2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52601"/>
            <a:ext cx="3935490" cy="2362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743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04813"/>
            <a:ext cx="8686800" cy="792162"/>
          </a:xfrm>
        </p:spPr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Technologies and Standards to make this happen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6700" y="1357858"/>
            <a:ext cx="8610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C4C4C"/>
                </a:solidFill>
                <a:latin typeface="Raleway"/>
              </a:rPr>
              <a:t>Technologies that assist in improved electromagnetic spectrum awareness, sharing and use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C4C4C"/>
                </a:solidFill>
                <a:latin typeface="Raleway"/>
              </a:rPr>
              <a:t>Spectrally efficient communications technologies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C4C4C"/>
                </a:solidFill>
                <a:latin typeface="Raleway"/>
              </a:rPr>
              <a:t>Bi-directional spectrum sharing policy and enforcement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C4C4C"/>
                </a:solidFill>
                <a:latin typeface="Raleway"/>
              </a:rPr>
              <a:t>Spectrum Access Systems, 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C4C4C"/>
                </a:solidFill>
                <a:latin typeface="Raleway"/>
              </a:rPr>
              <a:t>Automated Frequency Control (FCC 6 GHz NPRM) also known as Dynamic Spectrum Access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C4C4C"/>
                </a:solidFill>
                <a:latin typeface="Raleway"/>
              </a:rPr>
              <a:t>New RF Spectrum Sensing Techniques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C4C4C"/>
                </a:solidFill>
                <a:latin typeface="Raleway"/>
              </a:rPr>
              <a:t>Potential to work with licensed stake-holders (as Primary Users) and operate such that IEEE 802 technologies do not create interference to them while sharing the spectrum.</a:t>
            </a:r>
          </a:p>
        </p:txBody>
      </p:sp>
    </p:spTree>
    <p:extLst>
      <p:ext uri="{BB962C8B-B14F-4D97-AF65-F5344CB8AC3E}">
        <p14:creationId xmlns:p14="http://schemas.microsoft.com/office/powerpoint/2010/main" val="2552523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6D31-67A6-4AC5-9976-EDF5272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04813"/>
            <a:ext cx="8686800" cy="792162"/>
          </a:xfrm>
        </p:spPr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IEEE 802 should look into this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447800"/>
            <a:ext cx="86106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C4C4C"/>
                </a:solidFill>
                <a:latin typeface="Raleway"/>
              </a:rPr>
              <a:t>Licensed eco-system is already looking into this. AWS-1 and AWS-3 spectrum will result in bi-directional spectrum sharing between LTE networks and Federal systems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C4C4C"/>
                </a:solidFill>
                <a:latin typeface="Raleway"/>
              </a:rPr>
              <a:t>IEEE 802 has always thrived on disruption.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C4C4C"/>
                </a:solidFill>
                <a:latin typeface="Raleway"/>
              </a:rPr>
              <a:t>We need a new disruptive paradigm and policy whose time has come ……….</a:t>
            </a:r>
          </a:p>
        </p:txBody>
      </p:sp>
    </p:spTree>
    <p:extLst>
      <p:ext uri="{BB962C8B-B14F-4D97-AF65-F5344CB8AC3E}">
        <p14:creationId xmlns:p14="http://schemas.microsoft.com/office/powerpoint/2010/main" val="21592220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203</Words>
  <Application>Microsoft Office PowerPoint</Application>
  <PresentationFormat>On-screen Show (4:3)</PresentationFormat>
  <Paragraphs>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Raleway</vt:lpstr>
      <vt:lpstr>Times New Roman</vt:lpstr>
      <vt:lpstr>Title slide</vt:lpstr>
      <vt:lpstr>Executive Committee Leadership Meeting Push to Bi-directional Spectrum Sharing </vt:lpstr>
      <vt:lpstr>What is Bi-directional Spectrum Sharing </vt:lpstr>
      <vt:lpstr>Federal to Commercial Bi-directional Spectrum Sharing </vt:lpstr>
      <vt:lpstr>Commercial to Commercial Bi-directional Spectrum Sharing </vt:lpstr>
      <vt:lpstr>New Technologies and Standards to make this happen</vt:lpstr>
      <vt:lpstr>Why IEEE 802 should look into this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2018-11-12T02:15:04Z</dcterms:modified>
</cp:coreProperties>
</file>