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351" r:id="rId2"/>
    <p:sldId id="260" r:id="rId3"/>
    <p:sldId id="362" r:id="rId4"/>
    <p:sldId id="36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5" autoAdjust="0"/>
  </p:normalViewPr>
  <p:slideViewPr>
    <p:cSldViewPr showGuides="1">
      <p:cViewPr varScale="1">
        <p:scale>
          <a:sx n="93" d="100"/>
          <a:sy n="93" d="100"/>
        </p:scale>
        <p:origin x="6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2018-11-16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45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460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3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3069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3534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DA69C-FA6F-B545-8169-A67AADDEEE15}"/>
              </a:ext>
            </a:extLst>
          </p:cNvPr>
          <p:cNvSpPr txBox="1"/>
          <p:nvPr userDrawn="1"/>
        </p:nvSpPr>
        <p:spPr>
          <a:xfrm>
            <a:off x="4067944" y="638132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5278B3F-0B56-6B49-B5EA-CA190D40E4CB}" type="slidenum">
              <a:rPr lang="en-US" sz="1400" smtClean="0"/>
              <a:pPr algn="ctr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9F81A-7D2E-AD40-90D9-E59E3FCD5659}"/>
              </a:ext>
            </a:extLst>
          </p:cNvPr>
          <p:cNvSpPr txBox="1"/>
          <p:nvPr userDrawn="1"/>
        </p:nvSpPr>
        <p:spPr>
          <a:xfrm>
            <a:off x="8686800" y="6419949"/>
            <a:ext cx="421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C22472-8E56-9144-B90E-219FB3554917}" type="slidenum">
              <a:rPr lang="en-US" sz="1400" smtClean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E8F05FC-350D-41D4-AEBE-D76A6DB65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A7AB1-930F-4A16-986B-D6C01F5CA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C697688-0EE7-4874-8A37-B00F546E4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638AC8-2A4C-B440-A490-67648C0A0D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content/dam/ieee-standards/standards/web/documents/other/patent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792"/>
            <a:ext cx="8458200" cy="2880320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Three Procedural Issues for Discussion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7561088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 (</a:t>
            </a:r>
            <a:r>
              <a:rPr lang="en-US" altLang="en-US" dirty="0" err="1"/>
              <a:t>EthAirNet</a:t>
            </a:r>
            <a:r>
              <a:rPr lang="en-US" altLang="en-US" dirty="0"/>
              <a:t> Associates; 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roger@ethair.net</a:t>
            </a:r>
            <a:br>
              <a:rPr lang="en-US" altLang="en-US" sz="1800" dirty="0"/>
            </a:br>
            <a:r>
              <a:rPr lang="en-US" altLang="en-US" sz="1600" dirty="0"/>
              <a:t>+1 802 227 2253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16 November 2018</a:t>
            </a:r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5652120" y="44624"/>
            <a:ext cx="3452799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defRPr/>
            </a:pPr>
            <a:r>
              <a:rPr lang="en-US" sz="1400" dirty="0"/>
              <a:t>Mentor DCN 802-ec-18-0233-00-00EC</a:t>
            </a:r>
          </a:p>
        </p:txBody>
      </p:sp>
    </p:spTree>
    <p:extLst>
      <p:ext uri="{BB962C8B-B14F-4D97-AF65-F5344CB8AC3E}">
        <p14:creationId xmlns:p14="http://schemas.microsoft.com/office/powerpoint/2010/main" val="22808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Issue #1: </a:t>
            </a:r>
            <a:r>
              <a:rPr lang="en-US" altLang="en-US" sz="2800" dirty="0"/>
              <a:t>LMSC enforcement of WG procedures 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Recently the EC had a case in which an LMSC motion was debated on grounds that it had not met all internal WG procedures, when the alleged failure involved a WG policy more restrictive than the LMSC policy. </a:t>
            </a:r>
          </a:p>
          <a:p>
            <a:pPr lvl="1"/>
            <a:r>
              <a:rPr lang="en-US" dirty="0"/>
              <a:t>Is this valid grounds for the Sponsor to reject?</a:t>
            </a:r>
          </a:p>
          <a:p>
            <a:pPr lvl="1"/>
            <a:r>
              <a:rPr lang="en-US" dirty="0"/>
              <a:t>Is the EC responsible to police WG procedures beyond LMSC requirements?</a:t>
            </a:r>
          </a:p>
          <a:p>
            <a:pPr lvl="1"/>
            <a:r>
              <a:rPr lang="en-US" dirty="0"/>
              <a:t>This is parallel to, for example, </a:t>
            </a:r>
            <a:r>
              <a:rPr lang="en-US" dirty="0" err="1"/>
              <a:t>RevCom</a:t>
            </a:r>
            <a:r>
              <a:rPr lang="en-US" dirty="0"/>
              <a:t> checking to see whether a draft had received a proper WG ballot per LMSC procedures. </a:t>
            </a:r>
          </a:p>
          <a:p>
            <a:pPr lvl="1"/>
            <a:r>
              <a:rPr lang="en-US" dirty="0"/>
              <a:t>What are the appeal issues if the EC ignored an internal WG restriction?	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507288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Issue #2: </a:t>
            </a:r>
            <a:r>
              <a:rPr lang="en-US" altLang="en-US" sz="2800" dirty="0"/>
              <a:t>Call for Patents in non-PAR activity	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Many pre-PAR or non-PAR activities present the PAR slides and issue a Call for Patents.	</a:t>
            </a:r>
          </a:p>
          <a:p>
            <a:pPr lvl="1"/>
            <a:r>
              <a:rPr lang="en-US" dirty="0"/>
              <a:t>People may think this is somehow safest.</a:t>
            </a:r>
          </a:p>
          <a:p>
            <a:pPr lvl="1"/>
            <a:r>
              <a:rPr lang="en-US" dirty="0"/>
              <a:t>In my view, this wastes time, weakens the meaningful Call for Patents, and puts an undue burden on the participants	.</a:t>
            </a:r>
          </a:p>
          <a:p>
            <a:pPr lvl="1"/>
            <a:r>
              <a:rPr lang="en-US" dirty="0"/>
              <a:t>See “</a:t>
            </a:r>
            <a:r>
              <a:rPr lang="en-US" dirty="0">
                <a:hlinkClick r:id="rId3"/>
              </a:rPr>
              <a:t>Understanding Patent Issues During IEEE Standards Development</a:t>
            </a:r>
            <a:r>
              <a:rPr lang="en-US" dirty="0"/>
              <a:t>”</a:t>
            </a:r>
          </a:p>
          <a:p>
            <a:pPr lvl="2"/>
            <a:r>
              <a:rPr lang="en-US" i="1" dirty="0"/>
              <a:t>Should a Call for Patents be issued at a Study Group or other meetings that occur before approval of a Project Authorization Request (PAR)?</a:t>
            </a:r>
          </a:p>
          <a:p>
            <a:pPr lvl="2"/>
            <a:r>
              <a:rPr lang="en-US" i="1" dirty="0"/>
              <a:t>No. However, it is recommended that the Patent Slides for pre-PAR Meetings be used in these meetings.</a:t>
            </a:r>
          </a:p>
        </p:txBody>
      </p:sp>
    </p:spTree>
    <p:extLst>
      <p:ext uri="{BB962C8B-B14F-4D97-AF65-F5344CB8AC3E}">
        <p14:creationId xmlns:p14="http://schemas.microsoft.com/office/powerpoint/2010/main" val="13019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507288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Issue #3: </a:t>
            </a:r>
            <a:r>
              <a:rPr lang="en-US" altLang="en-US" sz="2800" dirty="0"/>
              <a:t>Motion Procedures for Ballots 	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Recording Secretary maintains procedures for motions at meetings; for example,</a:t>
            </a:r>
          </a:p>
          <a:p>
            <a:pPr lvl="1"/>
            <a:r>
              <a:rPr lang="en-US" dirty="0"/>
              <a:t>Motion template</a:t>
            </a:r>
          </a:p>
          <a:p>
            <a:pPr lvl="1"/>
            <a:r>
              <a:rPr lang="en-US" dirty="0"/>
              <a:t>Referenced documentation must be posted at Mentor or elsewhere</a:t>
            </a:r>
          </a:p>
          <a:p>
            <a:pPr lvl="2"/>
            <a:r>
              <a:rPr lang="en-US" dirty="0"/>
              <a:t>Not just an attachment to an email</a:t>
            </a:r>
          </a:p>
          <a:p>
            <a:r>
              <a:rPr lang="en-US" dirty="0"/>
              <a:t>I recommend that email ballots follow the same procedures.</a:t>
            </a:r>
          </a:p>
          <a:p>
            <a:r>
              <a:rPr lang="en-US" dirty="0"/>
              <a:t>The procedure for email ballots should be recorded in Chair’s Guidelines, or Operations Manual</a:t>
            </a:r>
          </a:p>
          <a:p>
            <a:pPr lvl="1"/>
            <a:r>
              <a:rPr lang="en-US" dirty="0"/>
              <a:t>Procedures for motions at meetings should also be upgraded in status.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69533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16724</TotalTime>
  <Words>236</Words>
  <Application>Microsoft Macintosh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Three Procedural Issues for Discussion</vt:lpstr>
      <vt:lpstr>Issue #1: LMSC enforcement of WG procedures  </vt:lpstr>
      <vt:lpstr>Issue #2: Call for Patents in non-PAR activity  </vt:lpstr>
      <vt:lpstr>Issue #3: Motion Procedures for Ballots   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OfficeUser4564</cp:lastModifiedBy>
  <cp:revision>355</cp:revision>
  <cp:lastPrinted>2018-07-13T21:49:10Z</cp:lastPrinted>
  <dcterms:created xsi:type="dcterms:W3CDTF">2013-11-15T16:17:16Z</dcterms:created>
  <dcterms:modified xsi:type="dcterms:W3CDTF">2018-11-16T03:22:53Z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