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 id="2147483659" r:id="rId2"/>
  </p:sldMasterIdLst>
  <p:notesMasterIdLst>
    <p:notesMasterId r:id="rId24"/>
  </p:notesMasterIdLst>
  <p:handoutMasterIdLst>
    <p:handoutMasterId r:id="rId25"/>
  </p:handoutMasterIdLst>
  <p:sldIdLst>
    <p:sldId id="510" r:id="rId3"/>
    <p:sldId id="421" r:id="rId4"/>
    <p:sldId id="514" r:id="rId5"/>
    <p:sldId id="512" r:id="rId6"/>
    <p:sldId id="430" r:id="rId7"/>
    <p:sldId id="374" r:id="rId8"/>
    <p:sldId id="431" r:id="rId9"/>
    <p:sldId id="458" r:id="rId10"/>
    <p:sldId id="432" r:id="rId11"/>
    <p:sldId id="462" r:id="rId12"/>
    <p:sldId id="434" r:id="rId13"/>
    <p:sldId id="459" r:id="rId14"/>
    <p:sldId id="513" r:id="rId15"/>
    <p:sldId id="450" r:id="rId16"/>
    <p:sldId id="508" r:id="rId17"/>
    <p:sldId id="367" r:id="rId18"/>
    <p:sldId id="429" r:id="rId19"/>
    <p:sldId id="400" r:id="rId20"/>
    <p:sldId id="481" r:id="rId21"/>
    <p:sldId id="482" r:id="rId22"/>
    <p:sldId id="480" r:id="rId23"/>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1pPr>
    <a:lvl2pPr marL="4572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2pPr>
    <a:lvl3pPr marL="9144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3pPr>
    <a:lvl4pPr marL="13716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4pPr>
    <a:lvl5pPr marL="18288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os Farkas" initials="JF" lastIdx="1" clrIdx="0">
    <p:extLst>
      <p:ext uri="{19B8F6BF-5375-455C-9EA6-DF929625EA0E}">
        <p15:presenceInfo xmlns:p15="http://schemas.microsoft.com/office/powerpoint/2012/main" userId="S-1-5-21-1538607324-3213881460-940295383-31178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FB1DF"/>
    <a:srgbClr val="69BE28"/>
    <a:srgbClr val="0066FF"/>
    <a:srgbClr val="33CCFF"/>
    <a:srgbClr val="99FF99"/>
    <a:srgbClr val="FFFF00"/>
    <a:srgbClr val="FFCC00"/>
    <a:srgbClr val="DDDDD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974" autoAdjust="0"/>
    <p:restoredTop sz="94090" autoAdjust="0"/>
  </p:normalViewPr>
  <p:slideViewPr>
    <p:cSldViewPr showGuides="1">
      <p:cViewPr varScale="1">
        <p:scale>
          <a:sx n="82" d="100"/>
          <a:sy n="82" d="100"/>
        </p:scale>
        <p:origin x="907" y="67"/>
      </p:cViewPr>
      <p:guideLst>
        <p:guide orient="horz" pos="2160"/>
        <p:guide pos="2880"/>
      </p:guideLst>
    </p:cSldViewPr>
  </p:slideViewPr>
  <p:outlineViewPr>
    <p:cViewPr>
      <p:scale>
        <a:sx n="33" d="100"/>
        <a:sy n="33" d="100"/>
      </p:scale>
      <p:origin x="0" y="-1488"/>
    </p:cViewPr>
  </p:outlineViewPr>
  <p:notesTextViewPr>
    <p:cViewPr>
      <p:scale>
        <a:sx n="1" d="1"/>
        <a:sy n="1" d="1"/>
      </p:scale>
      <p:origin x="0" y="0"/>
    </p:cViewPr>
  </p:notesTextViewPr>
  <p:sorterViewPr>
    <p:cViewPr>
      <p:scale>
        <a:sx n="120" d="100"/>
        <a:sy n="120" d="100"/>
      </p:scale>
      <p:origin x="0" y="0"/>
    </p:cViewPr>
  </p:sorterViewPr>
  <p:notesViewPr>
    <p:cSldViewPr showGuides="1">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commentAuthors" Target="commentAuthor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9597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vl1pPr>
          </a:lstStyle>
          <a:p>
            <a:endParaRPr lang="en-US" altLang="en-US"/>
          </a:p>
        </p:txBody>
      </p:sp>
      <p:sp>
        <p:nvSpPr>
          <p:cNvPr id="595971"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vl1pPr>
          </a:lstStyle>
          <a:p>
            <a:endParaRPr lang="en-US" altLang="en-US"/>
          </a:p>
        </p:txBody>
      </p:sp>
      <p:sp>
        <p:nvSpPr>
          <p:cNvPr id="595972"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vl1pPr>
          </a:lstStyle>
          <a:p>
            <a:endParaRPr lang="en-US" altLang="en-US"/>
          </a:p>
        </p:txBody>
      </p:sp>
      <p:sp>
        <p:nvSpPr>
          <p:cNvPr id="595973"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fld id="{458DD877-B47C-4308-96C0-F86F851B6BC1}" type="slidenum">
              <a:rPr lang="en-US" altLang="en-US"/>
              <a:pPr/>
              <a:t>‹#›</a:t>
            </a:fld>
            <a:endParaRPr lang="en-US" altLang="en-US"/>
          </a:p>
        </p:txBody>
      </p:sp>
    </p:spTree>
    <p:extLst>
      <p:ext uri="{BB962C8B-B14F-4D97-AF65-F5344CB8AC3E}">
        <p14:creationId xmlns:p14="http://schemas.microsoft.com/office/powerpoint/2010/main" val="331882292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752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vl1pPr>
          </a:lstStyle>
          <a:p>
            <a:endParaRPr lang="en-US" altLang="en-US"/>
          </a:p>
        </p:txBody>
      </p:sp>
      <p:sp>
        <p:nvSpPr>
          <p:cNvPr id="10752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vl1pPr>
          </a:lstStyle>
          <a:p>
            <a:endParaRPr lang="en-US" altLang="en-US"/>
          </a:p>
        </p:txBody>
      </p:sp>
      <p:sp>
        <p:nvSpPr>
          <p:cNvPr id="10752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752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752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vl1pPr>
          </a:lstStyle>
          <a:p>
            <a:endParaRPr lang="en-US" altLang="en-US"/>
          </a:p>
        </p:txBody>
      </p:sp>
      <p:sp>
        <p:nvSpPr>
          <p:cNvPr id="10752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fld id="{EE959D19-1FE8-493D-A0E2-ED883022503F}" type="slidenum">
              <a:rPr lang="en-US" altLang="en-US"/>
              <a:pPr/>
              <a:t>‹#›</a:t>
            </a:fld>
            <a:endParaRPr lang="en-US" altLang="en-US"/>
          </a:p>
        </p:txBody>
      </p:sp>
    </p:spTree>
    <p:extLst>
      <p:ext uri="{BB962C8B-B14F-4D97-AF65-F5344CB8AC3E}">
        <p14:creationId xmlns:p14="http://schemas.microsoft.com/office/powerpoint/2010/main" val="3104214343"/>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fontAlgn="base">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fontAlgn="base">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fontAlgn="base">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fontAlgn="base">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E959D19-1FE8-493D-A0E2-ED883022503F}" type="slidenum">
              <a:rPr lang="en-US" altLang="en-US" smtClean="0"/>
              <a:pPr/>
              <a:t>10</a:t>
            </a:fld>
            <a:endParaRPr lang="en-US" altLang="en-US"/>
          </a:p>
        </p:txBody>
      </p:sp>
    </p:spTree>
    <p:extLst>
      <p:ext uri="{BB962C8B-B14F-4D97-AF65-F5344CB8AC3E}">
        <p14:creationId xmlns:p14="http://schemas.microsoft.com/office/powerpoint/2010/main" val="8445769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30754" name="Rectangle 2"/>
          <p:cNvSpPr>
            <a:spLocks noChangeArrowheads="1"/>
          </p:cNvSpPr>
          <p:nvPr/>
        </p:nvSpPr>
        <p:spPr bwMode="auto">
          <a:xfrm>
            <a:off x="14288" y="6597650"/>
            <a:ext cx="9129712"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0755" name="Rectangle 3"/>
          <p:cNvSpPr>
            <a:spLocks noChangeArrowheads="1"/>
          </p:cNvSpPr>
          <p:nvPr/>
        </p:nvSpPr>
        <p:spPr bwMode="auto">
          <a:xfrm>
            <a:off x="3175" y="3175"/>
            <a:ext cx="9136063"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0756" name="Rectangle 4"/>
          <p:cNvSpPr>
            <a:spLocks noGrp="1" noChangeArrowheads="1"/>
          </p:cNvSpPr>
          <p:nvPr>
            <p:ph type="ctrTitle"/>
          </p:nvPr>
        </p:nvSpPr>
        <p:spPr>
          <a:xfrm>
            <a:off x="685800" y="2130425"/>
            <a:ext cx="7772400" cy="1470025"/>
          </a:xfrm>
        </p:spPr>
        <p:txBody>
          <a:bodyPr/>
          <a:lstStyle>
            <a:lvl1pPr>
              <a:defRPr/>
            </a:lvl1pPr>
          </a:lstStyle>
          <a:p>
            <a:pPr lvl="0"/>
            <a:r>
              <a:rPr lang="en-US" altLang="en-US" noProof="0"/>
              <a:t>Click to edit Master title style</a:t>
            </a:r>
          </a:p>
        </p:txBody>
      </p:sp>
      <p:sp>
        <p:nvSpPr>
          <p:cNvPr id="330757" name="Rectangle 5"/>
          <p:cNvSpPr>
            <a:spLocks noGrp="1" noChangeArrowheads="1"/>
          </p:cNvSpPr>
          <p:nvPr>
            <p:ph type="subTitle" idx="1"/>
          </p:nvPr>
        </p:nvSpPr>
        <p:spPr>
          <a:xfrm>
            <a:off x="1371600" y="3886200"/>
            <a:ext cx="6400800" cy="1752600"/>
          </a:xfrm>
        </p:spPr>
        <p:txBody>
          <a:bodyPr/>
          <a:lstStyle>
            <a:lvl1pPr marL="0" indent="0" algn="ctr">
              <a:buFontTx/>
              <a:buNone/>
              <a:defRPr/>
            </a:lvl1pPr>
          </a:lstStyle>
          <a:p>
            <a:pPr lvl="0"/>
            <a:r>
              <a:rPr lang="en-US" altLang="en-US" noProof="0"/>
              <a:t>Click to edit Master subtitle style</a:t>
            </a:r>
          </a:p>
        </p:txBody>
      </p:sp>
      <p:sp>
        <p:nvSpPr>
          <p:cNvPr id="330758" name="Text Box 6"/>
          <p:cNvSpPr txBox="1">
            <a:spLocks noChangeArrowheads="1"/>
          </p:cNvSpPr>
          <p:nvPr/>
        </p:nvSpPr>
        <p:spPr bwMode="auto">
          <a:xfrm>
            <a:off x="7958138" y="6589713"/>
            <a:ext cx="115093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spcBef>
                <a:spcPct val="50000"/>
              </a:spcBef>
            </a:pPr>
            <a:r>
              <a:rPr lang="en-US" altLang="en-US" sz="1200">
                <a:solidFill>
                  <a:schemeClr val="bg1"/>
                </a:solidFill>
              </a:rPr>
              <a:t>Page </a:t>
            </a:r>
            <a:fld id="{51AD4080-6D3A-494C-8BF2-E1F8C9265CB5}" type="slidenum">
              <a:rPr lang="en-US" altLang="en-US" sz="1200">
                <a:solidFill>
                  <a:schemeClr val="bg1"/>
                </a:solidFill>
              </a:rPr>
              <a:pPr algn="r" eaLnBrk="1" hangingPunct="1">
                <a:spcBef>
                  <a:spcPct val="50000"/>
                </a:spcBef>
              </a:pPr>
              <a:t>‹#›</a:t>
            </a:fld>
            <a:endParaRPr lang="en-US" altLang="en-US" sz="1200">
              <a:solidFill>
                <a:schemeClr val="bg1"/>
              </a:solidFill>
            </a:endParaRPr>
          </a:p>
        </p:txBody>
      </p:sp>
      <p:sp>
        <p:nvSpPr>
          <p:cNvPr id="330759" name="Text Box 7"/>
          <p:cNvSpPr txBox="1">
            <a:spLocks noChangeArrowheads="1"/>
          </p:cNvSpPr>
          <p:nvPr/>
        </p:nvSpPr>
        <p:spPr bwMode="auto">
          <a:xfrm>
            <a:off x="1828800" y="6591301"/>
            <a:ext cx="548640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eaLnBrk="1" hangingPunct="1"/>
            <a:r>
              <a:rPr lang="en-US" altLang="en-US" sz="1200" dirty="0">
                <a:solidFill>
                  <a:schemeClr val="bg1"/>
                </a:solidFill>
              </a:rPr>
              <a:t>IEEE 802 LMSC</a:t>
            </a:r>
          </a:p>
        </p:txBody>
      </p:sp>
      <p:grpSp>
        <p:nvGrpSpPr>
          <p:cNvPr id="330761" name="Group 9"/>
          <p:cNvGrpSpPr>
            <a:grpSpLocks/>
          </p:cNvGrpSpPr>
          <p:nvPr/>
        </p:nvGrpSpPr>
        <p:grpSpPr bwMode="auto">
          <a:xfrm>
            <a:off x="8316913" y="5876925"/>
            <a:ext cx="793750" cy="709613"/>
            <a:chOff x="3288" y="3482"/>
            <a:chExt cx="500" cy="447"/>
          </a:xfrm>
        </p:grpSpPr>
        <p:sp>
          <p:nvSpPr>
            <p:cNvPr id="330762" name="Rectangle 10"/>
            <p:cNvSpPr>
              <a:spLocks noChangeArrowheads="1"/>
            </p:cNvSpPr>
            <p:nvPr userDrawn="1"/>
          </p:nvSpPr>
          <p:spPr bwMode="auto">
            <a:xfrm>
              <a:off x="3288" y="3521"/>
              <a:ext cx="454" cy="363"/>
            </a:xfrm>
            <a:prstGeom prst="rect">
              <a:avLst/>
            </a:prstGeom>
            <a:solidFill>
              <a:srgbClr val="2FB1DF"/>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0763" name="Text Box 11"/>
            <p:cNvSpPr txBox="1">
              <a:spLocks noChangeArrowheads="1"/>
            </p:cNvSpPr>
            <p:nvPr userDrawn="1"/>
          </p:nvSpPr>
          <p:spPr bwMode="auto">
            <a:xfrm>
              <a:off x="3297" y="3482"/>
              <a:ext cx="485" cy="2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300" b="1">
                  <a:solidFill>
                    <a:schemeClr val="bg1"/>
                  </a:solidFill>
                </a:rPr>
                <a:t>EEE</a:t>
              </a:r>
            </a:p>
          </p:txBody>
        </p:sp>
        <p:sp>
          <p:nvSpPr>
            <p:cNvPr id="330764" name="Line 12"/>
            <p:cNvSpPr>
              <a:spLocks noChangeShapeType="1"/>
            </p:cNvSpPr>
            <p:nvPr userDrawn="1"/>
          </p:nvSpPr>
          <p:spPr bwMode="auto">
            <a:xfrm>
              <a:off x="3331" y="3542"/>
              <a:ext cx="0" cy="317"/>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30765" name="Text Box 13"/>
            <p:cNvSpPr txBox="1">
              <a:spLocks noChangeArrowheads="1"/>
            </p:cNvSpPr>
            <p:nvPr userDrawn="1"/>
          </p:nvSpPr>
          <p:spPr bwMode="auto">
            <a:xfrm>
              <a:off x="3303" y="3641"/>
              <a:ext cx="48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ltLang="en-US" b="1">
                  <a:solidFill>
                    <a:schemeClr val="bg1"/>
                  </a:solidFill>
                </a:rPr>
                <a:t>802</a:t>
              </a:r>
            </a:p>
          </p:txBody>
        </p:sp>
      </p:grpSp>
      <p:sp>
        <p:nvSpPr>
          <p:cNvPr id="15" name="Text Box 8">
            <a:extLst>
              <a:ext uri="{FF2B5EF4-FFF2-40B4-BE49-F238E27FC236}">
                <a16:creationId xmlns:a16="http://schemas.microsoft.com/office/drawing/2014/main" id="{E3FA5AB0-3058-4D92-9D34-7E588532C207}"/>
              </a:ext>
            </a:extLst>
          </p:cNvPr>
          <p:cNvSpPr txBox="1">
            <a:spLocks noChangeArrowheads="1"/>
          </p:cNvSpPr>
          <p:nvPr userDrawn="1"/>
        </p:nvSpPr>
        <p:spPr bwMode="auto">
          <a:xfrm>
            <a:off x="0" y="6586539"/>
            <a:ext cx="198120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eaLnBrk="1" hangingPunct="1"/>
            <a:r>
              <a:rPr lang="en-GB" sz="1200" dirty="0">
                <a:solidFill>
                  <a:schemeClr val="bg1"/>
                </a:solidFill>
              </a:rPr>
              <a:t>ec-19-0043-02</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8517414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78600" y="404813"/>
            <a:ext cx="2108200" cy="546258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50825" y="404813"/>
            <a:ext cx="6175375" cy="546258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8099209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143000" y="3602038"/>
            <a:ext cx="6858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Tree>
    <p:extLst>
      <p:ext uri="{BB962C8B-B14F-4D97-AF65-F5344CB8AC3E}">
        <p14:creationId xmlns:p14="http://schemas.microsoft.com/office/powerpoint/2010/main" val="156016423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628650" y="1825625"/>
            <a:ext cx="7886700" cy="435133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92958764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3"/>
            <a:ext cx="7886700" cy="1500187"/>
          </a:xfrm>
          <a:prstGeom prst="rect">
            <a:avLst/>
          </a:prstGeo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Tree>
    <p:extLst>
      <p:ext uri="{BB962C8B-B14F-4D97-AF65-F5344CB8AC3E}">
        <p14:creationId xmlns:p14="http://schemas.microsoft.com/office/powerpoint/2010/main" val="286338713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28650" y="1825625"/>
            <a:ext cx="3867150" cy="435133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825625"/>
            <a:ext cx="3867150" cy="435133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47972318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p:cNvSpPr>
            <a:spLocks noGrp="1"/>
          </p:cNvSpPr>
          <p:nvPr>
            <p:ph type="body" idx="1"/>
          </p:nvPr>
        </p:nvSpPr>
        <p:spPr>
          <a:xfrm>
            <a:off x="630238" y="1681163"/>
            <a:ext cx="386873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30238" y="2505075"/>
            <a:ext cx="3868737" cy="368458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7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788" cy="368458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4301560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59352780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807630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788" y="987425"/>
            <a:ext cx="462915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8" y="2057400"/>
            <a:ext cx="2949575"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Tree>
    <p:extLst>
      <p:ext uri="{BB962C8B-B14F-4D97-AF65-F5344CB8AC3E}">
        <p14:creationId xmlns:p14="http://schemas.microsoft.com/office/powerpoint/2010/main" val="8419936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46201510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3887788" y="987425"/>
            <a:ext cx="462915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30238" y="2057400"/>
            <a:ext cx="2949575"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Tree>
    <p:extLst>
      <p:ext uri="{BB962C8B-B14F-4D97-AF65-F5344CB8AC3E}">
        <p14:creationId xmlns:p14="http://schemas.microsoft.com/office/powerpoint/2010/main" val="3123562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a:xfrm>
            <a:off x="628650" y="1825625"/>
            <a:ext cx="7886700" cy="4351338"/>
          </a:xfrm>
          <a:prstGeom prst="rect">
            <a:avLst/>
          </a:prstGeo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86071614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404813"/>
            <a:ext cx="2057400" cy="577215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404813"/>
            <a:ext cx="6019800" cy="5772150"/>
          </a:xfrm>
          <a:prstGeom prst="rect">
            <a:avLst/>
          </a:prstGeo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2855966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Tree>
    <p:extLst>
      <p:ext uri="{BB962C8B-B14F-4D97-AF65-F5344CB8AC3E}">
        <p14:creationId xmlns:p14="http://schemas.microsoft.com/office/powerpoint/2010/main" val="16299568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50825" y="1341438"/>
            <a:ext cx="4038600" cy="452596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441825" y="1341438"/>
            <a:ext cx="4038600" cy="452596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1026836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2525147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0254959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9806496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Tree>
    <p:extLst>
      <p:ext uri="{BB962C8B-B14F-4D97-AF65-F5344CB8AC3E}">
        <p14:creationId xmlns:p14="http://schemas.microsoft.com/office/powerpoint/2010/main" val="25083266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Tree>
    <p:extLst>
      <p:ext uri="{BB962C8B-B14F-4D97-AF65-F5344CB8AC3E}">
        <p14:creationId xmlns:p14="http://schemas.microsoft.com/office/powerpoint/2010/main" val="8452874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29730" name="Rectangle 2"/>
          <p:cNvSpPr>
            <a:spLocks noChangeArrowheads="1"/>
          </p:cNvSpPr>
          <p:nvPr/>
        </p:nvSpPr>
        <p:spPr bwMode="auto">
          <a:xfrm>
            <a:off x="0" y="6604000"/>
            <a:ext cx="9139238" cy="260350"/>
          </a:xfrm>
          <a:prstGeom prst="rect">
            <a:avLst/>
          </a:prstGeom>
          <a:solidFill>
            <a:srgbClr val="2FB1DF"/>
          </a:solidFill>
          <a:ln w="9525">
            <a:solidFill>
              <a:srgbClr val="2FB1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9731" name="Rectangle 3"/>
          <p:cNvSpPr>
            <a:spLocks noChangeArrowheads="1"/>
          </p:cNvSpPr>
          <p:nvPr/>
        </p:nvSpPr>
        <p:spPr bwMode="auto">
          <a:xfrm>
            <a:off x="3175" y="3175"/>
            <a:ext cx="9136063" cy="260350"/>
          </a:xfrm>
          <a:prstGeom prst="rect">
            <a:avLst/>
          </a:prstGeom>
          <a:solidFill>
            <a:srgbClr val="2FB1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9732" name="Rectangle 4"/>
          <p:cNvSpPr>
            <a:spLocks noGrp="1" noChangeArrowheads="1"/>
          </p:cNvSpPr>
          <p:nvPr>
            <p:ph type="title"/>
          </p:nvPr>
        </p:nvSpPr>
        <p:spPr bwMode="auto">
          <a:xfrm>
            <a:off x="457200" y="404813"/>
            <a:ext cx="8229600" cy="792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329733" name="Rectangle 5"/>
          <p:cNvSpPr>
            <a:spLocks noGrp="1" noChangeArrowheads="1"/>
          </p:cNvSpPr>
          <p:nvPr>
            <p:ph type="body" idx="1"/>
          </p:nvPr>
        </p:nvSpPr>
        <p:spPr bwMode="auto">
          <a:xfrm>
            <a:off x="250825" y="1341438"/>
            <a:ext cx="8229600" cy="4525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dirty="0"/>
              <a:t>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329734" name="Line 6"/>
          <p:cNvSpPr>
            <a:spLocks noChangeShapeType="1"/>
          </p:cNvSpPr>
          <p:nvPr/>
        </p:nvSpPr>
        <p:spPr bwMode="auto">
          <a:xfrm>
            <a:off x="395288" y="1268413"/>
            <a:ext cx="8353425" cy="0"/>
          </a:xfrm>
          <a:prstGeom prst="line">
            <a:avLst/>
          </a:prstGeom>
          <a:noFill/>
          <a:ln w="9525">
            <a:solidFill>
              <a:srgbClr val="2FADD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29735" name="Text Box 7"/>
          <p:cNvSpPr txBox="1">
            <a:spLocks noChangeArrowheads="1"/>
          </p:cNvSpPr>
          <p:nvPr/>
        </p:nvSpPr>
        <p:spPr bwMode="auto">
          <a:xfrm>
            <a:off x="7958138" y="6589713"/>
            <a:ext cx="115093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spcBef>
                <a:spcPct val="50000"/>
              </a:spcBef>
            </a:pPr>
            <a:r>
              <a:rPr lang="en-US" altLang="en-US" sz="1200">
                <a:solidFill>
                  <a:schemeClr val="bg1"/>
                </a:solidFill>
              </a:rPr>
              <a:t>Page </a:t>
            </a:r>
            <a:fld id="{7E0ED744-2AD2-45F1-9385-55C79C00BA3B}" type="slidenum">
              <a:rPr lang="en-US" altLang="en-US" sz="1200">
                <a:solidFill>
                  <a:schemeClr val="bg1"/>
                </a:solidFill>
              </a:rPr>
              <a:pPr algn="r" eaLnBrk="1" hangingPunct="1">
                <a:spcBef>
                  <a:spcPct val="50000"/>
                </a:spcBef>
              </a:pPr>
              <a:t>‹#›</a:t>
            </a:fld>
            <a:endParaRPr lang="en-US" altLang="en-US" sz="1200">
              <a:solidFill>
                <a:schemeClr val="bg1"/>
              </a:solidFill>
            </a:endParaRPr>
          </a:p>
        </p:txBody>
      </p:sp>
      <p:sp>
        <p:nvSpPr>
          <p:cNvPr id="329736" name="Text Box 8"/>
          <p:cNvSpPr txBox="1">
            <a:spLocks noChangeArrowheads="1"/>
          </p:cNvSpPr>
          <p:nvPr/>
        </p:nvSpPr>
        <p:spPr bwMode="auto">
          <a:xfrm>
            <a:off x="0" y="6586539"/>
            <a:ext cx="198120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eaLnBrk="1" hangingPunct="1"/>
            <a:r>
              <a:rPr lang="en-GB" sz="1200" dirty="0">
                <a:solidFill>
                  <a:schemeClr val="bg1"/>
                </a:solidFill>
              </a:rPr>
              <a:t>ec-19-0043-02</a:t>
            </a:r>
            <a:endParaRPr lang="en-US" altLang="en-US" sz="1200" dirty="0">
              <a:solidFill>
                <a:schemeClr val="bg1"/>
              </a:solidFill>
            </a:endParaRPr>
          </a:p>
        </p:txBody>
      </p:sp>
      <p:sp>
        <p:nvSpPr>
          <p:cNvPr id="329737" name="Text Box 9"/>
          <p:cNvSpPr txBox="1">
            <a:spLocks noChangeArrowheads="1"/>
          </p:cNvSpPr>
          <p:nvPr/>
        </p:nvSpPr>
        <p:spPr bwMode="auto">
          <a:xfrm>
            <a:off x="1828800" y="6591301"/>
            <a:ext cx="548640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eaLnBrk="1" hangingPunct="1"/>
            <a:r>
              <a:rPr lang="en-US" altLang="en-US" sz="1200" dirty="0">
                <a:solidFill>
                  <a:schemeClr val="bg1"/>
                </a:solidFill>
              </a:rPr>
              <a:t>IEEE 802 LMSC</a:t>
            </a:r>
          </a:p>
        </p:txBody>
      </p:sp>
      <p:grpSp>
        <p:nvGrpSpPr>
          <p:cNvPr id="329748" name="Group 20"/>
          <p:cNvGrpSpPr>
            <a:grpSpLocks/>
          </p:cNvGrpSpPr>
          <p:nvPr/>
        </p:nvGrpSpPr>
        <p:grpSpPr bwMode="auto">
          <a:xfrm>
            <a:off x="8316913" y="5876925"/>
            <a:ext cx="793750" cy="709613"/>
            <a:chOff x="3288" y="3482"/>
            <a:chExt cx="500" cy="447"/>
          </a:xfrm>
        </p:grpSpPr>
        <p:sp>
          <p:nvSpPr>
            <p:cNvPr id="329746" name="Rectangle 18"/>
            <p:cNvSpPr>
              <a:spLocks noChangeArrowheads="1"/>
            </p:cNvSpPr>
            <p:nvPr userDrawn="1"/>
          </p:nvSpPr>
          <p:spPr bwMode="auto">
            <a:xfrm>
              <a:off x="3288" y="3521"/>
              <a:ext cx="454" cy="363"/>
            </a:xfrm>
            <a:prstGeom prst="rect">
              <a:avLst/>
            </a:prstGeom>
            <a:solidFill>
              <a:srgbClr val="2FB1DF"/>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9743" name="Text Box 15"/>
            <p:cNvSpPr txBox="1">
              <a:spLocks noChangeArrowheads="1"/>
            </p:cNvSpPr>
            <p:nvPr userDrawn="1"/>
          </p:nvSpPr>
          <p:spPr bwMode="auto">
            <a:xfrm>
              <a:off x="3297" y="3482"/>
              <a:ext cx="485" cy="2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300" b="1">
                  <a:solidFill>
                    <a:schemeClr val="bg1"/>
                  </a:solidFill>
                </a:rPr>
                <a:t>EEE</a:t>
              </a:r>
            </a:p>
          </p:txBody>
        </p:sp>
        <p:sp>
          <p:nvSpPr>
            <p:cNvPr id="329745" name="Line 17"/>
            <p:cNvSpPr>
              <a:spLocks noChangeShapeType="1"/>
            </p:cNvSpPr>
            <p:nvPr userDrawn="1"/>
          </p:nvSpPr>
          <p:spPr bwMode="auto">
            <a:xfrm>
              <a:off x="3331" y="3542"/>
              <a:ext cx="0" cy="317"/>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29747" name="Text Box 19"/>
            <p:cNvSpPr txBox="1">
              <a:spLocks noChangeArrowheads="1"/>
            </p:cNvSpPr>
            <p:nvPr userDrawn="1"/>
          </p:nvSpPr>
          <p:spPr bwMode="auto">
            <a:xfrm>
              <a:off x="3303" y="3641"/>
              <a:ext cx="48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ltLang="en-US" b="1">
                  <a:solidFill>
                    <a:schemeClr val="bg1"/>
                  </a:solidFill>
                </a:rPr>
                <a:t>802</a:t>
              </a:r>
            </a:p>
          </p:txBody>
        </p:sp>
      </p:grpSp>
    </p:spTree>
  </p:cSld>
  <p:clrMap bg1="lt1" tx1="dk1" bg2="lt2" tx2="dk2" accent1="accent1" accent2="accent2" accent3="accent3" accent4="accent4" accent5="accent5" accent6="accent6" hlink="hlink" folHlink="folHlink"/>
  <p:sldLayoutIdLst>
    <p:sldLayoutId id="2147483658"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Lst>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Arial" panose="020B0604020202020204" pitchFamily="34" charset="0"/>
        </a:defRPr>
      </a:lvl2pPr>
      <a:lvl3pPr algn="ctr" rtl="0" eaLnBrk="1" fontAlgn="base" hangingPunct="1">
        <a:spcBef>
          <a:spcPct val="0"/>
        </a:spcBef>
        <a:spcAft>
          <a:spcPct val="0"/>
        </a:spcAft>
        <a:defRPr sz="3600">
          <a:solidFill>
            <a:schemeClr val="tx2"/>
          </a:solidFill>
          <a:latin typeface="Arial" panose="020B0604020202020204" pitchFamily="34" charset="0"/>
        </a:defRPr>
      </a:lvl3pPr>
      <a:lvl4pPr algn="ctr" rtl="0" eaLnBrk="1" fontAlgn="base" hangingPunct="1">
        <a:spcBef>
          <a:spcPct val="0"/>
        </a:spcBef>
        <a:spcAft>
          <a:spcPct val="0"/>
        </a:spcAft>
        <a:defRPr sz="3600">
          <a:solidFill>
            <a:schemeClr val="tx2"/>
          </a:solidFill>
          <a:latin typeface="Arial" panose="020B0604020202020204" pitchFamily="34" charset="0"/>
        </a:defRPr>
      </a:lvl4pPr>
      <a:lvl5pPr algn="ctr" rtl="0" eaLnBrk="1" fontAlgn="base" hangingPunct="1">
        <a:spcBef>
          <a:spcPct val="0"/>
        </a:spcBef>
        <a:spcAft>
          <a:spcPct val="0"/>
        </a:spcAft>
        <a:defRPr sz="3600">
          <a:solidFill>
            <a:schemeClr val="tx2"/>
          </a:solidFill>
          <a:latin typeface="Arial" panose="020B0604020202020204" pitchFamily="34" charset="0"/>
        </a:defRPr>
      </a:lvl5pPr>
      <a:lvl6pPr marL="457200" algn="ctr" rtl="0" eaLnBrk="1" fontAlgn="base" hangingPunct="1">
        <a:spcBef>
          <a:spcPct val="0"/>
        </a:spcBef>
        <a:spcAft>
          <a:spcPct val="0"/>
        </a:spcAft>
        <a:defRPr sz="3600">
          <a:solidFill>
            <a:schemeClr val="tx2"/>
          </a:solidFill>
          <a:latin typeface="Arial" panose="020B0604020202020204" pitchFamily="34" charset="0"/>
        </a:defRPr>
      </a:lvl6pPr>
      <a:lvl7pPr marL="914400" algn="ctr" rtl="0" eaLnBrk="1" fontAlgn="base" hangingPunct="1">
        <a:spcBef>
          <a:spcPct val="0"/>
        </a:spcBef>
        <a:spcAft>
          <a:spcPct val="0"/>
        </a:spcAft>
        <a:defRPr sz="3600">
          <a:solidFill>
            <a:schemeClr val="tx2"/>
          </a:solidFill>
          <a:latin typeface="Arial" panose="020B0604020202020204" pitchFamily="34" charset="0"/>
        </a:defRPr>
      </a:lvl7pPr>
      <a:lvl8pPr marL="1371600" algn="ctr" rtl="0" eaLnBrk="1" fontAlgn="base" hangingPunct="1">
        <a:spcBef>
          <a:spcPct val="0"/>
        </a:spcBef>
        <a:spcAft>
          <a:spcPct val="0"/>
        </a:spcAft>
        <a:defRPr sz="3600">
          <a:solidFill>
            <a:schemeClr val="tx2"/>
          </a:solidFill>
          <a:latin typeface="Arial" panose="020B0604020202020204" pitchFamily="34" charset="0"/>
        </a:defRPr>
      </a:lvl8pPr>
      <a:lvl9pPr marL="1828800" algn="ctr" rtl="0" eaLnBrk="1" fontAlgn="base" hangingPunct="1">
        <a:spcBef>
          <a:spcPct val="0"/>
        </a:spcBef>
        <a:spcAft>
          <a:spcPct val="0"/>
        </a:spcAft>
        <a:defRPr sz="3600">
          <a:solidFill>
            <a:schemeClr val="tx2"/>
          </a:solidFill>
          <a:latin typeface="Arial" panose="020B0604020202020204" pitchFamily="34"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80610" name="Rectangle 2"/>
          <p:cNvSpPr>
            <a:spLocks noChangeArrowheads="1"/>
          </p:cNvSpPr>
          <p:nvPr/>
        </p:nvSpPr>
        <p:spPr bwMode="auto">
          <a:xfrm>
            <a:off x="0" y="6604000"/>
            <a:ext cx="9139238" cy="260350"/>
          </a:xfrm>
          <a:prstGeom prst="rect">
            <a:avLst/>
          </a:prstGeom>
          <a:solidFill>
            <a:srgbClr val="2FB1DF"/>
          </a:solidFill>
          <a:ln w="9525">
            <a:solidFill>
              <a:srgbClr val="2FB1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80611" name="Rectangle 3"/>
          <p:cNvSpPr>
            <a:spLocks noChangeArrowheads="1"/>
          </p:cNvSpPr>
          <p:nvPr/>
        </p:nvSpPr>
        <p:spPr bwMode="auto">
          <a:xfrm>
            <a:off x="3175" y="3175"/>
            <a:ext cx="9136063" cy="260350"/>
          </a:xfrm>
          <a:prstGeom prst="rect">
            <a:avLst/>
          </a:prstGeom>
          <a:solidFill>
            <a:srgbClr val="2FB1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80612" name="Rectangle 4"/>
          <p:cNvSpPr>
            <a:spLocks noGrp="1" noChangeArrowheads="1"/>
          </p:cNvSpPr>
          <p:nvPr>
            <p:ph type="title"/>
          </p:nvPr>
        </p:nvSpPr>
        <p:spPr bwMode="auto">
          <a:xfrm>
            <a:off x="457200" y="404813"/>
            <a:ext cx="8229600" cy="792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580614" name="Line 6"/>
          <p:cNvSpPr>
            <a:spLocks noChangeShapeType="1"/>
          </p:cNvSpPr>
          <p:nvPr/>
        </p:nvSpPr>
        <p:spPr bwMode="auto">
          <a:xfrm>
            <a:off x="395288" y="1268413"/>
            <a:ext cx="8353425" cy="0"/>
          </a:xfrm>
          <a:prstGeom prst="line">
            <a:avLst/>
          </a:prstGeom>
          <a:noFill/>
          <a:ln w="9525">
            <a:solidFill>
              <a:srgbClr val="2FADD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80615" name="Text Box 7"/>
          <p:cNvSpPr txBox="1">
            <a:spLocks noChangeArrowheads="1"/>
          </p:cNvSpPr>
          <p:nvPr/>
        </p:nvSpPr>
        <p:spPr bwMode="auto">
          <a:xfrm>
            <a:off x="7958138" y="6589713"/>
            <a:ext cx="115093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spcBef>
                <a:spcPct val="50000"/>
              </a:spcBef>
            </a:pPr>
            <a:r>
              <a:rPr lang="en-US" altLang="en-US" sz="1200">
                <a:solidFill>
                  <a:schemeClr val="bg1"/>
                </a:solidFill>
              </a:rPr>
              <a:t>Page </a:t>
            </a:r>
            <a:fld id="{35A1644E-F053-4A1B-9182-CA74EB41EF07}" type="slidenum">
              <a:rPr lang="en-US" altLang="en-US" sz="1200">
                <a:solidFill>
                  <a:schemeClr val="bg1"/>
                </a:solidFill>
              </a:rPr>
              <a:pPr algn="r" eaLnBrk="1" hangingPunct="1">
                <a:spcBef>
                  <a:spcPct val="50000"/>
                </a:spcBef>
              </a:pPr>
              <a:t>‹#›</a:t>
            </a:fld>
            <a:endParaRPr lang="en-US" altLang="en-US" sz="1200">
              <a:solidFill>
                <a:schemeClr val="bg1"/>
              </a:solidFill>
            </a:endParaRPr>
          </a:p>
        </p:txBody>
      </p:sp>
      <p:sp>
        <p:nvSpPr>
          <p:cNvPr id="580616" name="Text Box 8"/>
          <p:cNvSpPr txBox="1">
            <a:spLocks noChangeArrowheads="1"/>
          </p:cNvSpPr>
          <p:nvPr/>
        </p:nvSpPr>
        <p:spPr bwMode="auto">
          <a:xfrm>
            <a:off x="0" y="6589713"/>
            <a:ext cx="9525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lang="en-US" altLang="en-US" sz="1200">
                <a:solidFill>
                  <a:schemeClr val="bg1"/>
                </a:solidFill>
              </a:rPr>
              <a:t>Version 1.0</a:t>
            </a:r>
          </a:p>
        </p:txBody>
      </p:sp>
      <p:sp>
        <p:nvSpPr>
          <p:cNvPr id="580617" name="Text Box 9"/>
          <p:cNvSpPr txBox="1">
            <a:spLocks noChangeArrowheads="1"/>
          </p:cNvSpPr>
          <p:nvPr/>
        </p:nvSpPr>
        <p:spPr bwMode="auto">
          <a:xfrm>
            <a:off x="0" y="6591300"/>
            <a:ext cx="91440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r>
              <a:rPr lang="en-US" altLang="en-US" sz="1200">
                <a:solidFill>
                  <a:schemeClr val="bg1"/>
                </a:solidFill>
              </a:rPr>
              <a:t>IEEE 802 March 2011 workshop</a:t>
            </a:r>
          </a:p>
        </p:txBody>
      </p:sp>
    </p:spTree>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Lst>
  <p:txStyles>
    <p:titleStyle>
      <a:lvl1pPr algn="ctr" rtl="0" fontAlgn="base">
        <a:spcBef>
          <a:spcPct val="0"/>
        </a:spcBef>
        <a:spcAft>
          <a:spcPct val="0"/>
        </a:spcAft>
        <a:defRPr sz="3600" kern="1200">
          <a:solidFill>
            <a:schemeClr val="tx2"/>
          </a:solidFill>
          <a:latin typeface="+mj-lt"/>
          <a:ea typeface="+mj-ea"/>
          <a:cs typeface="+mj-cs"/>
        </a:defRPr>
      </a:lvl1pPr>
      <a:lvl2pPr algn="ctr" rtl="0" fontAlgn="base">
        <a:spcBef>
          <a:spcPct val="0"/>
        </a:spcBef>
        <a:spcAft>
          <a:spcPct val="0"/>
        </a:spcAft>
        <a:defRPr sz="3600">
          <a:solidFill>
            <a:schemeClr val="tx2"/>
          </a:solidFill>
          <a:latin typeface="Arial" panose="020B0604020202020204" pitchFamily="34" charset="0"/>
        </a:defRPr>
      </a:lvl2pPr>
      <a:lvl3pPr algn="ctr" rtl="0" fontAlgn="base">
        <a:spcBef>
          <a:spcPct val="0"/>
        </a:spcBef>
        <a:spcAft>
          <a:spcPct val="0"/>
        </a:spcAft>
        <a:defRPr sz="3600">
          <a:solidFill>
            <a:schemeClr val="tx2"/>
          </a:solidFill>
          <a:latin typeface="Arial" panose="020B0604020202020204" pitchFamily="34" charset="0"/>
        </a:defRPr>
      </a:lvl3pPr>
      <a:lvl4pPr algn="ctr" rtl="0" fontAlgn="base">
        <a:spcBef>
          <a:spcPct val="0"/>
        </a:spcBef>
        <a:spcAft>
          <a:spcPct val="0"/>
        </a:spcAft>
        <a:defRPr sz="3600">
          <a:solidFill>
            <a:schemeClr val="tx2"/>
          </a:solidFill>
          <a:latin typeface="Arial" panose="020B0604020202020204" pitchFamily="34" charset="0"/>
        </a:defRPr>
      </a:lvl4pPr>
      <a:lvl5pPr algn="ctr" rtl="0" fontAlgn="base">
        <a:spcBef>
          <a:spcPct val="0"/>
        </a:spcBef>
        <a:spcAft>
          <a:spcPct val="0"/>
        </a:spcAft>
        <a:defRPr sz="3600">
          <a:solidFill>
            <a:schemeClr val="tx2"/>
          </a:solidFill>
          <a:latin typeface="Arial" panose="020B0604020202020204" pitchFamily="34" charset="0"/>
        </a:defRPr>
      </a:lvl5pPr>
      <a:lvl6pPr marL="457200" algn="ctr" rtl="0" fontAlgn="base">
        <a:spcBef>
          <a:spcPct val="0"/>
        </a:spcBef>
        <a:spcAft>
          <a:spcPct val="0"/>
        </a:spcAft>
        <a:defRPr sz="3600">
          <a:solidFill>
            <a:schemeClr val="tx2"/>
          </a:solidFill>
          <a:latin typeface="Arial" panose="020B0604020202020204" pitchFamily="34" charset="0"/>
        </a:defRPr>
      </a:lvl6pPr>
      <a:lvl7pPr marL="914400" algn="ctr" rtl="0" fontAlgn="base">
        <a:spcBef>
          <a:spcPct val="0"/>
        </a:spcBef>
        <a:spcAft>
          <a:spcPct val="0"/>
        </a:spcAft>
        <a:defRPr sz="3600">
          <a:solidFill>
            <a:schemeClr val="tx2"/>
          </a:solidFill>
          <a:latin typeface="Arial" panose="020B0604020202020204" pitchFamily="34" charset="0"/>
        </a:defRPr>
      </a:lvl7pPr>
      <a:lvl8pPr marL="1371600" algn="ctr" rtl="0" fontAlgn="base">
        <a:spcBef>
          <a:spcPct val="0"/>
        </a:spcBef>
        <a:spcAft>
          <a:spcPct val="0"/>
        </a:spcAft>
        <a:defRPr sz="3600">
          <a:solidFill>
            <a:schemeClr val="tx2"/>
          </a:solidFill>
          <a:latin typeface="Arial" panose="020B0604020202020204" pitchFamily="34" charset="0"/>
        </a:defRPr>
      </a:lvl8pPr>
      <a:lvl9pPr marL="1828800" algn="ctr" rtl="0" fontAlgn="base">
        <a:spcBef>
          <a:spcPct val="0"/>
        </a:spcBef>
        <a:spcAft>
          <a:spcPct val="0"/>
        </a:spcAft>
        <a:defRPr sz="3600">
          <a:solidFill>
            <a:schemeClr val="tx2"/>
          </a:solidFill>
          <a:latin typeface="Arial" panose="020B0604020202020204" pitchFamily="34" charset="0"/>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ww.ieee802.org/1/files/private/ax-rev-drafts/d1/802-1AX-Rev-d1-0-dis-v02.pdf" TargetMode="External"/><Relationship Id="rId2" Type="http://schemas.openxmlformats.org/officeDocument/2006/relationships/notesSlide" Target="../notesSlides/notesSlide1.xml"/><Relationship Id="rId1" Type="http://schemas.openxmlformats.org/officeDocument/2006/relationships/slideLayout" Target="../slideLayouts/slideLayout6.xml"/><Relationship Id="rId5" Type="http://schemas.openxmlformats.org/officeDocument/2006/relationships/image" Target="../media/image1.emf"/><Relationship Id="rId4" Type="http://schemas.openxmlformats.org/officeDocument/2006/relationships/hyperlink" Target="http://www.ieee802.org/1/files/private/as-rev-drafts/d7/802-1AS-rev-d7-0-dis.pdf"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hyperlink" Target="http://www.ieee802.org/1/files/public/docs2019/cp-draft-press-release-0319-v01.pdf" TargetMode="Externa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hyperlink" Target="http://www.ieee802.org/1/files/public/docs2019/liaison-response-SG15-LS176-data+info-model-0319-v01.pdf" TargetMode="Externa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hyperlink" Target="https://mentor.ieee.org/omniran/dcn/19/omniran-19-0015-00-00TG-802-1-liaison-response-to-itu-t-jca-imt2020.docx" TargetMode="Externa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hyperlink" Target="http://www.ieee802.org/1/files/public/docs2019/maint-randall-SC6CommentResponse802c-v03.pdf"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www.ieee802.org/1/files/public/docs2019/liaison-response-1914-Category-A+-0319-v01.pdf" TargetMode="Externa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hyperlink" Target="http://www.ieee802.org/1/files/public/docs2019/liaison-response-CPRI-Category-Aplus-Requirement-0319-v01.pdf" TargetMode="Externa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www.ieee802.org/1/files/public/docs2019/liaison-response-IETF-LSVR-Link-State-over-Ethernet-0319-v01.pdf" TargetMode="Externa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hyperlink" Target="http://www.ieee802.org/1/files/public/docs2019/liaison-response-OPCF-0319-v01.pdf" TargetMode="Externa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hyperlink" Target="http://www.ieee802.org/1/files/public/docs2019/ae-cor1-draft-par-0319-v00.pdf"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dcn/18/1-18-0079-02-ICne.docx" TargetMode="Externa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dcn/19/1-19-0015-01.pptx" TargetMode="External"/><Relationship Id="rId2" Type="http://schemas.openxmlformats.org/officeDocument/2006/relationships/hyperlink" Target="https://mentor.ieee.org/802.1/dcn/18/1-18-0078-02-ICne.ppt" TargetMode="Externa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0C75E0-C4F4-4B3A-949E-C3DCF8D46D42}"/>
              </a:ext>
            </a:extLst>
          </p:cNvPr>
          <p:cNvSpPr>
            <a:spLocks noGrp="1"/>
          </p:cNvSpPr>
          <p:nvPr>
            <p:ph type="ctrTitle"/>
          </p:nvPr>
        </p:nvSpPr>
        <p:spPr/>
        <p:txBody>
          <a:bodyPr/>
          <a:lstStyle/>
          <a:p>
            <a:r>
              <a:rPr lang="en-GB" dirty="0"/>
              <a:t>802.1 consent agenda items for LMSC Closing Plenary</a:t>
            </a:r>
          </a:p>
        </p:txBody>
      </p:sp>
      <p:sp>
        <p:nvSpPr>
          <p:cNvPr id="3" name="Subtitle 2">
            <a:extLst>
              <a:ext uri="{FF2B5EF4-FFF2-40B4-BE49-F238E27FC236}">
                <a16:creationId xmlns:a16="http://schemas.microsoft.com/office/drawing/2014/main" id="{31EA3206-4562-4BF7-92FA-287E488D6F5D}"/>
              </a:ext>
            </a:extLst>
          </p:cNvPr>
          <p:cNvSpPr>
            <a:spLocks noGrp="1"/>
          </p:cNvSpPr>
          <p:nvPr>
            <p:ph type="subTitle" idx="1"/>
          </p:nvPr>
        </p:nvSpPr>
        <p:spPr/>
        <p:txBody>
          <a:bodyPr/>
          <a:lstStyle/>
          <a:p>
            <a:r>
              <a:rPr lang="en-GB" dirty="0"/>
              <a:t>March 2019, Vancouver</a:t>
            </a:r>
          </a:p>
          <a:p>
            <a:r>
              <a:rPr lang="en-GB" dirty="0"/>
              <a:t>V4 </a:t>
            </a:r>
            <a:r>
              <a:rPr lang="en-GB" sz="1100" dirty="0"/>
              <a:t>(internal version #)</a:t>
            </a:r>
            <a:endParaRPr lang="en-GB" dirty="0"/>
          </a:p>
          <a:p>
            <a:r>
              <a:rPr lang="en-GB" dirty="0"/>
              <a:t>John Messenger</a:t>
            </a:r>
          </a:p>
        </p:txBody>
      </p:sp>
    </p:spTree>
    <p:extLst>
      <p:ext uri="{BB962C8B-B14F-4D97-AF65-F5344CB8AC3E}">
        <p14:creationId xmlns:p14="http://schemas.microsoft.com/office/powerpoint/2010/main" val="33017667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792162"/>
          </a:xfrm>
        </p:spPr>
        <p:txBody>
          <a:bodyPr/>
          <a:lstStyle/>
          <a:p>
            <a:r>
              <a:rPr lang="en-US" altLang="en-US" sz="3200" dirty="0"/>
              <a:t>Supporting information </a:t>
            </a:r>
            <a:r>
              <a:rPr lang="en-US" dirty="0"/>
              <a:t>P802.1AX-Rev</a:t>
            </a:r>
            <a:endParaRPr lang="en-US" sz="3200" dirty="0"/>
          </a:p>
        </p:txBody>
      </p:sp>
      <p:sp>
        <p:nvSpPr>
          <p:cNvPr id="3" name="Rectangle 2"/>
          <p:cNvSpPr/>
          <p:nvPr/>
        </p:nvSpPr>
        <p:spPr>
          <a:xfrm>
            <a:off x="76200" y="1219200"/>
            <a:ext cx="5943600" cy="5170646"/>
          </a:xfrm>
          <a:prstGeom prst="rect">
            <a:avLst/>
          </a:prstGeom>
        </p:spPr>
        <p:txBody>
          <a:bodyPr wrap="square">
            <a:spAutoFit/>
          </a:bodyPr>
          <a:lstStyle/>
          <a:p>
            <a:pPr marL="285750" indent="-285750">
              <a:buFont typeface="Arial" panose="020B0604020202020204" pitchFamily="34" charset="0"/>
              <a:buChar char="•"/>
            </a:pPr>
            <a:r>
              <a:rPr lang="en-US" sz="2200" dirty="0"/>
              <a:t>WG ballot closed: 10 January 2019</a:t>
            </a:r>
          </a:p>
          <a:p>
            <a:pPr marL="285750" indent="-285750">
              <a:buFont typeface="Arial" panose="020B0604020202020204" pitchFamily="34" charset="0"/>
              <a:buChar char="•"/>
            </a:pPr>
            <a:r>
              <a:rPr lang="en-US" sz="2200" dirty="0"/>
              <a:t>All WG ballot requirements are met</a:t>
            </a:r>
          </a:p>
          <a:p>
            <a:pPr marL="285750" indent="-285750">
              <a:buFont typeface="Arial" panose="020B0604020202020204" pitchFamily="34" charset="0"/>
              <a:buChar char="•"/>
            </a:pPr>
            <a:r>
              <a:rPr lang="en-US" sz="2200" dirty="0"/>
              <a:t>The ballot resulted in </a:t>
            </a:r>
          </a:p>
          <a:p>
            <a:pPr marL="742950" lvl="1" indent="-285750">
              <a:buFont typeface="Arial" panose="020B0604020202020204" pitchFamily="34" charset="0"/>
              <a:buChar char="•"/>
            </a:pPr>
            <a:r>
              <a:rPr lang="en-US" sz="2200" dirty="0"/>
              <a:t>2 outstanding Disapprove votes</a:t>
            </a:r>
          </a:p>
          <a:p>
            <a:pPr marL="742950" lvl="1" indent="-285750">
              <a:buFont typeface="Arial" panose="020B0604020202020204" pitchFamily="34" charset="0"/>
              <a:buChar char="•"/>
            </a:pPr>
            <a:r>
              <a:rPr lang="en-US" sz="2200" dirty="0"/>
              <a:t>0 outstanding Must Be satisfied comments</a:t>
            </a:r>
          </a:p>
          <a:p>
            <a:pPr marL="285750" indent="-285750">
              <a:buFont typeface="Arial" panose="020B0604020202020204" pitchFamily="34" charset="0"/>
              <a:buChar char="•"/>
            </a:pPr>
            <a:r>
              <a:rPr lang="en-US" sz="2200" dirty="0"/>
              <a:t>Comment resolution available here: </a:t>
            </a:r>
            <a:r>
              <a:rPr lang="en-US" sz="2200" dirty="0">
                <a:hlinkClick r:id="rId3"/>
              </a:rPr>
              <a:t>http://www.ieee802.org/1/files/private/ax-rev-drafts/d1/802-1AX-Rev-d1-0-dis-v02.pdf</a:t>
            </a:r>
            <a:r>
              <a:rPr lang="en-US" sz="2200" dirty="0"/>
              <a:t>  </a:t>
            </a:r>
            <a:endParaRPr lang="en-US" sz="2200" dirty="0">
              <a:hlinkClick r:id="rId4"/>
            </a:endParaRPr>
          </a:p>
          <a:p>
            <a:pPr marL="285750" indent="-285750">
              <a:buFont typeface="Arial" panose="020B0604020202020204" pitchFamily="34" charset="0"/>
              <a:buChar char="•"/>
            </a:pPr>
            <a:r>
              <a:rPr lang="en-US" sz="2200" dirty="0"/>
              <a:t>Recirculation ballot will be conducted during March with comment resolution on the TSN TG calls. A possible final recirculation in May if required with comment resolution on the TSN TG calls and during the May Interim if required.</a:t>
            </a:r>
          </a:p>
        </p:txBody>
      </p:sp>
      <p:sp>
        <p:nvSpPr>
          <p:cNvPr id="7" name="TextBox 6"/>
          <p:cNvSpPr txBox="1"/>
          <p:nvPr/>
        </p:nvSpPr>
        <p:spPr>
          <a:xfrm>
            <a:off x="6653870" y="1631165"/>
            <a:ext cx="2032929" cy="461665"/>
          </a:xfrm>
          <a:prstGeom prst="rect">
            <a:avLst/>
          </a:prstGeom>
          <a:noFill/>
        </p:spPr>
        <p:txBody>
          <a:bodyPr wrap="none" rtlCol="0">
            <a:spAutoFit/>
          </a:bodyPr>
          <a:lstStyle/>
          <a:p>
            <a:r>
              <a:rPr lang="en-US" dirty="0"/>
              <a:t>Ballot results:</a:t>
            </a:r>
          </a:p>
        </p:txBody>
      </p:sp>
      <p:pic>
        <p:nvPicPr>
          <p:cNvPr id="4" name="Picture 3">
            <a:extLst>
              <a:ext uri="{FF2B5EF4-FFF2-40B4-BE49-F238E27FC236}">
                <a16:creationId xmlns:a16="http://schemas.microsoft.com/office/drawing/2014/main" id="{AC2E74B0-FDC9-444F-8D03-3CA71F649390}"/>
              </a:ext>
            </a:extLst>
          </p:cNvPr>
          <p:cNvPicPr>
            <a:picLocks noChangeAspect="1"/>
          </p:cNvPicPr>
          <p:nvPr/>
        </p:nvPicPr>
        <p:blipFill>
          <a:blip r:embed="rId5"/>
          <a:stretch>
            <a:fillRect/>
          </a:stretch>
        </p:blipFill>
        <p:spPr>
          <a:xfrm>
            <a:off x="6096000" y="2057400"/>
            <a:ext cx="2982623" cy="4568081"/>
          </a:xfrm>
          <a:prstGeom prst="rect">
            <a:avLst/>
          </a:prstGeom>
        </p:spPr>
      </p:pic>
    </p:spTree>
    <p:extLst>
      <p:ext uri="{BB962C8B-B14F-4D97-AF65-F5344CB8AC3E}">
        <p14:creationId xmlns:p14="http://schemas.microsoft.com/office/powerpoint/2010/main" val="15592232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Supporting information </a:t>
            </a:r>
            <a:r>
              <a:rPr lang="en-US" dirty="0"/>
              <a:t>P802.1AX-Rev</a:t>
            </a:r>
          </a:p>
        </p:txBody>
      </p:sp>
      <p:sp>
        <p:nvSpPr>
          <p:cNvPr id="3" name="Content Placeholder 2"/>
          <p:cNvSpPr>
            <a:spLocks noGrp="1"/>
          </p:cNvSpPr>
          <p:nvPr>
            <p:ph idx="1"/>
          </p:nvPr>
        </p:nvSpPr>
        <p:spPr/>
        <p:txBody>
          <a:bodyPr/>
          <a:lstStyle/>
          <a:p>
            <a:r>
              <a:rPr lang="en-US" dirty="0"/>
              <a:t>Voters with outstanding Disapprove votes:</a:t>
            </a:r>
          </a:p>
          <a:p>
            <a:pPr lvl="1"/>
            <a:r>
              <a:rPr lang="en-US" dirty="0"/>
              <a:t>Cheng, Weiying</a:t>
            </a:r>
          </a:p>
          <a:p>
            <a:pPr lvl="1"/>
            <a:r>
              <a:rPr lang="en-US" dirty="0"/>
              <a:t>Seaman, Michael</a:t>
            </a:r>
          </a:p>
          <a:p>
            <a:pPr lvl="1"/>
            <a:endParaRPr lang="en-US" dirty="0"/>
          </a:p>
          <a:p>
            <a:r>
              <a:rPr lang="en-US" dirty="0"/>
              <a:t>These voters have indicated that they are satisfied with the disposition of their comments, but they would like to see the next draft.</a:t>
            </a:r>
          </a:p>
          <a:p>
            <a:pPr lvl="1"/>
            <a:endParaRPr lang="en-US" dirty="0"/>
          </a:p>
          <a:p>
            <a:pPr lvl="1"/>
            <a:endParaRPr lang="en-US" dirty="0"/>
          </a:p>
        </p:txBody>
      </p:sp>
    </p:spTree>
    <p:extLst>
      <p:ext uri="{BB962C8B-B14F-4D97-AF65-F5344CB8AC3E}">
        <p14:creationId xmlns:p14="http://schemas.microsoft.com/office/powerpoint/2010/main" val="16463906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a:t>802.1 Motions</a:t>
            </a:r>
            <a:br>
              <a:rPr lang="en-US" dirty="0"/>
            </a:br>
            <a:r>
              <a:rPr lang="en-US" dirty="0"/>
              <a:t>2019-03</a:t>
            </a:r>
            <a:br>
              <a:rPr lang="en-US" dirty="0"/>
            </a:br>
            <a:br>
              <a:rPr lang="en-US" dirty="0"/>
            </a:br>
            <a:br>
              <a:rPr lang="en-US" dirty="0"/>
            </a:br>
            <a:r>
              <a:rPr lang="en-US" dirty="0"/>
              <a:t>Consent Agenda </a:t>
            </a:r>
            <a:br>
              <a:rPr lang="en-US" dirty="0"/>
            </a:br>
            <a:br>
              <a:rPr lang="en-US" dirty="0"/>
            </a:br>
            <a:r>
              <a:rPr lang="en-US" dirty="0"/>
              <a:t>Drafts to RevCom: None!</a:t>
            </a:r>
          </a:p>
        </p:txBody>
      </p:sp>
    </p:spTree>
    <p:extLst>
      <p:ext uri="{BB962C8B-B14F-4D97-AF65-F5344CB8AC3E}">
        <p14:creationId xmlns:p14="http://schemas.microsoft.com/office/powerpoint/2010/main" val="18469582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a:t>802.1 Motions</a:t>
            </a:r>
            <a:br>
              <a:rPr lang="en-US" dirty="0"/>
            </a:br>
            <a:r>
              <a:rPr lang="en-US" dirty="0"/>
              <a:t>2019-03</a:t>
            </a:r>
            <a:br>
              <a:rPr lang="en-US" dirty="0"/>
            </a:br>
            <a:br>
              <a:rPr lang="en-US" dirty="0"/>
            </a:br>
            <a:br>
              <a:rPr lang="en-US" dirty="0"/>
            </a:br>
            <a:r>
              <a:rPr lang="en-US" dirty="0"/>
              <a:t>Consent Agenda </a:t>
            </a:r>
            <a:br>
              <a:rPr lang="en-US" dirty="0"/>
            </a:br>
            <a:br>
              <a:rPr lang="en-US" dirty="0"/>
            </a:br>
            <a:r>
              <a:rPr lang="en-US" dirty="0"/>
              <a:t>Liaisons and external communications</a:t>
            </a:r>
          </a:p>
        </p:txBody>
      </p:sp>
    </p:spTree>
    <p:extLst>
      <p:ext uri="{BB962C8B-B14F-4D97-AF65-F5344CB8AC3E}">
        <p14:creationId xmlns:p14="http://schemas.microsoft.com/office/powerpoint/2010/main" val="19847096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792162"/>
          </a:xfrm>
        </p:spPr>
        <p:txBody>
          <a:bodyPr/>
          <a:lstStyle/>
          <a:p>
            <a:r>
              <a:rPr lang="en-US" altLang="en-US" dirty="0"/>
              <a:t>7.011 - Motion</a:t>
            </a:r>
            <a:endParaRPr lang="en-US" dirty="0"/>
          </a:p>
        </p:txBody>
      </p:sp>
      <p:sp>
        <p:nvSpPr>
          <p:cNvPr id="3" name="Rectangle 2"/>
          <p:cNvSpPr/>
          <p:nvPr/>
        </p:nvSpPr>
        <p:spPr>
          <a:xfrm>
            <a:off x="762000" y="1752600"/>
            <a:ext cx="7924800" cy="4154984"/>
          </a:xfrm>
          <a:prstGeom prst="rect">
            <a:avLst/>
          </a:prstGeom>
        </p:spPr>
        <p:txBody>
          <a:bodyPr wrap="square">
            <a:spAutoFit/>
          </a:bodyPr>
          <a:lstStyle/>
          <a:p>
            <a:pPr marL="285750" indent="-285750">
              <a:buFont typeface="Arial" panose="020B0604020202020204" pitchFamily="34" charset="0"/>
              <a:buChar char="•"/>
            </a:pPr>
            <a:r>
              <a:rPr lang="en-US" dirty="0"/>
              <a:t>Approve the press release on IEEE Std 802.1Qcp in </a:t>
            </a:r>
            <a:r>
              <a:rPr lang="en-US" dirty="0">
                <a:hlinkClick r:id="rId2"/>
              </a:rPr>
              <a:t>http://www.ieee802.org/1/files/public/docs2019/cp-draft-press-release-0319-v01.pdf</a:t>
            </a:r>
            <a:r>
              <a:rPr lang="en-US" dirty="0"/>
              <a:t>, to be released with editorial changes as deemed necessary </a:t>
            </a:r>
          </a:p>
          <a:p>
            <a:pPr marL="285750" indent="-285750">
              <a:buFont typeface="Arial" panose="020B0604020202020204" pitchFamily="34" charset="0"/>
              <a:buChar char="•"/>
            </a:pPr>
            <a:endParaRPr lang="en-US" dirty="0"/>
          </a:p>
          <a:p>
            <a:pPr marL="342900" indent="-342900" fontAlgn="t">
              <a:buFont typeface="Arial" panose="020B0604020202020204" pitchFamily="34" charset="0"/>
              <a:buChar char="•"/>
            </a:pPr>
            <a:r>
              <a:rPr lang="en-US" dirty="0"/>
              <a:t>In the WG (y/n/a): 41, 0, 1</a:t>
            </a:r>
          </a:p>
          <a:p>
            <a:pPr marL="800100" lvl="1" indent="-342900">
              <a:buFont typeface="Arial" panose="020B0604020202020204" pitchFamily="34" charset="0"/>
              <a:buChar char="•"/>
            </a:pPr>
            <a:r>
              <a:rPr lang="en-GB" dirty="0"/>
              <a:t>Proposed: </a:t>
            </a:r>
            <a:r>
              <a:rPr lang="en-US" dirty="0"/>
              <a:t>Janos Farkas</a:t>
            </a:r>
            <a:r>
              <a:rPr lang="en-GB" dirty="0"/>
              <a:t>	Second: Jessy Rouyer</a:t>
            </a:r>
          </a:p>
          <a:p>
            <a:pPr marL="342900" indent="-342900">
              <a:buFont typeface="Arial" panose="020B0604020202020204" pitchFamily="34" charset="0"/>
              <a:buChar char="•"/>
            </a:pPr>
            <a:endParaRPr lang="en-GB" dirty="0"/>
          </a:p>
          <a:p>
            <a:pPr marL="342900" indent="-342900">
              <a:buFont typeface="Arial" panose="020B0604020202020204" pitchFamily="34" charset="0"/>
              <a:buChar char="•"/>
            </a:pPr>
            <a:endParaRPr lang="en-GB" dirty="0"/>
          </a:p>
          <a:p>
            <a:pPr marL="342900" indent="-342900">
              <a:buFont typeface="Arial" panose="020B0604020202020204" pitchFamily="34" charset="0"/>
              <a:buChar char="•"/>
            </a:pPr>
            <a:r>
              <a:rPr lang="en-GB" dirty="0"/>
              <a:t>In EC, mover: John Messenger  Second: David Law</a:t>
            </a:r>
          </a:p>
          <a:p>
            <a:pPr marL="800100" lvl="1" indent="-342900">
              <a:buFont typeface="Arial" panose="020B0604020202020204" pitchFamily="34" charset="0"/>
              <a:buChar char="•"/>
            </a:pPr>
            <a:r>
              <a:rPr lang="en-GB" dirty="0"/>
              <a:t>(y/n/a): &lt;y&gt;,&lt;n&gt;,&lt;a&gt;</a:t>
            </a:r>
            <a:endParaRPr lang="en-US" dirty="0"/>
          </a:p>
        </p:txBody>
      </p:sp>
    </p:spTree>
    <p:extLst>
      <p:ext uri="{BB962C8B-B14F-4D97-AF65-F5344CB8AC3E}">
        <p14:creationId xmlns:p14="http://schemas.microsoft.com/office/powerpoint/2010/main" val="30593496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792162"/>
          </a:xfrm>
        </p:spPr>
        <p:txBody>
          <a:bodyPr/>
          <a:lstStyle/>
          <a:p>
            <a:r>
              <a:rPr lang="en-US" altLang="en-US" dirty="0"/>
              <a:t>7.012 - Motion</a:t>
            </a:r>
            <a:endParaRPr lang="en-US" dirty="0"/>
          </a:p>
        </p:txBody>
      </p:sp>
      <p:sp>
        <p:nvSpPr>
          <p:cNvPr id="3" name="Rectangle 2"/>
          <p:cNvSpPr/>
          <p:nvPr/>
        </p:nvSpPr>
        <p:spPr>
          <a:xfrm>
            <a:off x="762000" y="1447800"/>
            <a:ext cx="8305800" cy="4893647"/>
          </a:xfrm>
          <a:prstGeom prst="rect">
            <a:avLst/>
          </a:prstGeom>
        </p:spPr>
        <p:txBody>
          <a:bodyPr wrap="square">
            <a:spAutoFit/>
          </a:bodyPr>
          <a:lstStyle/>
          <a:p>
            <a:pPr marL="285750" indent="-285750">
              <a:buFont typeface="Arial" panose="020B0604020202020204" pitchFamily="34" charset="0"/>
              <a:buChar char="•"/>
            </a:pPr>
            <a:r>
              <a:rPr lang="en-US" dirty="0"/>
              <a:t>Approve liaison of the following response (to LS 176) to ITU-T SG15</a:t>
            </a:r>
          </a:p>
          <a:p>
            <a:pPr marL="742950" lvl="1" indent="-285750">
              <a:buFont typeface="Arial" panose="020B0604020202020204" pitchFamily="34" charset="0"/>
              <a:buChar char="•"/>
            </a:pPr>
            <a:r>
              <a:rPr lang="en-US" dirty="0">
                <a:hlinkClick r:id="rId2"/>
              </a:rPr>
              <a:t>http://www.ieee802.org/1/files/public/docs2019/liaison-response-SG15-LS176-data+info-model-0319-v01.pdf</a:t>
            </a:r>
            <a:r>
              <a:rPr lang="en-US" dirty="0"/>
              <a:t> </a:t>
            </a:r>
          </a:p>
          <a:p>
            <a:pPr marL="742950" lvl="1" indent="-285750">
              <a:buFont typeface="Arial" panose="020B0604020202020204" pitchFamily="34" charset="0"/>
              <a:buChar char="•"/>
            </a:pPr>
            <a:r>
              <a:rPr lang="en-US" dirty="0"/>
              <a:t>Granting the IEEE 802.1 WG chair (or his delegate) editorial license.</a:t>
            </a:r>
          </a:p>
          <a:p>
            <a:pPr marL="742950" lvl="1" indent="-285750">
              <a:buFont typeface="Arial" panose="020B0604020202020204" pitchFamily="34" charset="0"/>
              <a:buChar char="•"/>
            </a:pPr>
            <a:r>
              <a:rPr lang="en-US" dirty="0"/>
              <a:t>This approval is under LMSC OM “Procedure for public statements to government bodies”</a:t>
            </a:r>
          </a:p>
          <a:p>
            <a:pPr marL="342900" indent="-342900" fontAlgn="t">
              <a:buFont typeface="Arial" panose="020B0604020202020204" pitchFamily="34" charset="0"/>
              <a:buChar char="•"/>
            </a:pPr>
            <a:r>
              <a:rPr lang="en-US" dirty="0"/>
              <a:t>In the WG (y/n/a): 41, 0, 0</a:t>
            </a:r>
          </a:p>
          <a:p>
            <a:pPr marL="800100" lvl="1" indent="-342900">
              <a:buFont typeface="Arial" panose="020B0604020202020204" pitchFamily="34" charset="0"/>
              <a:buChar char="•"/>
            </a:pPr>
            <a:r>
              <a:rPr lang="en-GB" dirty="0"/>
              <a:t>Proposed: Janos Farkas	Second: Jessy Rouyer</a:t>
            </a:r>
          </a:p>
          <a:p>
            <a:pPr marL="800100" lvl="1" indent="-342900">
              <a:buFont typeface="Arial" panose="020B0604020202020204" pitchFamily="34" charset="0"/>
              <a:buChar char="•"/>
            </a:pPr>
            <a:endParaRPr lang="en-GB" dirty="0"/>
          </a:p>
          <a:p>
            <a:pPr marL="342900" indent="-342900">
              <a:buFont typeface="Arial" panose="020B0604020202020204" pitchFamily="34" charset="0"/>
              <a:buChar char="•"/>
            </a:pPr>
            <a:r>
              <a:rPr lang="en-US" dirty="0"/>
              <a:t>In EC, mover: John Messenger,	Second: David Law</a:t>
            </a:r>
          </a:p>
          <a:p>
            <a:pPr marL="800100" lvl="1" indent="-342900">
              <a:buFont typeface="Arial" panose="020B0604020202020204" pitchFamily="34" charset="0"/>
              <a:buChar char="•"/>
            </a:pPr>
            <a:r>
              <a:rPr lang="en-US" dirty="0"/>
              <a:t>(y/n/a): &lt;y&gt;,&lt;n&gt;,&lt;a&gt;</a:t>
            </a:r>
          </a:p>
        </p:txBody>
      </p:sp>
    </p:spTree>
    <p:extLst>
      <p:ext uri="{BB962C8B-B14F-4D97-AF65-F5344CB8AC3E}">
        <p14:creationId xmlns:p14="http://schemas.microsoft.com/office/powerpoint/2010/main" val="9714566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7.013 – </a:t>
            </a:r>
            <a:r>
              <a:rPr lang="en-US" dirty="0">
                <a:highlight>
                  <a:srgbClr val="FF0000"/>
                </a:highlight>
              </a:rPr>
              <a:t>Motion WITHDRAWN</a:t>
            </a:r>
          </a:p>
        </p:txBody>
      </p:sp>
      <p:sp>
        <p:nvSpPr>
          <p:cNvPr id="3" name="Rectangle 2"/>
          <p:cNvSpPr/>
          <p:nvPr/>
        </p:nvSpPr>
        <p:spPr>
          <a:xfrm>
            <a:off x="381000" y="1524000"/>
            <a:ext cx="8382000" cy="4154984"/>
          </a:xfrm>
          <a:prstGeom prst="rect">
            <a:avLst/>
          </a:prstGeom>
        </p:spPr>
        <p:txBody>
          <a:bodyPr wrap="square">
            <a:spAutoFit/>
          </a:bodyPr>
          <a:lstStyle/>
          <a:p>
            <a:r>
              <a:rPr lang="en-US" sz="2200" strike="sngStrike" dirty="0"/>
              <a:t>Approve </a:t>
            </a:r>
            <a:r>
              <a:rPr lang="en-US" sz="2200" strike="sngStrike" dirty="0">
                <a:hlinkClick r:id="rId2"/>
              </a:rPr>
              <a:t>https://mentor.ieee.org/omniran/dcn/19/omniran-19-0015-00-00TG-802-1-liaison-response-to-itu-t-jca-imt2020.docx</a:t>
            </a:r>
            <a:r>
              <a:rPr lang="en-US" sz="2200" strike="sngStrike" dirty="0"/>
              <a:t>  as communication of IEEE 802.1 to ITU-T JCA IMT2020, granting the IEEE LMSC chair (or his delegate) editorial license.</a:t>
            </a:r>
          </a:p>
          <a:p>
            <a:r>
              <a:rPr lang="en-US" sz="2200" strike="sngStrike" dirty="0"/>
              <a:t>This approval is under LMSC OM “Procedure for public statements to government bodies”</a:t>
            </a:r>
          </a:p>
          <a:p>
            <a:endParaRPr lang="en-US" sz="2200" strike="sngStrike" dirty="0"/>
          </a:p>
          <a:p>
            <a:pPr marL="342900" indent="-342900">
              <a:buFont typeface="Arial" panose="020B0604020202020204" pitchFamily="34" charset="0"/>
              <a:buChar char="•"/>
            </a:pPr>
            <a:r>
              <a:rPr lang="en-US" sz="2200" strike="sngStrike" dirty="0"/>
              <a:t>In the WG: proposed Max Riegel, second: Hao Wang </a:t>
            </a:r>
          </a:p>
          <a:p>
            <a:pPr marL="800100" lvl="1" indent="-342900">
              <a:buFont typeface="Arial" panose="020B0604020202020204" pitchFamily="34" charset="0"/>
              <a:buChar char="•"/>
            </a:pPr>
            <a:r>
              <a:rPr lang="en-US" sz="2200" strike="sngStrike" dirty="0"/>
              <a:t>(y/n/a):	&lt;y&gt;, &lt;n&gt;, &lt;a&gt;</a:t>
            </a:r>
          </a:p>
          <a:p>
            <a:endParaRPr lang="en-US" sz="2200" strike="sngStrike" dirty="0"/>
          </a:p>
          <a:p>
            <a:pPr marL="342900" indent="-342900">
              <a:buFont typeface="Arial" panose="020B0604020202020204" pitchFamily="34" charset="0"/>
              <a:buChar char="•"/>
            </a:pPr>
            <a:r>
              <a:rPr lang="en-US" sz="2200" strike="sngStrike" dirty="0"/>
              <a:t>In the EC: proposed: John Messenger, second: David Law</a:t>
            </a:r>
          </a:p>
          <a:p>
            <a:pPr marL="800100" lvl="1" indent="-342900">
              <a:buFont typeface="Arial" panose="020B0604020202020204" pitchFamily="34" charset="0"/>
              <a:buChar char="•"/>
            </a:pPr>
            <a:r>
              <a:rPr lang="en-US" sz="2200" strike="sngStrike" dirty="0"/>
              <a:t>(y/n/a): &lt;y&gt;, &lt;n&gt;, &lt;a&gt;</a:t>
            </a:r>
          </a:p>
        </p:txBody>
      </p:sp>
    </p:spTree>
    <p:extLst>
      <p:ext uri="{BB962C8B-B14F-4D97-AF65-F5344CB8AC3E}">
        <p14:creationId xmlns:p14="http://schemas.microsoft.com/office/powerpoint/2010/main" val="94713912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7.014 - Motion</a:t>
            </a:r>
            <a:endParaRPr lang="en-US" dirty="0"/>
          </a:p>
        </p:txBody>
      </p:sp>
      <p:sp>
        <p:nvSpPr>
          <p:cNvPr id="3" name="Content Placeholder 2"/>
          <p:cNvSpPr>
            <a:spLocks noGrp="1"/>
          </p:cNvSpPr>
          <p:nvPr>
            <p:ph idx="1"/>
          </p:nvPr>
        </p:nvSpPr>
        <p:spPr>
          <a:xfrm>
            <a:off x="304800" y="1265238"/>
            <a:ext cx="8229600" cy="4983162"/>
          </a:xfrm>
        </p:spPr>
        <p:txBody>
          <a:bodyPr/>
          <a:lstStyle/>
          <a:p>
            <a:pPr marL="285750" indent="-285750">
              <a:buFont typeface="Arial" panose="020B0604020202020204" pitchFamily="34" charset="0"/>
              <a:buChar char="•"/>
            </a:pPr>
            <a:r>
              <a:rPr lang="en-GB" sz="2400" dirty="0"/>
              <a:t>Approve liaison of the following comment responses to ISO/IEC JTC1/SC6 under the PSDO agreement:</a:t>
            </a:r>
          </a:p>
          <a:p>
            <a:pPr marL="685800" lvl="1">
              <a:buFont typeface="Arial" panose="020B0604020202020204" pitchFamily="34" charset="0"/>
              <a:buChar char="•"/>
            </a:pPr>
            <a:r>
              <a:rPr lang="en-US" sz="2000" dirty="0"/>
              <a:t>CN.1 on IEEE 802c-2017 (ISO/IEC/IEEE FDIS  8802-A:2015/</a:t>
            </a:r>
            <a:r>
              <a:rPr lang="en-US" sz="2000" dirty="0" err="1"/>
              <a:t>FDAmd</a:t>
            </a:r>
            <a:r>
              <a:rPr lang="en-US" sz="2000" dirty="0"/>
              <a:t> 2)</a:t>
            </a:r>
          </a:p>
          <a:p>
            <a:pPr marL="1085850" lvl="2">
              <a:buFont typeface="Arial" panose="020B0604020202020204" pitchFamily="34" charset="0"/>
              <a:buChar char="•"/>
            </a:pPr>
            <a:r>
              <a:rPr lang="en-US" sz="1600" dirty="0">
                <a:hlinkClick r:id="rId2"/>
              </a:rPr>
              <a:t>http://www.ieee802.org/1/files/public/docs2019/maint-randall-SC6CommentResponse802c-v03.pdf</a:t>
            </a:r>
            <a:endParaRPr lang="en-US" sz="1600" dirty="0"/>
          </a:p>
          <a:p>
            <a:pPr marL="685800" lvl="1">
              <a:buFont typeface="Arial" panose="020B0604020202020204" pitchFamily="34" charset="0"/>
              <a:buChar char="•"/>
            </a:pPr>
            <a:endParaRPr lang="en-US" sz="1600" dirty="0"/>
          </a:p>
          <a:p>
            <a:pPr fontAlgn="t"/>
            <a:r>
              <a:rPr lang="en-US" sz="2400" dirty="0"/>
              <a:t>In the WG, </a:t>
            </a:r>
            <a:r>
              <a:rPr lang="en-GB" sz="2400" dirty="0"/>
              <a:t>Proposed: </a:t>
            </a:r>
            <a:r>
              <a:rPr lang="en-US" sz="2400" dirty="0"/>
              <a:t>Paul Congdon</a:t>
            </a:r>
            <a:r>
              <a:rPr lang="en-GB" sz="2400" dirty="0"/>
              <a:t>	Second: Mick Seaman</a:t>
            </a:r>
            <a:endParaRPr lang="en-US" sz="2400" dirty="0"/>
          </a:p>
          <a:p>
            <a:pPr lvl="1" fontAlgn="t"/>
            <a:r>
              <a:rPr lang="en-US" sz="2000" dirty="0"/>
              <a:t> (y/n/a): 42, 0, 0</a:t>
            </a:r>
          </a:p>
          <a:p>
            <a:pPr marL="457200" lvl="1" indent="0">
              <a:buNone/>
            </a:pPr>
            <a:endParaRPr lang="en-GB" sz="2000" dirty="0"/>
          </a:p>
          <a:p>
            <a:r>
              <a:rPr lang="en-GB" sz="2400" dirty="0"/>
              <a:t>In EC, mover: John Messenger   Second: David Law</a:t>
            </a:r>
          </a:p>
          <a:p>
            <a:pPr lvl="1"/>
            <a:r>
              <a:rPr lang="en-GB" sz="2000" dirty="0"/>
              <a:t>(y/n/a): &lt;y&gt;,&lt;n&gt;,&lt;a&gt;</a:t>
            </a:r>
            <a:endParaRPr lang="en-US" sz="2000" dirty="0"/>
          </a:p>
          <a:p>
            <a:endParaRPr lang="en-US" sz="2400" dirty="0"/>
          </a:p>
        </p:txBody>
      </p:sp>
    </p:spTree>
    <p:extLst>
      <p:ext uri="{BB962C8B-B14F-4D97-AF65-F5344CB8AC3E}">
        <p14:creationId xmlns:p14="http://schemas.microsoft.com/office/powerpoint/2010/main" val="150899809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792162"/>
          </a:xfrm>
        </p:spPr>
        <p:txBody>
          <a:bodyPr/>
          <a:lstStyle/>
          <a:p>
            <a:r>
              <a:rPr lang="en-US" altLang="en-US" dirty="0"/>
              <a:t>7.015 - Motion</a:t>
            </a:r>
            <a:endParaRPr lang="en-US" dirty="0"/>
          </a:p>
        </p:txBody>
      </p:sp>
      <p:sp>
        <p:nvSpPr>
          <p:cNvPr id="3" name="Rectangle 2"/>
          <p:cNvSpPr/>
          <p:nvPr/>
        </p:nvSpPr>
        <p:spPr>
          <a:xfrm>
            <a:off x="762000" y="1752600"/>
            <a:ext cx="7924800" cy="3416320"/>
          </a:xfrm>
          <a:prstGeom prst="rect">
            <a:avLst/>
          </a:prstGeom>
        </p:spPr>
        <p:txBody>
          <a:bodyPr wrap="square">
            <a:spAutoFit/>
          </a:bodyPr>
          <a:lstStyle/>
          <a:p>
            <a:pPr marL="285750" indent="-285750">
              <a:buFont typeface="Arial" panose="020B0604020202020204" pitchFamily="34" charset="0"/>
              <a:buChar char="•"/>
            </a:pPr>
            <a:r>
              <a:rPr lang="en-US" dirty="0"/>
              <a:t>Approve liaison of the following response to IEEE 1914</a:t>
            </a:r>
          </a:p>
          <a:p>
            <a:pPr marL="742950" lvl="1" indent="-285750">
              <a:buFont typeface="Arial" panose="020B0604020202020204" pitchFamily="34" charset="0"/>
              <a:buChar char="•"/>
            </a:pPr>
            <a:r>
              <a:rPr lang="en-US" dirty="0">
                <a:hlinkClick r:id="rId2"/>
              </a:rPr>
              <a:t>http://www.ieee802.org/1/files/public/docs2019/liaison-response-1914-Category-A+-0319-v01.pdf</a:t>
            </a:r>
            <a:r>
              <a:rPr lang="en-US" dirty="0"/>
              <a:t>  </a:t>
            </a:r>
          </a:p>
          <a:p>
            <a:pPr marL="285750" indent="-285750">
              <a:buFont typeface="Arial" panose="020B0604020202020204" pitchFamily="34" charset="0"/>
              <a:buChar char="•"/>
            </a:pPr>
            <a:endParaRPr lang="en-US" dirty="0"/>
          </a:p>
          <a:p>
            <a:pPr marL="342900" indent="-342900" fontAlgn="t">
              <a:buFont typeface="Arial" panose="020B0604020202020204" pitchFamily="34" charset="0"/>
              <a:buChar char="•"/>
            </a:pPr>
            <a:r>
              <a:rPr lang="en-US" dirty="0"/>
              <a:t>In the WG (y/n/a): 41, 0, 2</a:t>
            </a:r>
          </a:p>
          <a:p>
            <a:pPr marL="800100" lvl="1" indent="-342900">
              <a:buFont typeface="Arial" panose="020B0604020202020204" pitchFamily="34" charset="0"/>
              <a:buChar char="•"/>
            </a:pPr>
            <a:r>
              <a:rPr lang="en-GB" dirty="0"/>
              <a:t>Proposed: J</a:t>
            </a:r>
            <a:r>
              <a:rPr lang="hu-HU" dirty="0" err="1"/>
              <a:t>ános</a:t>
            </a:r>
            <a:r>
              <a:rPr lang="hu-HU" dirty="0"/>
              <a:t> Farkas</a:t>
            </a:r>
            <a:r>
              <a:rPr lang="en-GB" dirty="0"/>
              <a:t>	Second: Jessy Rouyer</a:t>
            </a:r>
          </a:p>
          <a:p>
            <a:pPr marL="342900" indent="-342900">
              <a:buFont typeface="Arial" panose="020B0604020202020204" pitchFamily="34" charset="0"/>
              <a:buChar char="•"/>
            </a:pPr>
            <a:endParaRPr lang="en-GB" dirty="0"/>
          </a:p>
          <a:p>
            <a:pPr marL="342900" indent="-342900">
              <a:buFont typeface="Arial" panose="020B0604020202020204" pitchFamily="34" charset="0"/>
              <a:buChar char="•"/>
            </a:pPr>
            <a:endParaRPr lang="en-GB" dirty="0"/>
          </a:p>
          <a:p>
            <a:pPr marL="342900" indent="-342900">
              <a:buFont typeface="Arial" panose="020B0604020202020204" pitchFamily="34" charset="0"/>
              <a:buChar char="•"/>
            </a:pPr>
            <a:r>
              <a:rPr lang="en-GB" dirty="0"/>
              <a:t>In EC, for information</a:t>
            </a:r>
          </a:p>
        </p:txBody>
      </p:sp>
    </p:spTree>
    <p:extLst>
      <p:ext uri="{BB962C8B-B14F-4D97-AF65-F5344CB8AC3E}">
        <p14:creationId xmlns:p14="http://schemas.microsoft.com/office/powerpoint/2010/main" val="297458670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792162"/>
          </a:xfrm>
        </p:spPr>
        <p:txBody>
          <a:bodyPr/>
          <a:lstStyle/>
          <a:p>
            <a:r>
              <a:rPr lang="en-US" altLang="en-US" dirty="0"/>
              <a:t>7.016 - Motion</a:t>
            </a:r>
            <a:endParaRPr lang="en-US" dirty="0"/>
          </a:p>
        </p:txBody>
      </p:sp>
      <p:sp>
        <p:nvSpPr>
          <p:cNvPr id="3" name="Rectangle 2"/>
          <p:cNvSpPr/>
          <p:nvPr/>
        </p:nvSpPr>
        <p:spPr>
          <a:xfrm>
            <a:off x="762000" y="1752600"/>
            <a:ext cx="7924800" cy="4154984"/>
          </a:xfrm>
          <a:prstGeom prst="rect">
            <a:avLst/>
          </a:prstGeom>
        </p:spPr>
        <p:txBody>
          <a:bodyPr wrap="square">
            <a:spAutoFit/>
          </a:bodyPr>
          <a:lstStyle/>
          <a:p>
            <a:pPr marL="285750" indent="-285750">
              <a:buFont typeface="Arial" panose="020B0604020202020204" pitchFamily="34" charset="0"/>
              <a:buChar char="•"/>
            </a:pPr>
            <a:r>
              <a:rPr lang="en-US" dirty="0"/>
              <a:t>Approve liaison of the following response to CPRI Cooperation</a:t>
            </a:r>
          </a:p>
          <a:p>
            <a:pPr marL="742950" lvl="1" indent="-285750">
              <a:buFont typeface="Arial" panose="020B0604020202020204" pitchFamily="34" charset="0"/>
              <a:buChar char="•"/>
            </a:pPr>
            <a:r>
              <a:rPr lang="en-US" dirty="0">
                <a:hlinkClick r:id="rId2"/>
              </a:rPr>
              <a:t>http://www.ieee802.org/1/files/public/docs2019/liaison-response-CPRI-Category-Aplus-Requirement-0319-v01.pdf</a:t>
            </a:r>
            <a:r>
              <a:rPr lang="en-US" dirty="0"/>
              <a:t>  </a:t>
            </a:r>
          </a:p>
          <a:p>
            <a:pPr marL="285750" indent="-285750">
              <a:buFont typeface="Arial" panose="020B0604020202020204" pitchFamily="34" charset="0"/>
              <a:buChar char="•"/>
            </a:pPr>
            <a:endParaRPr lang="en-US" dirty="0"/>
          </a:p>
          <a:p>
            <a:pPr marL="342900" indent="-342900" fontAlgn="t">
              <a:buFont typeface="Arial" panose="020B0604020202020204" pitchFamily="34" charset="0"/>
              <a:buChar char="•"/>
            </a:pPr>
            <a:r>
              <a:rPr lang="en-US" dirty="0"/>
              <a:t>In the WG (y/n/a): 39, 0, 1</a:t>
            </a:r>
          </a:p>
          <a:p>
            <a:pPr marL="800100" lvl="1" indent="-342900">
              <a:buFont typeface="Arial" panose="020B0604020202020204" pitchFamily="34" charset="0"/>
              <a:buChar char="•"/>
            </a:pPr>
            <a:r>
              <a:rPr lang="en-GB" dirty="0"/>
              <a:t>Proposed: J</a:t>
            </a:r>
            <a:r>
              <a:rPr lang="hu-HU" dirty="0" err="1"/>
              <a:t>ános</a:t>
            </a:r>
            <a:r>
              <a:rPr lang="hu-HU" dirty="0"/>
              <a:t> Farkas</a:t>
            </a:r>
            <a:r>
              <a:rPr lang="en-GB" dirty="0"/>
              <a:t>	Second: Jessy Rouyer</a:t>
            </a:r>
          </a:p>
          <a:p>
            <a:pPr marL="342900" indent="-342900">
              <a:buFont typeface="Arial" panose="020B0604020202020204" pitchFamily="34" charset="0"/>
              <a:buChar char="•"/>
            </a:pPr>
            <a:endParaRPr lang="en-GB" dirty="0"/>
          </a:p>
          <a:p>
            <a:pPr marL="342900" indent="-342900">
              <a:buFont typeface="Arial" panose="020B0604020202020204" pitchFamily="34" charset="0"/>
              <a:buChar char="•"/>
            </a:pPr>
            <a:endParaRPr lang="en-GB" dirty="0"/>
          </a:p>
          <a:p>
            <a:pPr marL="342900" indent="-342900">
              <a:buFont typeface="Arial" panose="020B0604020202020204" pitchFamily="34" charset="0"/>
              <a:buChar char="•"/>
            </a:pPr>
            <a:r>
              <a:rPr lang="en-GB" dirty="0"/>
              <a:t>In EC, for information</a:t>
            </a:r>
          </a:p>
        </p:txBody>
      </p:sp>
    </p:spTree>
    <p:extLst>
      <p:ext uri="{BB962C8B-B14F-4D97-AF65-F5344CB8AC3E}">
        <p14:creationId xmlns:p14="http://schemas.microsoft.com/office/powerpoint/2010/main" val="31688953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971550" y="44450"/>
            <a:ext cx="7772400" cy="1143000"/>
          </a:xfrm>
        </p:spPr>
        <p:txBody>
          <a:bodyPr/>
          <a:lstStyle/>
          <a:p>
            <a:r>
              <a:rPr lang="en-CA" altLang="en-US" dirty="0"/>
              <a:t>Agenda </a:t>
            </a:r>
            <a:endParaRPr lang="en-US" altLang="en-US" dirty="0"/>
          </a:p>
        </p:txBody>
      </p:sp>
      <p:sp>
        <p:nvSpPr>
          <p:cNvPr id="6147" name="Content Placeholder 2"/>
          <p:cNvSpPr>
            <a:spLocks noGrp="1"/>
          </p:cNvSpPr>
          <p:nvPr>
            <p:ph idx="1"/>
          </p:nvPr>
        </p:nvSpPr>
        <p:spPr>
          <a:xfrm>
            <a:off x="684213" y="1524000"/>
            <a:ext cx="8135937" cy="4572000"/>
          </a:xfrm>
        </p:spPr>
        <p:txBody>
          <a:bodyPr/>
          <a:lstStyle/>
          <a:p>
            <a:pPr>
              <a:defRPr/>
            </a:pPr>
            <a:r>
              <a:rPr lang="en-US" sz="2400" dirty="0"/>
              <a:t>PARs/ICAIDs to NesCom/</a:t>
            </a:r>
            <a:r>
              <a:rPr lang="en-US" sz="2400" dirty="0" err="1"/>
              <a:t>ICCom</a:t>
            </a:r>
            <a:r>
              <a:rPr lang="en-US" sz="2400" dirty="0"/>
              <a:t> (ME)</a:t>
            </a:r>
          </a:p>
          <a:p>
            <a:pPr lvl="1">
              <a:defRPr/>
            </a:pPr>
            <a:r>
              <a:rPr lang="en-US" sz="1800" dirty="0"/>
              <a:t>5.081 </a:t>
            </a:r>
            <a:r>
              <a:rPr lang="en-US" sz="1800" dirty="0">
                <a:cs typeface="Arial"/>
              </a:rPr>
              <a:t>P802.1AE-2018/Cor 1 PAR</a:t>
            </a:r>
            <a:r>
              <a:rPr lang="en-US" sz="1800" dirty="0"/>
              <a:t> - Media Access Control (MAC) Security - Corrigendum 1: Tag Control Information Figure</a:t>
            </a:r>
          </a:p>
          <a:p>
            <a:pPr lvl="1">
              <a:defRPr/>
            </a:pPr>
            <a:r>
              <a:rPr lang="en-US" sz="1800" dirty="0"/>
              <a:t>5.082 IEEE 802 </a:t>
            </a:r>
            <a:r>
              <a:rPr lang="en-US" sz="1800" dirty="0" err="1"/>
              <a:t>Nendica</a:t>
            </a:r>
            <a:r>
              <a:rPr lang="en-US" sz="1800" dirty="0"/>
              <a:t> ICAID </a:t>
            </a:r>
          </a:p>
          <a:p>
            <a:r>
              <a:rPr lang="en-US" altLang="en-US" sz="2400" dirty="0"/>
              <a:t>Drafts to Sponsor Ballot</a:t>
            </a:r>
          </a:p>
          <a:p>
            <a:pPr lvl="1"/>
            <a:r>
              <a:rPr lang="en-US" altLang="en-US" sz="2000" dirty="0"/>
              <a:t>5.083 </a:t>
            </a:r>
            <a:r>
              <a:rPr lang="en-US" sz="2000" dirty="0"/>
              <a:t>P802.1AX-Rev: </a:t>
            </a:r>
            <a:r>
              <a:rPr lang="en-GB" sz="2000" dirty="0"/>
              <a:t>Link Aggregation revision</a:t>
            </a:r>
            <a:endParaRPr lang="en-US" altLang="en-US" sz="2000" dirty="0"/>
          </a:p>
          <a:p>
            <a:r>
              <a:rPr lang="en-US" altLang="en-US" sz="2400" dirty="0"/>
              <a:t>External Communication (ME)</a:t>
            </a:r>
          </a:p>
          <a:p>
            <a:pPr lvl="1"/>
            <a:r>
              <a:rPr lang="en-US" altLang="en-US" sz="2000" dirty="0"/>
              <a:t>7.011 802.1Qcp YANG Data Model press release</a:t>
            </a:r>
          </a:p>
          <a:p>
            <a:pPr lvl="1"/>
            <a:r>
              <a:rPr lang="en-US" altLang="en-US" sz="2000" dirty="0"/>
              <a:t>7.012 Liaison response to ITU-T SG15 on LS176</a:t>
            </a:r>
          </a:p>
          <a:p>
            <a:pPr lvl="1"/>
            <a:r>
              <a:rPr lang="en-US" altLang="en-US" sz="2000" strike="sngStrike" dirty="0"/>
              <a:t>7.013 Liaison to </a:t>
            </a:r>
            <a:r>
              <a:rPr lang="en-US" sz="2000" strike="sngStrike" dirty="0"/>
              <a:t>ITU-T JCA IMT2020 on IMT2020 Roadmap</a:t>
            </a:r>
          </a:p>
          <a:p>
            <a:pPr lvl="2"/>
            <a:r>
              <a:rPr lang="en-US" sz="1600" dirty="0">
                <a:highlight>
                  <a:srgbClr val="FF0000"/>
                </a:highlight>
              </a:rPr>
              <a:t>Motion withdrawn</a:t>
            </a:r>
          </a:p>
          <a:p>
            <a:pPr lvl="1"/>
            <a:r>
              <a:rPr lang="en-US" sz="2000" dirty="0"/>
              <a:t>7.014 PSDO Comment Responses on 802c-2017</a:t>
            </a:r>
            <a:endParaRPr lang="en-US" sz="2400" dirty="0"/>
          </a:p>
          <a:p>
            <a:pPr lvl="1"/>
            <a:endParaRPr lang="en-US" altLang="en-US" sz="2000" dirty="0"/>
          </a:p>
          <a:p>
            <a:pPr lvl="1"/>
            <a:endParaRPr lang="en-US" altLang="en-US" sz="2000" dirty="0"/>
          </a:p>
        </p:txBody>
      </p:sp>
    </p:spTree>
    <p:extLst>
      <p:ext uri="{BB962C8B-B14F-4D97-AF65-F5344CB8AC3E}">
        <p14:creationId xmlns:p14="http://schemas.microsoft.com/office/powerpoint/2010/main" val="143398084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792162"/>
          </a:xfrm>
        </p:spPr>
        <p:txBody>
          <a:bodyPr/>
          <a:lstStyle/>
          <a:p>
            <a:r>
              <a:rPr lang="en-US" altLang="en-US" dirty="0"/>
              <a:t>7.017 - Motion</a:t>
            </a:r>
            <a:endParaRPr lang="en-US" dirty="0"/>
          </a:p>
        </p:txBody>
      </p:sp>
      <p:sp>
        <p:nvSpPr>
          <p:cNvPr id="3" name="Rectangle 2"/>
          <p:cNvSpPr/>
          <p:nvPr/>
        </p:nvSpPr>
        <p:spPr>
          <a:xfrm>
            <a:off x="762000" y="1752600"/>
            <a:ext cx="7924800" cy="4154984"/>
          </a:xfrm>
          <a:prstGeom prst="rect">
            <a:avLst/>
          </a:prstGeom>
        </p:spPr>
        <p:txBody>
          <a:bodyPr wrap="square">
            <a:spAutoFit/>
          </a:bodyPr>
          <a:lstStyle/>
          <a:p>
            <a:pPr marL="285750" indent="-285750">
              <a:buFont typeface="Arial" panose="020B0604020202020204" pitchFamily="34" charset="0"/>
              <a:buChar char="•"/>
            </a:pPr>
            <a:r>
              <a:rPr lang="en-US" dirty="0"/>
              <a:t>Approve liaison of the following response to the IETF LSVR WG</a:t>
            </a:r>
          </a:p>
          <a:p>
            <a:pPr marL="742950" lvl="1" indent="-285750">
              <a:buFont typeface="Arial" panose="020B0604020202020204" pitchFamily="34" charset="0"/>
              <a:buChar char="•"/>
            </a:pPr>
            <a:r>
              <a:rPr lang="en-US" dirty="0">
                <a:hlinkClick r:id="rId2"/>
              </a:rPr>
              <a:t>http://www.ieee802.org/1/files/public/docs2019/liaison-response-IETF-LSVR-Link-State-over-Ethernet-0319-v01.pdf</a:t>
            </a:r>
            <a:r>
              <a:rPr lang="en-US" dirty="0"/>
              <a:t>  </a:t>
            </a:r>
          </a:p>
          <a:p>
            <a:pPr marL="285750" indent="-285750">
              <a:buFont typeface="Arial" panose="020B0604020202020204" pitchFamily="34" charset="0"/>
              <a:buChar char="•"/>
            </a:pPr>
            <a:endParaRPr lang="en-US" dirty="0"/>
          </a:p>
          <a:p>
            <a:pPr marL="342900" indent="-342900" fontAlgn="t">
              <a:buFont typeface="Arial" panose="020B0604020202020204" pitchFamily="34" charset="0"/>
              <a:buChar char="•"/>
            </a:pPr>
            <a:r>
              <a:rPr lang="en-US" dirty="0"/>
              <a:t>In the WG (y/n/a): 39, 0, 2</a:t>
            </a:r>
          </a:p>
          <a:p>
            <a:pPr marL="800100" lvl="1" indent="-342900">
              <a:buFont typeface="Arial" panose="020B0604020202020204" pitchFamily="34" charset="0"/>
              <a:buChar char="•"/>
            </a:pPr>
            <a:r>
              <a:rPr lang="en-GB" dirty="0"/>
              <a:t>Proposed: Paul Congdon	Second: Seaman</a:t>
            </a:r>
          </a:p>
          <a:p>
            <a:pPr marL="342900" indent="-342900">
              <a:buFont typeface="Arial" panose="020B0604020202020204" pitchFamily="34" charset="0"/>
              <a:buChar char="•"/>
            </a:pPr>
            <a:endParaRPr lang="en-GB" dirty="0"/>
          </a:p>
          <a:p>
            <a:pPr marL="342900" indent="-342900">
              <a:buFont typeface="Arial" panose="020B0604020202020204" pitchFamily="34" charset="0"/>
              <a:buChar char="•"/>
            </a:pPr>
            <a:endParaRPr lang="en-GB" dirty="0"/>
          </a:p>
          <a:p>
            <a:pPr marL="342900" indent="-342900">
              <a:buFont typeface="Arial" panose="020B0604020202020204" pitchFamily="34" charset="0"/>
              <a:buChar char="•"/>
            </a:pPr>
            <a:r>
              <a:rPr lang="en-GB" dirty="0"/>
              <a:t>In EC, for information</a:t>
            </a:r>
          </a:p>
        </p:txBody>
      </p:sp>
    </p:spTree>
    <p:extLst>
      <p:ext uri="{BB962C8B-B14F-4D97-AF65-F5344CB8AC3E}">
        <p14:creationId xmlns:p14="http://schemas.microsoft.com/office/powerpoint/2010/main" val="218482647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792162"/>
          </a:xfrm>
        </p:spPr>
        <p:txBody>
          <a:bodyPr/>
          <a:lstStyle/>
          <a:p>
            <a:r>
              <a:rPr lang="en-US" altLang="en-US" dirty="0"/>
              <a:t>7.018 - Motion</a:t>
            </a:r>
            <a:endParaRPr lang="en-US" dirty="0"/>
          </a:p>
        </p:txBody>
      </p:sp>
      <p:sp>
        <p:nvSpPr>
          <p:cNvPr id="3" name="Rectangle 2"/>
          <p:cNvSpPr/>
          <p:nvPr/>
        </p:nvSpPr>
        <p:spPr>
          <a:xfrm>
            <a:off x="762000" y="1752600"/>
            <a:ext cx="7924800" cy="4154984"/>
          </a:xfrm>
          <a:prstGeom prst="rect">
            <a:avLst/>
          </a:prstGeom>
        </p:spPr>
        <p:txBody>
          <a:bodyPr wrap="square">
            <a:spAutoFit/>
          </a:bodyPr>
          <a:lstStyle/>
          <a:p>
            <a:pPr marL="285750" indent="-285750">
              <a:buFont typeface="Arial" panose="020B0604020202020204" pitchFamily="34" charset="0"/>
              <a:buChar char="•"/>
            </a:pPr>
            <a:r>
              <a:rPr lang="en-US" dirty="0"/>
              <a:t>Approve liaison of the following response to OPC Foundation</a:t>
            </a:r>
          </a:p>
          <a:p>
            <a:pPr marL="742950" lvl="1" indent="-285750">
              <a:buFont typeface="Arial" panose="020B0604020202020204" pitchFamily="34" charset="0"/>
              <a:buChar char="•"/>
            </a:pPr>
            <a:r>
              <a:rPr lang="en-US" dirty="0">
                <a:hlinkClick r:id="rId2"/>
              </a:rPr>
              <a:t>http://www.ieee802.org/1/files/public/docs2019/liaison-response-OPCF-0319-v01.pdf</a:t>
            </a:r>
            <a:r>
              <a:rPr lang="en-US" dirty="0"/>
              <a:t> </a:t>
            </a:r>
          </a:p>
          <a:p>
            <a:pPr marL="285750" indent="-285750">
              <a:buFont typeface="Arial" panose="020B0604020202020204" pitchFamily="34" charset="0"/>
              <a:buChar char="•"/>
            </a:pPr>
            <a:endParaRPr lang="en-US" dirty="0"/>
          </a:p>
          <a:p>
            <a:pPr marL="342900" indent="-342900" fontAlgn="t">
              <a:buFont typeface="Arial" panose="020B0604020202020204" pitchFamily="34" charset="0"/>
              <a:buChar char="•"/>
            </a:pPr>
            <a:r>
              <a:rPr lang="en-US" dirty="0"/>
              <a:t>In the WG (y/n/a): 43, 0, 0</a:t>
            </a:r>
          </a:p>
          <a:p>
            <a:pPr marL="800100" lvl="1" indent="-342900">
              <a:buFont typeface="Arial" panose="020B0604020202020204" pitchFamily="34" charset="0"/>
              <a:buChar char="•"/>
            </a:pPr>
            <a:r>
              <a:rPr lang="en-GB" dirty="0"/>
              <a:t>Proposed: J</a:t>
            </a:r>
            <a:r>
              <a:rPr lang="hu-HU" dirty="0" err="1"/>
              <a:t>ános</a:t>
            </a:r>
            <a:r>
              <a:rPr lang="hu-HU" dirty="0"/>
              <a:t> Farkas</a:t>
            </a:r>
            <a:endParaRPr lang="en-GB" dirty="0"/>
          </a:p>
          <a:p>
            <a:pPr marL="800100" lvl="1" indent="-342900">
              <a:buFont typeface="Arial" panose="020B0604020202020204" pitchFamily="34" charset="0"/>
              <a:buChar char="•"/>
            </a:pPr>
            <a:r>
              <a:rPr lang="en-GB" dirty="0"/>
              <a:t>Second: Ludwig Winkel </a:t>
            </a:r>
          </a:p>
          <a:p>
            <a:pPr marL="342900" indent="-342900">
              <a:buFont typeface="Arial" panose="020B0604020202020204" pitchFamily="34" charset="0"/>
              <a:buChar char="•"/>
            </a:pPr>
            <a:endParaRPr lang="en-GB" dirty="0"/>
          </a:p>
          <a:p>
            <a:pPr marL="342900" indent="-342900">
              <a:buFont typeface="Arial" panose="020B0604020202020204" pitchFamily="34" charset="0"/>
              <a:buChar char="•"/>
            </a:pPr>
            <a:endParaRPr lang="en-GB" dirty="0"/>
          </a:p>
          <a:p>
            <a:pPr marL="342900" indent="-342900">
              <a:buFont typeface="Arial" panose="020B0604020202020204" pitchFamily="34" charset="0"/>
              <a:buChar char="•"/>
            </a:pPr>
            <a:r>
              <a:rPr lang="en-GB" dirty="0"/>
              <a:t>In EC, for information</a:t>
            </a:r>
          </a:p>
        </p:txBody>
      </p:sp>
    </p:spTree>
    <p:extLst>
      <p:ext uri="{BB962C8B-B14F-4D97-AF65-F5344CB8AC3E}">
        <p14:creationId xmlns:p14="http://schemas.microsoft.com/office/powerpoint/2010/main" val="40601376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971550" y="44450"/>
            <a:ext cx="7772400" cy="1143000"/>
          </a:xfrm>
        </p:spPr>
        <p:txBody>
          <a:bodyPr/>
          <a:lstStyle/>
          <a:p>
            <a:r>
              <a:rPr lang="en-CA" altLang="en-US" dirty="0"/>
              <a:t>Agenda </a:t>
            </a:r>
            <a:endParaRPr lang="en-US" altLang="en-US" dirty="0"/>
          </a:p>
        </p:txBody>
      </p:sp>
      <p:sp>
        <p:nvSpPr>
          <p:cNvPr id="6147" name="Content Placeholder 2"/>
          <p:cNvSpPr>
            <a:spLocks noGrp="1"/>
          </p:cNvSpPr>
          <p:nvPr>
            <p:ph idx="1"/>
          </p:nvPr>
        </p:nvSpPr>
        <p:spPr>
          <a:xfrm>
            <a:off x="684213" y="1524000"/>
            <a:ext cx="8135937" cy="4572000"/>
          </a:xfrm>
        </p:spPr>
        <p:txBody>
          <a:bodyPr/>
          <a:lstStyle/>
          <a:p>
            <a:pPr>
              <a:defRPr/>
            </a:pPr>
            <a:r>
              <a:rPr lang="en-US" sz="2400" dirty="0"/>
              <a:t>Information Items (II)</a:t>
            </a:r>
            <a:endParaRPr lang="en-US" altLang="en-US" sz="2400" dirty="0"/>
          </a:p>
          <a:p>
            <a:pPr lvl="1"/>
            <a:r>
              <a:rPr lang="en-US" altLang="en-US" sz="2000" dirty="0"/>
              <a:t>7.015 Liaison to IEEE 1914 on Category A+</a:t>
            </a:r>
          </a:p>
          <a:p>
            <a:pPr lvl="1"/>
            <a:r>
              <a:rPr lang="en-US" altLang="en-US" sz="2000" dirty="0"/>
              <a:t>7.016 Liaison to CPRI Cooperation on Category A+</a:t>
            </a:r>
          </a:p>
          <a:p>
            <a:pPr lvl="1"/>
            <a:r>
              <a:rPr lang="en-US" altLang="en-US" sz="2000" dirty="0"/>
              <a:t>7.017 Liaison to IETF LSVR WG on Link State over Ethernet</a:t>
            </a:r>
          </a:p>
          <a:p>
            <a:pPr lvl="1"/>
            <a:r>
              <a:rPr lang="en-US" altLang="en-US" sz="2000" dirty="0"/>
              <a:t>7.018 Liaison response to </a:t>
            </a:r>
            <a:r>
              <a:rPr lang="en-US" sz="2000" dirty="0"/>
              <a:t>OPC Foundation</a:t>
            </a:r>
            <a:endParaRPr lang="en-US" sz="2400" dirty="0"/>
          </a:p>
          <a:p>
            <a:pPr lvl="1"/>
            <a:endParaRPr lang="en-US" altLang="en-US" sz="2000" dirty="0"/>
          </a:p>
          <a:p>
            <a:pPr lvl="1"/>
            <a:endParaRPr lang="en-US" altLang="en-US" sz="2000" dirty="0"/>
          </a:p>
        </p:txBody>
      </p:sp>
    </p:spTree>
    <p:extLst>
      <p:ext uri="{BB962C8B-B14F-4D97-AF65-F5344CB8AC3E}">
        <p14:creationId xmlns:p14="http://schemas.microsoft.com/office/powerpoint/2010/main" val="36604971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a:t>802.1 Motions</a:t>
            </a:r>
            <a:br>
              <a:rPr lang="en-US" dirty="0"/>
            </a:br>
            <a:r>
              <a:rPr lang="en-US" dirty="0"/>
              <a:t>2019-03</a:t>
            </a:r>
            <a:br>
              <a:rPr lang="en-US" dirty="0"/>
            </a:br>
            <a:br>
              <a:rPr lang="en-US" dirty="0"/>
            </a:br>
            <a:br>
              <a:rPr lang="en-US" dirty="0"/>
            </a:br>
            <a:r>
              <a:rPr lang="en-US" dirty="0"/>
              <a:t>Consent Agenda</a:t>
            </a:r>
            <a:br>
              <a:rPr lang="en-US" dirty="0"/>
            </a:br>
            <a:br>
              <a:rPr lang="en-US" dirty="0"/>
            </a:br>
            <a:r>
              <a:rPr lang="en-US" dirty="0"/>
              <a:t>NesCom &amp; </a:t>
            </a:r>
            <a:r>
              <a:rPr lang="en-US" dirty="0" err="1"/>
              <a:t>ICCom</a:t>
            </a:r>
            <a:endParaRPr lang="en-US" dirty="0"/>
          </a:p>
        </p:txBody>
      </p:sp>
    </p:spTree>
    <p:extLst>
      <p:ext uri="{BB962C8B-B14F-4D97-AF65-F5344CB8AC3E}">
        <p14:creationId xmlns:p14="http://schemas.microsoft.com/office/powerpoint/2010/main" val="22557043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5.081 - Motion</a:t>
            </a:r>
            <a:endParaRPr lang="en-US" dirty="0"/>
          </a:p>
        </p:txBody>
      </p:sp>
      <p:sp>
        <p:nvSpPr>
          <p:cNvPr id="3" name="Content Placeholder 2"/>
          <p:cNvSpPr>
            <a:spLocks noGrp="1"/>
          </p:cNvSpPr>
          <p:nvPr>
            <p:ph idx="1"/>
          </p:nvPr>
        </p:nvSpPr>
        <p:spPr>
          <a:xfrm>
            <a:off x="304800" y="1265238"/>
            <a:ext cx="8229600" cy="4983162"/>
          </a:xfrm>
        </p:spPr>
        <p:txBody>
          <a:bodyPr/>
          <a:lstStyle/>
          <a:p>
            <a:r>
              <a:rPr lang="en-US" sz="2200" dirty="0">
                <a:cs typeface="Arial"/>
              </a:rPr>
              <a:t>Approve forwarding P802.1AE-2018/Cor 1 PAR documentation in </a:t>
            </a:r>
            <a:br>
              <a:rPr lang="en-US" sz="2400" dirty="0">
                <a:cs typeface="Arial"/>
              </a:rPr>
            </a:br>
            <a:r>
              <a:rPr lang="en-US" sz="1600" dirty="0">
                <a:cs typeface="Arial"/>
                <a:hlinkClick r:id="rId2"/>
              </a:rPr>
              <a:t>http://www.ieee802.org/1/files/public/docs2019/ae-cor1-draft-par-0319-v00.pdf</a:t>
            </a:r>
            <a:br>
              <a:rPr lang="en-US" sz="1600" dirty="0">
                <a:cs typeface="Arial"/>
              </a:rPr>
            </a:br>
            <a:r>
              <a:rPr lang="en-US" sz="2200" dirty="0"/>
              <a:t>to </a:t>
            </a:r>
            <a:r>
              <a:rPr lang="en-US" sz="2200" dirty="0" err="1"/>
              <a:t>Nescom</a:t>
            </a:r>
            <a:endParaRPr lang="en-US" sz="2200" dirty="0"/>
          </a:p>
          <a:p>
            <a:pPr marL="400050" lvl="1" indent="0">
              <a:buNone/>
            </a:pPr>
            <a:r>
              <a:rPr lang="en-US" sz="2000" dirty="0"/>
              <a:t>[Corrigendum PAR, no CSD]</a:t>
            </a:r>
          </a:p>
          <a:p>
            <a:pPr marL="685800" lvl="1">
              <a:buFont typeface="Arial" panose="020B0604020202020204" pitchFamily="34" charset="0"/>
              <a:buChar char="•"/>
            </a:pPr>
            <a:endParaRPr lang="en-US" sz="1600" dirty="0"/>
          </a:p>
          <a:p>
            <a:pPr fontAlgn="t"/>
            <a:r>
              <a:rPr lang="en-US" sz="2400" dirty="0"/>
              <a:t>In the WG,</a:t>
            </a:r>
            <a:r>
              <a:rPr lang="en-GB" sz="2400" dirty="0"/>
              <a:t> </a:t>
            </a:r>
            <a:r>
              <a:rPr lang="en-GB" sz="2400" dirty="0">
                <a:latin typeface="Arial" charset="0"/>
              </a:rPr>
              <a:t>Proposed:</a:t>
            </a:r>
            <a:r>
              <a:rPr lang="en-GB" sz="2200" dirty="0">
                <a:latin typeface="Arial" charset="0"/>
              </a:rPr>
              <a:t> </a:t>
            </a:r>
            <a:r>
              <a:rPr lang="en-GB" sz="2000" dirty="0">
                <a:latin typeface="Arial" charset="0"/>
              </a:rPr>
              <a:t>Seaman</a:t>
            </a:r>
            <a:r>
              <a:rPr lang="en-GB" sz="2200" dirty="0">
                <a:latin typeface="Arial" charset="0"/>
              </a:rPr>
              <a:t> </a:t>
            </a:r>
            <a:r>
              <a:rPr lang="en-GB" sz="2400" dirty="0">
                <a:latin typeface="Arial" charset="0"/>
              </a:rPr>
              <a:t>Second:</a:t>
            </a:r>
            <a:r>
              <a:rPr lang="en-GB" sz="2200" dirty="0">
                <a:latin typeface="Arial" charset="0"/>
              </a:rPr>
              <a:t> </a:t>
            </a:r>
            <a:r>
              <a:rPr lang="en-GB" sz="2000" dirty="0">
                <a:latin typeface="Arial" charset="0"/>
              </a:rPr>
              <a:t>Congdon</a:t>
            </a:r>
            <a:endParaRPr lang="en-US" sz="2400" dirty="0"/>
          </a:p>
          <a:p>
            <a:pPr lvl="1" fontAlgn="t"/>
            <a:r>
              <a:rPr lang="en-US" sz="2000" dirty="0"/>
              <a:t>PAR (y/n/a): 43, 0, 0</a:t>
            </a:r>
          </a:p>
          <a:p>
            <a:pPr marL="457200" lvl="1" indent="0">
              <a:buNone/>
            </a:pPr>
            <a:endParaRPr lang="en-GB" sz="2000" dirty="0"/>
          </a:p>
          <a:p>
            <a:r>
              <a:rPr lang="en-GB" sz="2400" dirty="0"/>
              <a:t>In LMSC, mover: John Messenger Second: David Law</a:t>
            </a:r>
          </a:p>
          <a:p>
            <a:pPr lvl="1"/>
            <a:r>
              <a:rPr lang="en-GB" sz="2000" dirty="0"/>
              <a:t>(y/n/a): &lt;y&gt;,&lt;n&gt;,&lt;a&gt;</a:t>
            </a:r>
            <a:endParaRPr lang="en-US" sz="2000" dirty="0"/>
          </a:p>
          <a:p>
            <a:endParaRPr lang="en-US" sz="2400" dirty="0"/>
          </a:p>
        </p:txBody>
      </p:sp>
    </p:spTree>
    <p:extLst>
      <p:ext uri="{BB962C8B-B14F-4D97-AF65-F5344CB8AC3E}">
        <p14:creationId xmlns:p14="http://schemas.microsoft.com/office/powerpoint/2010/main" val="25806966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792162"/>
          </a:xfrm>
        </p:spPr>
        <p:txBody>
          <a:bodyPr/>
          <a:lstStyle/>
          <a:p>
            <a:r>
              <a:rPr lang="en-US" altLang="en-US" dirty="0"/>
              <a:t>5.082 - Motion: </a:t>
            </a:r>
            <a:r>
              <a:rPr lang="en-US" dirty="0"/>
              <a:t>IEEE 802 Nendica ICAID</a:t>
            </a:r>
          </a:p>
        </p:txBody>
      </p:sp>
      <p:sp>
        <p:nvSpPr>
          <p:cNvPr id="3" name="Rectangle 2"/>
          <p:cNvSpPr/>
          <p:nvPr/>
        </p:nvSpPr>
        <p:spPr>
          <a:xfrm>
            <a:off x="762000" y="1752600"/>
            <a:ext cx="7924800" cy="4093428"/>
          </a:xfrm>
          <a:prstGeom prst="rect">
            <a:avLst/>
          </a:prstGeom>
        </p:spPr>
        <p:txBody>
          <a:bodyPr wrap="square">
            <a:spAutoFit/>
          </a:bodyPr>
          <a:lstStyle/>
          <a:p>
            <a:r>
              <a:rPr lang="en-US" dirty="0"/>
              <a:t>Approve forwarding IEEE 802 Nendica ICAID documentation in IEEE 802.1-18-0079-02</a:t>
            </a:r>
          </a:p>
          <a:p>
            <a:r>
              <a:rPr lang="en-US" sz="2000" dirty="0">
                <a:hlinkClick r:id="rId2"/>
              </a:rPr>
              <a:t>https://mentor.ieee.org/802.1/dcn/18/1-18-0079-02-ICne.docx</a:t>
            </a:r>
            <a:endParaRPr lang="en-US" sz="1800" dirty="0"/>
          </a:p>
          <a:p>
            <a:r>
              <a:rPr lang="en-US" dirty="0"/>
              <a:t>to </a:t>
            </a:r>
            <a:r>
              <a:rPr lang="en-US" dirty="0" err="1"/>
              <a:t>ICCom</a:t>
            </a:r>
            <a:endParaRPr lang="en-US" dirty="0"/>
          </a:p>
          <a:p>
            <a:endParaRPr lang="en-US" dirty="0"/>
          </a:p>
          <a:p>
            <a:r>
              <a:rPr lang="en-US" dirty="0"/>
              <a:t>In the Working Group, Moved: Marks, Second: Congdon</a:t>
            </a:r>
          </a:p>
          <a:p>
            <a:r>
              <a:rPr lang="en-US" dirty="0"/>
              <a:t>Y: 43, N: 0, A: 1</a:t>
            </a:r>
          </a:p>
          <a:p>
            <a:endParaRPr lang="en-US" dirty="0"/>
          </a:p>
          <a:p>
            <a:r>
              <a:rPr lang="en-US" dirty="0"/>
              <a:t>In LMSC: Moved: Messenger, Second: Marks</a:t>
            </a:r>
          </a:p>
          <a:p>
            <a:r>
              <a:rPr lang="en-US" dirty="0"/>
              <a:t>Y: ??, N: ?, A: ?</a:t>
            </a:r>
          </a:p>
          <a:p>
            <a:endParaRPr lang="en-US" dirty="0"/>
          </a:p>
        </p:txBody>
      </p:sp>
    </p:spTree>
    <p:extLst>
      <p:ext uri="{BB962C8B-B14F-4D97-AF65-F5344CB8AC3E}">
        <p14:creationId xmlns:p14="http://schemas.microsoft.com/office/powerpoint/2010/main" val="36796936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792162"/>
          </a:xfrm>
        </p:spPr>
        <p:txBody>
          <a:bodyPr/>
          <a:lstStyle/>
          <a:p>
            <a:r>
              <a:rPr lang="en-US" dirty="0"/>
              <a:t>IEEE 802 Nendica ICAID</a:t>
            </a:r>
          </a:p>
        </p:txBody>
      </p:sp>
      <p:sp>
        <p:nvSpPr>
          <p:cNvPr id="3" name="Rectangle 2"/>
          <p:cNvSpPr/>
          <p:nvPr/>
        </p:nvSpPr>
        <p:spPr>
          <a:xfrm>
            <a:off x="304800" y="1249362"/>
            <a:ext cx="8382000" cy="5355312"/>
          </a:xfrm>
          <a:prstGeom prst="rect">
            <a:avLst/>
          </a:prstGeom>
        </p:spPr>
        <p:txBody>
          <a:bodyPr wrap="square">
            <a:spAutoFit/>
          </a:bodyPr>
          <a:lstStyle/>
          <a:p>
            <a:r>
              <a:rPr lang="en-US" sz="1800" u="sng" dirty="0"/>
              <a:t>Title</a:t>
            </a:r>
            <a:r>
              <a:rPr lang="en-US" sz="1800" dirty="0"/>
              <a:t> </a:t>
            </a:r>
          </a:p>
          <a:p>
            <a:r>
              <a:rPr lang="en-US" sz="1800" dirty="0"/>
              <a:t>IEEE 802 “Network Enhancements for the Next Decade” Industry Connections Activity</a:t>
            </a:r>
          </a:p>
          <a:p>
            <a:r>
              <a:rPr lang="en-US" sz="1800" u="sng" dirty="0"/>
              <a:t>Explanatory technical background material</a:t>
            </a:r>
          </a:p>
          <a:p>
            <a:r>
              <a:rPr lang="en-US" sz="1800" dirty="0"/>
              <a:t>The initial term of the IEEE 802 Nendica was March 2017 to March 2019. During that period, two Work Items were initiated. The Lossless Data Center Networks Work Item led to a published Nendica Report, a PAR (P802.1Qcz – Congestion Isolation), external cooperation activities, and a proposal to initiate an enhanced revision. The Flexible Factory IoT Work Item has led to a Draft Nendica Report, with comment resolution leading to a second draft. The current two-year charter of the IEEE 802 Nendica is set to expire in March 2019. Additional topics may also arise. An Industry Connections Activity can be renewed with a new ICAID. Nendica has produced a 2018 Annual Report as background information &lt;</a:t>
            </a:r>
            <a:r>
              <a:rPr lang="en-US" sz="1800" dirty="0">
                <a:hlinkClick r:id="rId2"/>
              </a:rPr>
              <a:t>https://mentor.ieee.org/802.1/dcn/18/1-18-0078-02-ICne.ppt</a:t>
            </a:r>
            <a:r>
              <a:rPr lang="en-US" sz="1800" dirty="0"/>
              <a:t>&gt; and a Nendica Status Report for </a:t>
            </a:r>
            <a:r>
              <a:rPr lang="en-US" sz="1800" dirty="0" err="1"/>
              <a:t>ICCom</a:t>
            </a:r>
            <a:r>
              <a:rPr lang="en-US" sz="1800" dirty="0"/>
              <a:t> &lt;</a:t>
            </a:r>
            <a:r>
              <a:rPr lang="en-US" sz="1800" dirty="0">
                <a:hlinkClick r:id="rId3"/>
              </a:rPr>
              <a:t>https://mentor.ieee.org/802.1/dcn/19/1-19-0015-01.pptx</a:t>
            </a:r>
            <a:r>
              <a:rPr lang="en-US" sz="1800" dirty="0"/>
              <a:t>&gt; .</a:t>
            </a:r>
          </a:p>
          <a:p>
            <a:r>
              <a:rPr lang="en-US" sz="1800" u="sng" dirty="0"/>
              <a:t>Status</a:t>
            </a:r>
          </a:p>
          <a:p>
            <a:r>
              <a:rPr lang="en-US" sz="1800" dirty="0"/>
              <a:t>A draft ICAID proposing extension to March 2021 was circulated to 802 under the 30-day rule, along with background information.</a:t>
            </a:r>
          </a:p>
        </p:txBody>
      </p:sp>
    </p:spTree>
    <p:extLst>
      <p:ext uri="{BB962C8B-B14F-4D97-AF65-F5344CB8AC3E}">
        <p14:creationId xmlns:p14="http://schemas.microsoft.com/office/powerpoint/2010/main" val="39676191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a:t>802.1 Motions</a:t>
            </a:r>
            <a:br>
              <a:rPr lang="en-US" dirty="0"/>
            </a:br>
            <a:r>
              <a:rPr lang="en-US" dirty="0"/>
              <a:t>2019-03</a:t>
            </a:r>
            <a:br>
              <a:rPr lang="en-US" dirty="0"/>
            </a:br>
            <a:br>
              <a:rPr lang="en-US" dirty="0"/>
            </a:br>
            <a:br>
              <a:rPr lang="en-US" dirty="0"/>
            </a:br>
            <a:r>
              <a:rPr lang="en-US" dirty="0"/>
              <a:t>Consent Agenda</a:t>
            </a:r>
            <a:br>
              <a:rPr lang="en-US" dirty="0"/>
            </a:br>
            <a:br>
              <a:rPr lang="en-US" dirty="0"/>
            </a:br>
            <a:r>
              <a:rPr lang="en-US" dirty="0"/>
              <a:t>drafts to Sponsor ballot</a:t>
            </a:r>
          </a:p>
        </p:txBody>
      </p:sp>
    </p:spTree>
    <p:extLst>
      <p:ext uri="{BB962C8B-B14F-4D97-AF65-F5344CB8AC3E}">
        <p14:creationId xmlns:p14="http://schemas.microsoft.com/office/powerpoint/2010/main" val="15728889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5.083 - Motion</a:t>
            </a:r>
            <a:endParaRPr lang="en-US" dirty="0"/>
          </a:p>
        </p:txBody>
      </p:sp>
      <p:sp>
        <p:nvSpPr>
          <p:cNvPr id="3" name="Content Placeholder 2"/>
          <p:cNvSpPr>
            <a:spLocks noGrp="1"/>
          </p:cNvSpPr>
          <p:nvPr>
            <p:ph idx="1"/>
          </p:nvPr>
        </p:nvSpPr>
        <p:spPr>
          <a:xfrm>
            <a:off x="250824" y="1295400"/>
            <a:ext cx="8893175" cy="5149273"/>
          </a:xfrm>
        </p:spPr>
        <p:txBody>
          <a:bodyPr/>
          <a:lstStyle/>
          <a:p>
            <a:pPr marL="285750" indent="-285750">
              <a:buFont typeface="Arial" panose="020B0604020202020204" pitchFamily="34" charset="0"/>
              <a:buChar char="•"/>
            </a:pPr>
            <a:r>
              <a:rPr lang="en-US" sz="2400" dirty="0"/>
              <a:t>Conditionally approve sending P802.1AX-Rev D2.0 to Sponsor Ballot</a:t>
            </a:r>
          </a:p>
          <a:p>
            <a:pPr marL="685800" lvl="1">
              <a:buFont typeface="Arial" panose="020B0604020202020204" pitchFamily="34" charset="0"/>
              <a:buChar char="•"/>
            </a:pPr>
            <a:r>
              <a:rPr lang="en-US" sz="2000" dirty="0"/>
              <a:t>Note: there are no CSD for this maintenance project</a:t>
            </a:r>
          </a:p>
          <a:p>
            <a:pPr marL="285750" indent="-285750">
              <a:buFont typeface="Arial" panose="020B0604020202020204" pitchFamily="34" charset="0"/>
              <a:buChar char="•"/>
            </a:pPr>
            <a:r>
              <a:rPr lang="en-US" sz="2400" dirty="0"/>
              <a:t>P802.1AX-Rev D1.0 had 90% approval at the end of the last WG ballot</a:t>
            </a:r>
          </a:p>
          <a:p>
            <a:pPr fontAlgn="t"/>
            <a:r>
              <a:rPr lang="en-US" sz="2400" dirty="0"/>
              <a:t>In the WG, </a:t>
            </a:r>
            <a:r>
              <a:rPr lang="en-GB" sz="2400" dirty="0"/>
              <a:t>Proposed: </a:t>
            </a:r>
            <a:r>
              <a:rPr lang="en-US" sz="2400" dirty="0"/>
              <a:t>J</a:t>
            </a:r>
            <a:r>
              <a:rPr lang="hu-HU" sz="2400" dirty="0" err="1"/>
              <a:t>ános</a:t>
            </a:r>
            <a:r>
              <a:rPr lang="hu-HU" sz="2400" dirty="0"/>
              <a:t> Farkas </a:t>
            </a:r>
            <a:r>
              <a:rPr lang="en-GB" sz="2400" dirty="0"/>
              <a:t>	Second: Jessy Rouyer</a:t>
            </a:r>
            <a:endParaRPr lang="en-US" sz="2400" dirty="0"/>
          </a:p>
          <a:p>
            <a:pPr lvl="1" fontAlgn="t"/>
            <a:r>
              <a:rPr lang="en-US" sz="2000" dirty="0"/>
              <a:t>Sending draft (y/n/a): 44, 0, 0</a:t>
            </a:r>
          </a:p>
          <a:p>
            <a:pPr lvl="1"/>
            <a:endParaRPr lang="en-GB" sz="2000" dirty="0"/>
          </a:p>
          <a:p>
            <a:r>
              <a:rPr lang="en-GB" sz="2400" dirty="0"/>
              <a:t>In EC, Mover: John Messenger		Second: David Law</a:t>
            </a:r>
          </a:p>
          <a:p>
            <a:pPr lvl="1"/>
            <a:r>
              <a:rPr lang="en-GB" sz="2000" dirty="0"/>
              <a:t>(y/n/a): &lt;y&gt;,&lt;n&gt;,&lt;a&gt;</a:t>
            </a:r>
            <a:endParaRPr lang="en-US" sz="2000" dirty="0"/>
          </a:p>
        </p:txBody>
      </p:sp>
    </p:spTree>
    <p:extLst>
      <p:ext uri="{BB962C8B-B14F-4D97-AF65-F5344CB8AC3E}">
        <p14:creationId xmlns:p14="http://schemas.microsoft.com/office/powerpoint/2010/main" val="313490494"/>
      </p:ext>
    </p:extLst>
  </p:cSld>
  <p:clrMapOvr>
    <a:masterClrMapping/>
  </p:clrMapOvr>
</p:sld>
</file>

<file path=ppt/theme/theme1.xml><?xml version="1.0" encoding="utf-8"?>
<a:theme xmlns:a="http://schemas.openxmlformats.org/drawingml/2006/main" name="Title slide">
  <a:themeElements>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itle slid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itle slid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itle slid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itle slid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itle slid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itle slid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itle slid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itle slid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itle slid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itle slid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itle slid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itle slid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itle only">
  <a:themeElements>
    <a:clrScheme name="Title only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itle only">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Title only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itle only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itle only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itle only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itle only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itle only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itle only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itle only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itle only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itle only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itle only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itle only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IEEE_802_template (1)</Template>
  <TotalTime>0</TotalTime>
  <Words>1149</Words>
  <Application>Microsoft Office PowerPoint</Application>
  <PresentationFormat>On-screen Show (4:3)</PresentationFormat>
  <Paragraphs>152</Paragraphs>
  <Slides>21</Slides>
  <Notes>1</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21</vt:i4>
      </vt:variant>
    </vt:vector>
  </HeadingPairs>
  <TitlesOfParts>
    <vt:vector size="25" baseType="lpstr">
      <vt:lpstr>ＭＳ Ｐゴシック</vt:lpstr>
      <vt:lpstr>Arial</vt:lpstr>
      <vt:lpstr>Title slide</vt:lpstr>
      <vt:lpstr>Title only</vt:lpstr>
      <vt:lpstr>802.1 consent agenda items for LMSC Closing Plenary</vt:lpstr>
      <vt:lpstr>Agenda </vt:lpstr>
      <vt:lpstr>Agenda </vt:lpstr>
      <vt:lpstr>802.1 Motions 2019-03   Consent Agenda  NesCom &amp; ICCom</vt:lpstr>
      <vt:lpstr>5.081 - Motion</vt:lpstr>
      <vt:lpstr>5.082 - Motion: IEEE 802 Nendica ICAID</vt:lpstr>
      <vt:lpstr>IEEE 802 Nendica ICAID</vt:lpstr>
      <vt:lpstr>802.1 Motions 2019-03   Consent Agenda  drafts to Sponsor ballot</vt:lpstr>
      <vt:lpstr>5.083 - Motion</vt:lpstr>
      <vt:lpstr>Supporting information P802.1AX-Rev</vt:lpstr>
      <vt:lpstr>Supporting information P802.1AX-Rev</vt:lpstr>
      <vt:lpstr>802.1 Motions 2019-03   Consent Agenda   Drafts to RevCom: None!</vt:lpstr>
      <vt:lpstr>802.1 Motions 2019-03   Consent Agenda   Liaisons and external communications</vt:lpstr>
      <vt:lpstr>7.011 - Motion</vt:lpstr>
      <vt:lpstr>7.012 - Motion</vt:lpstr>
      <vt:lpstr>7.013 – Motion WITHDRAWN</vt:lpstr>
      <vt:lpstr>7.014 - Motion</vt:lpstr>
      <vt:lpstr>7.015 - Motion</vt:lpstr>
      <vt:lpstr>7.016 - Motion</vt:lpstr>
      <vt:lpstr>7.017 - Motion</vt:lpstr>
      <vt:lpstr>7.018 - Motion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Motion Template</dc:title>
  <dc:subject>IEEE 802 March 2011 workshop</dc:subject>
  <dc:creator>John DAmbrosia</dc:creator>
  <cp:lastModifiedBy>John Messenger</cp:lastModifiedBy>
  <cp:revision>619</cp:revision>
  <dcterms:created xsi:type="dcterms:W3CDTF">2017-02-01T20:21:43Z</dcterms:created>
  <dcterms:modified xsi:type="dcterms:W3CDTF">2019-03-15T18:02:03Z</dcterms:modified>
</cp:coreProperties>
</file>