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351" r:id="rId2"/>
    <p:sldId id="260" r:id="rId3"/>
    <p:sldId id="362" r:id="rId4"/>
    <p:sldId id="352" r:id="rId5"/>
    <p:sldId id="353" r:id="rId6"/>
    <p:sldId id="354" r:id="rId7"/>
    <p:sldId id="355" r:id="rId8"/>
    <p:sldId id="363"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84" autoAdjust="0"/>
    <p:restoredTop sz="86432" autoAdjust="0"/>
  </p:normalViewPr>
  <p:slideViewPr>
    <p:cSldViewPr showGuides="1">
      <p:cViewPr varScale="1">
        <p:scale>
          <a:sx n="90" d="100"/>
          <a:sy n="90" d="100"/>
        </p:scale>
        <p:origin x="15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3/15/19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2019-03-15</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extLst>
      <p:ext uri="{BB962C8B-B14F-4D97-AF65-F5344CB8AC3E}">
        <p14:creationId xmlns:p14="http://schemas.microsoft.com/office/powerpoint/2010/main" val="2073945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2</a:t>
            </a:fld>
            <a:endParaRPr lang="en-CA" altLang="en-US"/>
          </a:p>
        </p:txBody>
      </p:sp>
    </p:spTree>
    <p:extLst>
      <p:ext uri="{BB962C8B-B14F-4D97-AF65-F5344CB8AC3E}">
        <p14:creationId xmlns:p14="http://schemas.microsoft.com/office/powerpoint/2010/main" val="3744608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3</a:t>
            </a:fld>
            <a:endParaRPr lang="en-CA" altLang="en-US"/>
          </a:p>
        </p:txBody>
      </p:sp>
    </p:spTree>
    <p:extLst>
      <p:ext uri="{BB962C8B-B14F-4D97-AF65-F5344CB8AC3E}">
        <p14:creationId xmlns:p14="http://schemas.microsoft.com/office/powerpoint/2010/main" val="2259476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4</a:t>
            </a:fld>
            <a:endParaRPr lang="en-CA" altLang="en-US"/>
          </a:p>
        </p:txBody>
      </p:sp>
    </p:spTree>
    <p:extLst>
      <p:ext uri="{BB962C8B-B14F-4D97-AF65-F5344CB8AC3E}">
        <p14:creationId xmlns:p14="http://schemas.microsoft.com/office/powerpoint/2010/main" val="3620702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5</a:t>
            </a:fld>
            <a:endParaRPr lang="en-CA" altLang="en-US"/>
          </a:p>
        </p:txBody>
      </p:sp>
    </p:spTree>
    <p:extLst>
      <p:ext uri="{BB962C8B-B14F-4D97-AF65-F5344CB8AC3E}">
        <p14:creationId xmlns:p14="http://schemas.microsoft.com/office/powerpoint/2010/main" val="829169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6</a:t>
            </a:fld>
            <a:endParaRPr lang="en-CA" altLang="en-US"/>
          </a:p>
        </p:txBody>
      </p:sp>
    </p:spTree>
    <p:extLst>
      <p:ext uri="{BB962C8B-B14F-4D97-AF65-F5344CB8AC3E}">
        <p14:creationId xmlns:p14="http://schemas.microsoft.com/office/powerpoint/2010/main" val="3922960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7</a:t>
            </a:fld>
            <a:endParaRPr lang="en-CA" altLang="en-US"/>
          </a:p>
        </p:txBody>
      </p:sp>
    </p:spTree>
    <p:extLst>
      <p:ext uri="{BB962C8B-B14F-4D97-AF65-F5344CB8AC3E}">
        <p14:creationId xmlns:p14="http://schemas.microsoft.com/office/powerpoint/2010/main" val="1820305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8</a:t>
            </a:fld>
            <a:endParaRPr lang="en-CA" altLang="en-US"/>
          </a:p>
        </p:txBody>
      </p:sp>
    </p:spTree>
    <p:extLst>
      <p:ext uri="{BB962C8B-B14F-4D97-AF65-F5344CB8AC3E}">
        <p14:creationId xmlns:p14="http://schemas.microsoft.com/office/powerpoint/2010/main" val="2830596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p:spPr>
        <p:txBody>
          <a:bodyPr/>
          <a:lstStyle>
            <a:lvl1pPr>
              <a:defRPr/>
            </a:lvl1pPr>
          </a:lstStyle>
          <a:p>
            <a:pPr>
              <a:defRPr/>
            </a:pPr>
            <a:r>
              <a:rPr lang="en-US"/>
              <a:t>Mentor DCN:  802.1-18-000x-00-ICne</a:t>
            </a:r>
            <a:endParaRPr lang="en-US" dirty="0"/>
          </a:p>
        </p:txBody>
      </p:sp>
      <p:sp>
        <p:nvSpPr>
          <p:cNvPr id="2" name="TextBox 1">
            <a:extLst>
              <a:ext uri="{FF2B5EF4-FFF2-40B4-BE49-F238E27FC236}">
                <a16:creationId xmlns:a16="http://schemas.microsoft.com/office/drawing/2014/main" id="{CFCDA69C-FA6F-B545-8169-A67AADDEEE15}"/>
              </a:ext>
            </a:extLst>
          </p:cNvPr>
          <p:cNvSpPr txBox="1"/>
          <p:nvPr userDrawn="1"/>
        </p:nvSpPr>
        <p:spPr>
          <a:xfrm>
            <a:off x="4067944" y="6381328"/>
            <a:ext cx="648072" cy="307777"/>
          </a:xfrm>
          <a:prstGeom prst="rect">
            <a:avLst/>
          </a:prstGeom>
          <a:noFill/>
        </p:spPr>
        <p:txBody>
          <a:bodyPr wrap="square" rtlCol="0">
            <a:spAutoFit/>
          </a:bodyPr>
          <a:lstStyle/>
          <a:p>
            <a:pPr algn="ctr"/>
            <a:fld id="{55278B3F-0B56-6B49-B5EA-CA190D40E4CB}" type="slidenum">
              <a:rPr lang="en-US" sz="1400" smtClean="0"/>
              <a:pPr algn="ctr"/>
              <a:t>‹#›</a:t>
            </a:fld>
            <a:endParaRPr lang="en-US" sz="1400" dirty="0"/>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p:spPr>
        <p:txBody>
          <a:bodyPr/>
          <a:lstStyle>
            <a:lvl1pPr>
              <a:defRPr/>
            </a:lvl1pPr>
          </a:lstStyle>
          <a:p>
            <a:pPr>
              <a:defRPr/>
            </a:pPr>
            <a:r>
              <a:rPr lang="en-US"/>
              <a:t>Mentor DCN:  802.1-18-000x-00-ICne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p:txBody>
          <a:bodyPr/>
          <a:lstStyle>
            <a:lvl1pPr>
              <a:defRPr/>
            </a:lvl1pPr>
          </a:lstStyle>
          <a:p>
            <a:pPr>
              <a:defRPr/>
            </a:pPr>
            <a:fld id="{773CCF9D-5A26-E048-988B-EAFD589F4015}" type="slidenum">
              <a:rPr lang="en-US" altLang="en-US"/>
              <a:pPr>
                <a:defRPr/>
              </a:pPr>
              <a:t>‹#›</a:t>
            </a:fld>
            <a:endParaRPr lang="en-US" altLang="en-US"/>
          </a:p>
        </p:txBody>
      </p:sp>
      <p:sp>
        <p:nvSpPr>
          <p:cNvPr id="7" name="TextBox 6">
            <a:extLst>
              <a:ext uri="{FF2B5EF4-FFF2-40B4-BE49-F238E27FC236}">
                <a16:creationId xmlns:a16="http://schemas.microsoft.com/office/drawing/2014/main" id="{2DC9F81A-7D2E-AD40-90D9-E59E3FCD5659}"/>
              </a:ext>
            </a:extLst>
          </p:cNvPr>
          <p:cNvSpPr txBox="1"/>
          <p:nvPr userDrawn="1"/>
        </p:nvSpPr>
        <p:spPr>
          <a:xfrm>
            <a:off x="8686800" y="6419949"/>
            <a:ext cx="421704" cy="307777"/>
          </a:xfrm>
          <a:prstGeom prst="rect">
            <a:avLst/>
          </a:prstGeom>
          <a:noFill/>
        </p:spPr>
        <p:txBody>
          <a:bodyPr wrap="square" rtlCol="0">
            <a:spAutoFit/>
          </a:bodyPr>
          <a:lstStyle/>
          <a:p>
            <a:fld id="{00C22472-8E56-9144-B90E-219FB3554917}" type="slidenum">
              <a:rPr lang="en-US" sz="1400" smtClean="0"/>
              <a:t>‹#›</a:t>
            </a:fld>
            <a:endParaRPr lang="en-US" sz="1400" dirty="0"/>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p:spPr>
        <p:txBody>
          <a:bodyPr/>
          <a:lstStyle>
            <a:lvl1pPr>
              <a:defRPr/>
            </a:lvl1pPr>
          </a:lstStyle>
          <a:p>
            <a:pPr>
              <a:defRPr/>
            </a:pPr>
            <a:r>
              <a:rPr lang="en-US"/>
              <a:t>Mentor DCN:  802.1-18-000x-00-ICne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p:txBody>
          <a:bodyPr rtlCol="0"/>
          <a:lstStyle>
            <a:lvl1pPr>
              <a:defRPr/>
            </a:lvl1pPr>
          </a:lstStyle>
          <a:p>
            <a:pPr>
              <a:defRPr/>
            </a:pPr>
            <a:r>
              <a:rPr lang="en-US"/>
              <a:t>Mentor DCN:  802.1-18-000x-00-ICne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p:spPr>
        <p:txBody>
          <a:bodyPr/>
          <a:lstStyle>
            <a:lvl1pPr>
              <a:defRPr/>
            </a:lvl1pPr>
          </a:lstStyle>
          <a:p>
            <a:pPr>
              <a:defRPr/>
            </a:pPr>
            <a:r>
              <a:rPr lang="en-US"/>
              <a:t>Mentor DCN:  802.1-18-000x-00-ICne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E8F05FC-350D-41D4-AEBE-D76A6DB65652}"/>
              </a:ext>
            </a:extLst>
          </p:cNvPr>
          <p:cNvSpPr>
            <a:spLocks noGrp="1"/>
          </p:cNvSpPr>
          <p:nvPr>
            <p:ph type="dt" sz="half" idx="2"/>
          </p:nvPr>
        </p:nvSpPr>
        <p:spPr>
          <a:xfrm>
            <a:off x="7143750" y="-27384"/>
            <a:ext cx="957263"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defRPr>
            </a:lvl1pPr>
          </a:lstStyle>
          <a:p>
            <a:pPr>
              <a:defRPr/>
            </a:pPr>
            <a:endParaRPr lang="en-US"/>
          </a:p>
        </p:txBody>
      </p:sp>
      <p:sp>
        <p:nvSpPr>
          <p:cNvPr id="3" name="Footer Placeholder 2">
            <a:extLst>
              <a:ext uri="{FF2B5EF4-FFF2-40B4-BE49-F238E27FC236}">
                <a16:creationId xmlns:a16="http://schemas.microsoft.com/office/drawing/2014/main" id="{DA3A7AB1-930F-4A16-986B-D6C01F5CA576}"/>
              </a:ext>
            </a:extLst>
          </p:cNvPr>
          <p:cNvSpPr>
            <a:spLocks noGrp="1"/>
          </p:cNvSpPr>
          <p:nvPr>
            <p:ph type="ftr" sz="quarter" idx="3"/>
          </p:nvPr>
        </p:nvSpPr>
        <p:spPr>
          <a:xfrm>
            <a:off x="5257800" y="-27384"/>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a:t>Mentor DCN:  802.1-18-000x-00-ICne</a:t>
            </a:r>
            <a:endParaRPr lang="en-US" dirty="0"/>
          </a:p>
        </p:txBody>
      </p:sp>
      <p:sp>
        <p:nvSpPr>
          <p:cNvPr id="23" name="Slide Number Placeholder 22">
            <a:extLst>
              <a:ext uri="{FF2B5EF4-FFF2-40B4-BE49-F238E27FC236}">
                <a16:creationId xmlns:a16="http://schemas.microsoft.com/office/drawing/2014/main" id="{2C697688-0EE7-4874-8A37-B00F546E467C}"/>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E7638AC8-2A4C-B440-A490-67648C0A0D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18/ec-18-0117-02-00EC.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ieee802.org/orientation.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457200" y="1556792"/>
            <a:ext cx="8458200" cy="2880320"/>
          </a:xfrm>
        </p:spPr>
        <p:txBody>
          <a:bodyPr anchor="t"/>
          <a:lstStyle/>
          <a:p>
            <a:pPr eaLnBrk="1" hangingPunct="1"/>
            <a:r>
              <a:rPr lang="en-US" altLang="en-US" dirty="0"/>
              <a:t>Second Vice Chair Report, addressing Orientation Activity</a:t>
            </a:r>
          </a:p>
        </p:txBody>
      </p:sp>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628728"/>
            <a:ext cx="7561088" cy="1752600"/>
          </a:xfrm>
        </p:spPr>
        <p:txBody>
          <a:bodyPr/>
          <a:lstStyle/>
          <a:p>
            <a:pPr marL="63500" eaLnBrk="1" hangingPunct="1">
              <a:lnSpc>
                <a:spcPct val="70000"/>
              </a:lnSpc>
            </a:pPr>
            <a:r>
              <a:rPr lang="en-US" altLang="en-US" dirty="0"/>
              <a:t>Roger Marks (</a:t>
            </a:r>
            <a:r>
              <a:rPr lang="en-US" altLang="en-US" dirty="0" err="1"/>
              <a:t>EthAirNet</a:t>
            </a:r>
            <a:r>
              <a:rPr lang="en-US" altLang="en-US" dirty="0"/>
              <a:t> Associates;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err="1"/>
              <a:t>roger@ethair.net</a:t>
            </a:r>
            <a:br>
              <a:rPr lang="en-US" altLang="en-US" sz="1800" dirty="0"/>
            </a:br>
            <a:r>
              <a:rPr lang="en-US" altLang="en-US" sz="1600" dirty="0"/>
              <a:t>+1 802 227 2253</a:t>
            </a:r>
          </a:p>
          <a:p>
            <a:pPr marL="63500" eaLnBrk="1" hangingPunct="1">
              <a:lnSpc>
                <a:spcPct val="70000"/>
              </a:lnSpc>
            </a:pPr>
            <a:endParaRPr lang="en-US" altLang="en-US" dirty="0"/>
          </a:p>
          <a:p>
            <a:pPr marL="63500" eaLnBrk="1" hangingPunct="1">
              <a:lnSpc>
                <a:spcPct val="70000"/>
              </a:lnSpc>
            </a:pPr>
            <a:r>
              <a:rPr lang="en-US" altLang="en-US" dirty="0"/>
              <a:t>15 March 2019</a:t>
            </a: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5652120" y="44624"/>
            <a:ext cx="3452799"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l">
              <a:defRPr/>
            </a:pPr>
            <a:r>
              <a:rPr lang="en-US" sz="1400" dirty="0"/>
              <a:t>Mentor DCN 802-ec-19-0053-00-00EC</a:t>
            </a:r>
          </a:p>
        </p:txBody>
      </p:sp>
      <p:pic>
        <p:nvPicPr>
          <p:cNvPr id="6" name="Picture 6" descr="https://encrypted-tbn3.gstatic.com/images?q=tbn:ANd9GcS2OeDDz4S3NME0m7I9GDAhNV1zLpK7XjFi-44fBUJ55qOqrhtz">
            <a:extLst>
              <a:ext uri="{FF2B5EF4-FFF2-40B4-BE49-F238E27FC236}">
                <a16:creationId xmlns:a16="http://schemas.microsoft.com/office/drawing/2014/main" id="{E4082413-7E42-1E41-9634-500FD1A854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89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IEEE 802 Orientation slides</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3200" dirty="0"/>
              <a:t>Current IEEE 802 Orientation slides:</a:t>
            </a:r>
          </a:p>
          <a:p>
            <a:pPr lvl="1"/>
            <a:r>
              <a:rPr lang="en-US" sz="2000" dirty="0">
                <a:hlinkClick r:id="rId3"/>
              </a:rPr>
              <a:t>https://mentor.ieee.org/802-ec/dcn/18/ec-18-0117-02-00EC.pdf</a:t>
            </a:r>
            <a:endParaRPr lang="en-US" sz="2000" dirty="0"/>
          </a:p>
          <a:p>
            <a:pPr lvl="1"/>
            <a:r>
              <a:rPr lang="en-US" sz="2000" dirty="0"/>
              <a:t>Available at </a:t>
            </a:r>
            <a:r>
              <a:rPr lang="en-US" sz="2000" dirty="0">
                <a:hlinkClick r:id="rId4"/>
              </a:rPr>
              <a:t>http://www.ieee802.org/orientation.shtml</a:t>
            </a:r>
            <a:endParaRPr lang="en-US" sz="2000" dirty="0"/>
          </a:p>
          <a:p>
            <a:pPr lvl="1"/>
            <a:r>
              <a:rPr lang="en-US" sz="2000" dirty="0"/>
              <a:t>No change this session (version dated Oct 2018)</a:t>
            </a:r>
          </a:p>
          <a:p>
            <a:r>
              <a:rPr lang="en-US" sz="3200" dirty="0"/>
              <a:t>Process improvements suggested following prior orientation (ec-18-0232)</a:t>
            </a:r>
          </a:p>
          <a:p>
            <a:pPr lvl="1"/>
            <a:r>
              <a:rPr lang="en-US" sz="2000" i="1" dirty="0"/>
              <a:t>Encourage participants to complete participant survey before leaving the meeting.</a:t>
            </a:r>
          </a:p>
          <a:p>
            <a:pPr lvl="1"/>
            <a:r>
              <a:rPr lang="en-US" sz="2000" i="1" dirty="0"/>
              <a:t>Add the meeting to IMAT, so that:</a:t>
            </a:r>
          </a:p>
          <a:p>
            <a:pPr lvl="2"/>
            <a:r>
              <a:rPr lang="en-US" sz="1800" i="1" dirty="0"/>
              <a:t>We can get a record of the participation</a:t>
            </a:r>
          </a:p>
          <a:p>
            <a:pPr lvl="2"/>
            <a:r>
              <a:rPr lang="en-US" sz="1800" i="1" dirty="0"/>
              <a:t>Participants get practice using IMAT</a:t>
            </a:r>
          </a:p>
          <a:p>
            <a:pPr lvl="2"/>
            <a:r>
              <a:rPr lang="en-US" sz="1800" i="1" dirty="0"/>
              <a:t>Note: Need to add an IEEE 802 area of IMAT.</a:t>
            </a:r>
          </a:p>
          <a:p>
            <a:pPr lvl="1"/>
            <a:r>
              <a:rPr lang="en-US" sz="2200" dirty="0"/>
              <a:t>These were implemented.</a:t>
            </a:r>
          </a:p>
          <a:p>
            <a:pPr lvl="1"/>
            <a:endParaRPr lang="en-US" sz="2000" dirty="0"/>
          </a:p>
          <a:p>
            <a:pPr lvl="1"/>
            <a:endParaRPr lang="en-US" sz="2000" dirty="0"/>
          </a:p>
          <a:p>
            <a:pPr lvl="1"/>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Newcomer Orientation</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dirty="0"/>
              <a:t>IEEE 802 Orientation slides are the basis of the IEEE 802 Newcomer Orientation meeting, held Monday 09-10:00 each 802 Plenary Session</a:t>
            </a:r>
          </a:p>
          <a:p>
            <a:r>
              <a:rPr lang="en-US" dirty="0"/>
              <a:t>Historically, assignment of presenter was rotated among 802 Working Groups</a:t>
            </a:r>
          </a:p>
          <a:p>
            <a:r>
              <a:rPr lang="en-US" dirty="0"/>
              <a:t>Current Second Vice Chair invites specific presenters, generally in accordance with historical WG rotation</a:t>
            </a:r>
          </a:p>
          <a:p>
            <a:pPr lvl="1"/>
            <a:r>
              <a:rPr lang="en-US" dirty="0"/>
              <a:t>Intends to seek additional volunteers from the larger Working Groups</a:t>
            </a:r>
          </a:p>
        </p:txBody>
      </p:sp>
    </p:spTree>
    <p:extLst>
      <p:ext uri="{BB962C8B-B14F-4D97-AF65-F5344CB8AC3E}">
        <p14:creationId xmlns:p14="http://schemas.microsoft.com/office/powerpoint/2010/main" val="401576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Newcomer Orientation Presenters</a:t>
            </a:r>
            <a:br>
              <a:rPr lang="en-CA" altLang="en-US" sz="2800" dirty="0"/>
            </a:br>
            <a:endParaRPr lang="en-CA" altLang="en-US" sz="1400" dirty="0"/>
          </a:p>
        </p:txBody>
      </p:sp>
      <p:graphicFrame>
        <p:nvGraphicFramePr>
          <p:cNvPr id="5" name="Content Placeholder 4">
            <a:extLst>
              <a:ext uri="{FF2B5EF4-FFF2-40B4-BE49-F238E27FC236}">
                <a16:creationId xmlns:a16="http://schemas.microsoft.com/office/drawing/2014/main" id="{CF3D9E5A-0E4E-CC4B-9729-5AAE815A2493}"/>
              </a:ext>
            </a:extLst>
          </p:cNvPr>
          <p:cNvGraphicFramePr>
            <a:graphicFrameLocks noGrp="1"/>
          </p:cNvGraphicFramePr>
          <p:nvPr>
            <p:ph idx="1"/>
            <p:extLst>
              <p:ext uri="{D42A27DB-BD31-4B8C-83A1-F6EECF244321}">
                <p14:modId xmlns:p14="http://schemas.microsoft.com/office/powerpoint/2010/main" val="2167627701"/>
              </p:ext>
            </p:extLst>
          </p:nvPr>
        </p:nvGraphicFramePr>
        <p:xfrm>
          <a:off x="457200" y="2249488"/>
          <a:ext cx="8229600" cy="279796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100578959"/>
                    </a:ext>
                  </a:extLst>
                </a:gridCol>
                <a:gridCol w="2743200">
                  <a:extLst>
                    <a:ext uri="{9D8B030D-6E8A-4147-A177-3AD203B41FA5}">
                      <a16:colId xmlns:a16="http://schemas.microsoft.com/office/drawing/2014/main" val="1219895061"/>
                    </a:ext>
                  </a:extLst>
                </a:gridCol>
                <a:gridCol w="2743200">
                  <a:extLst>
                    <a:ext uri="{9D8B030D-6E8A-4147-A177-3AD203B41FA5}">
                      <a16:colId xmlns:a16="http://schemas.microsoft.com/office/drawing/2014/main" val="414536059"/>
                    </a:ext>
                  </a:extLst>
                </a:gridCol>
              </a:tblGrid>
              <a:tr h="466328">
                <a:tc>
                  <a:txBody>
                    <a:bodyPr/>
                    <a:lstStyle/>
                    <a:p>
                      <a:r>
                        <a:rPr lang="en-US" dirty="0"/>
                        <a:t>Plenary Date</a:t>
                      </a:r>
                    </a:p>
                  </a:txBody>
                  <a:tcPr/>
                </a:tc>
                <a:tc>
                  <a:txBody>
                    <a:bodyPr/>
                    <a:lstStyle/>
                    <a:p>
                      <a:r>
                        <a:rPr lang="en-US" dirty="0"/>
                        <a:t>Presenter</a:t>
                      </a:r>
                    </a:p>
                  </a:txBody>
                  <a:tcPr/>
                </a:tc>
                <a:tc>
                  <a:txBody>
                    <a:bodyPr/>
                    <a:lstStyle/>
                    <a:p>
                      <a:r>
                        <a:rPr lang="en-US" dirty="0"/>
                        <a:t>WG Role</a:t>
                      </a:r>
                    </a:p>
                  </a:txBody>
                  <a:tcPr/>
                </a:tc>
                <a:extLst>
                  <a:ext uri="{0D108BD9-81ED-4DB2-BD59-A6C34878D82A}">
                    <a16:rowId xmlns:a16="http://schemas.microsoft.com/office/drawing/2014/main" val="757180049"/>
                  </a:ext>
                </a:extLst>
              </a:tr>
              <a:tr h="466328">
                <a:tc>
                  <a:txBody>
                    <a:bodyPr/>
                    <a:lstStyle/>
                    <a:p>
                      <a:r>
                        <a:rPr lang="en-US" dirty="0"/>
                        <a:t>2018-07-09</a:t>
                      </a:r>
                    </a:p>
                  </a:txBody>
                  <a:tcPr/>
                </a:tc>
                <a:tc>
                  <a:txBody>
                    <a:bodyPr/>
                    <a:lstStyle/>
                    <a:p>
                      <a:r>
                        <a:rPr lang="en-US" dirty="0"/>
                        <a:t>Hyeong-Ho Lee</a:t>
                      </a:r>
                    </a:p>
                  </a:txBody>
                  <a:tcPr/>
                </a:tc>
                <a:tc>
                  <a:txBody>
                    <a:bodyPr/>
                    <a:lstStyle/>
                    <a:p>
                      <a:r>
                        <a:rPr lang="en-US" dirty="0"/>
                        <a:t>802.21 Vice Chair</a:t>
                      </a:r>
                    </a:p>
                  </a:txBody>
                  <a:tcPr/>
                </a:tc>
                <a:extLst>
                  <a:ext uri="{0D108BD9-81ED-4DB2-BD59-A6C34878D82A}">
                    <a16:rowId xmlns:a16="http://schemas.microsoft.com/office/drawing/2014/main" val="2202937980"/>
                  </a:ext>
                </a:extLst>
              </a:tr>
              <a:tr h="466328">
                <a:tc>
                  <a:txBody>
                    <a:bodyPr/>
                    <a:lstStyle/>
                    <a:p>
                      <a:r>
                        <a:rPr lang="en-US" dirty="0"/>
                        <a:t>2018-11-12</a:t>
                      </a:r>
                    </a:p>
                  </a:txBody>
                  <a:tcPr/>
                </a:tc>
                <a:tc>
                  <a:txBody>
                    <a:bodyPr/>
                    <a:lstStyle/>
                    <a:p>
                      <a:r>
                        <a:rPr lang="en-US" dirty="0"/>
                        <a:t>Oliver Holland</a:t>
                      </a:r>
                    </a:p>
                  </a:txBody>
                  <a:tcPr/>
                </a:tc>
                <a:tc>
                  <a:txBody>
                    <a:bodyPr/>
                    <a:lstStyle/>
                    <a:p>
                      <a:r>
                        <a:rPr lang="en-US" dirty="0"/>
                        <a:t>802.22 Vice Chair</a:t>
                      </a:r>
                    </a:p>
                  </a:txBody>
                  <a:tcPr/>
                </a:tc>
                <a:extLst>
                  <a:ext uri="{0D108BD9-81ED-4DB2-BD59-A6C34878D82A}">
                    <a16:rowId xmlns:a16="http://schemas.microsoft.com/office/drawing/2014/main" val="1278579011"/>
                  </a:ext>
                </a:extLst>
              </a:tr>
              <a:tr h="466328">
                <a:tc>
                  <a:txBody>
                    <a:bodyPr/>
                    <a:lstStyle/>
                    <a:p>
                      <a:r>
                        <a:rPr lang="en-US" b="1" dirty="0"/>
                        <a:t>2019-03-11</a:t>
                      </a:r>
                    </a:p>
                  </a:txBody>
                  <a:tcPr/>
                </a:tc>
                <a:tc>
                  <a:txBody>
                    <a:bodyPr/>
                    <a:lstStyle/>
                    <a:p>
                      <a:r>
                        <a:rPr lang="en-US" b="1" dirty="0"/>
                        <a:t>Ben Wolfe </a:t>
                      </a:r>
                    </a:p>
                  </a:txBody>
                  <a:tcPr/>
                </a:tc>
                <a:tc>
                  <a:txBody>
                    <a:bodyPr/>
                    <a:lstStyle/>
                    <a:p>
                      <a:r>
                        <a:rPr lang="en-US" b="1" dirty="0"/>
                        <a:t>802.24 Vice Chair</a:t>
                      </a:r>
                    </a:p>
                  </a:txBody>
                  <a:tcPr/>
                </a:tc>
                <a:extLst>
                  <a:ext uri="{0D108BD9-81ED-4DB2-BD59-A6C34878D82A}">
                    <a16:rowId xmlns:a16="http://schemas.microsoft.com/office/drawing/2014/main" val="573392113"/>
                  </a:ext>
                </a:extLst>
              </a:tr>
              <a:tr h="466328">
                <a:tc>
                  <a:txBody>
                    <a:bodyPr/>
                    <a:lstStyle/>
                    <a:p>
                      <a:r>
                        <a:rPr lang="en-US" dirty="0"/>
                        <a:t>2019-07-15</a:t>
                      </a:r>
                    </a:p>
                  </a:txBody>
                  <a:tcPr/>
                </a:tc>
                <a:tc>
                  <a:txBody>
                    <a:bodyPr/>
                    <a:lstStyle/>
                    <a:p>
                      <a:r>
                        <a:rPr lang="en-US" dirty="0"/>
                        <a:t>*Max Riegel</a:t>
                      </a:r>
                    </a:p>
                  </a:txBody>
                  <a:tcPr/>
                </a:tc>
                <a:tc>
                  <a:txBody>
                    <a:bodyPr/>
                    <a:lstStyle/>
                    <a:p>
                      <a:r>
                        <a:rPr lang="en-US" dirty="0"/>
                        <a:t>802.1 TG Chair</a:t>
                      </a:r>
                    </a:p>
                  </a:txBody>
                  <a:tcPr/>
                </a:tc>
                <a:extLst>
                  <a:ext uri="{0D108BD9-81ED-4DB2-BD59-A6C34878D82A}">
                    <a16:rowId xmlns:a16="http://schemas.microsoft.com/office/drawing/2014/main" val="2078699630"/>
                  </a:ext>
                </a:extLst>
              </a:tr>
              <a:tr h="466328">
                <a:tc>
                  <a:txBody>
                    <a:bodyPr/>
                    <a:lstStyle/>
                    <a:p>
                      <a:r>
                        <a:rPr lang="en-US" dirty="0"/>
                        <a:t>2019-11-11</a:t>
                      </a:r>
                    </a:p>
                  </a:txBody>
                  <a:tcPr/>
                </a:tc>
                <a:tc>
                  <a:txBody>
                    <a:bodyPr/>
                    <a:lstStyle/>
                    <a:p>
                      <a:r>
                        <a:rPr lang="en-US" dirty="0"/>
                        <a:t>*Jessy </a:t>
                      </a:r>
                      <a:r>
                        <a:rPr lang="en-US" dirty="0" err="1"/>
                        <a:t>Rouyer</a:t>
                      </a:r>
                      <a:endParaRPr lang="en-US" dirty="0"/>
                    </a:p>
                  </a:txBody>
                  <a:tcPr/>
                </a:tc>
                <a:tc>
                  <a:txBody>
                    <a:bodyPr/>
                    <a:lstStyle/>
                    <a:p>
                      <a:r>
                        <a:rPr lang="en-US" dirty="0"/>
                        <a:t>802.1 Acting Vice Chair</a:t>
                      </a:r>
                    </a:p>
                  </a:txBody>
                  <a:tcPr/>
                </a:tc>
                <a:extLst>
                  <a:ext uri="{0D108BD9-81ED-4DB2-BD59-A6C34878D82A}">
                    <a16:rowId xmlns:a16="http://schemas.microsoft.com/office/drawing/2014/main" val="2810896341"/>
                  </a:ext>
                </a:extLst>
              </a:tr>
            </a:tbl>
          </a:graphicData>
        </a:graphic>
      </p:graphicFrame>
      <p:sp>
        <p:nvSpPr>
          <p:cNvPr id="6" name="TextBox 5">
            <a:extLst>
              <a:ext uri="{FF2B5EF4-FFF2-40B4-BE49-F238E27FC236}">
                <a16:creationId xmlns:a16="http://schemas.microsoft.com/office/drawing/2014/main" id="{9939ABDF-FE50-3D4A-AADD-2A2C705F7F0A}"/>
              </a:ext>
            </a:extLst>
          </p:cNvPr>
          <p:cNvSpPr txBox="1"/>
          <p:nvPr/>
        </p:nvSpPr>
        <p:spPr>
          <a:xfrm>
            <a:off x="683568" y="5805264"/>
            <a:ext cx="6768752" cy="369332"/>
          </a:xfrm>
          <a:prstGeom prst="rect">
            <a:avLst/>
          </a:prstGeom>
          <a:noFill/>
        </p:spPr>
        <p:txBody>
          <a:bodyPr wrap="square" rtlCol="0">
            <a:spAutoFit/>
          </a:bodyPr>
          <a:lstStyle/>
          <a:p>
            <a:r>
              <a:rPr lang="en-US" dirty="0"/>
              <a:t>*Attended orientation 2019-03-11 for preparation.</a:t>
            </a:r>
          </a:p>
        </p:txBody>
      </p:sp>
    </p:spTree>
    <p:extLst>
      <p:ext uri="{BB962C8B-B14F-4D97-AF65-F5344CB8AC3E}">
        <p14:creationId xmlns:p14="http://schemas.microsoft.com/office/powerpoint/2010/main" val="393153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Newcomer Orientation, 2019-03-11</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dirty="0"/>
              <a:t>Second Vice Chair opened the meeting and introduced Ben Rolfe</a:t>
            </a:r>
          </a:p>
          <a:p>
            <a:r>
              <a:rPr lang="en-US" dirty="0"/>
              <a:t>Rolfe provided the presentation</a:t>
            </a:r>
          </a:p>
          <a:p>
            <a:r>
              <a:rPr lang="en-US" dirty="0"/>
              <a:t>Rolfe was encouraged to invite participants to submit the survey </a:t>
            </a:r>
          </a:p>
          <a:p>
            <a:pPr lvl="1"/>
            <a:r>
              <a:rPr lang="en-US" dirty="0"/>
              <a:t>1 response</a:t>
            </a:r>
          </a:p>
          <a:p>
            <a:r>
              <a:rPr lang="en-US" dirty="0"/>
              <a:t>Rolfe invited to complete a presenter survey</a:t>
            </a:r>
          </a:p>
          <a:p>
            <a:pPr lvl="1"/>
            <a:r>
              <a:rPr lang="en-US" dirty="0"/>
              <a:t>No response</a:t>
            </a:r>
          </a:p>
        </p:txBody>
      </p:sp>
    </p:spTree>
    <p:extLst>
      <p:ext uri="{BB962C8B-B14F-4D97-AF65-F5344CB8AC3E}">
        <p14:creationId xmlns:p14="http://schemas.microsoft.com/office/powerpoint/2010/main" val="10414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0" y="44624"/>
            <a:ext cx="8892480" cy="720080"/>
          </a:xfrm>
        </p:spPr>
        <p:txBody>
          <a:bodyPr/>
          <a:lstStyle/>
          <a:p>
            <a:pPr algn="ctr" eaLnBrk="1" hangingPunct="1"/>
            <a:r>
              <a:rPr lang="en-CA" altLang="en-US" sz="2800" dirty="0"/>
              <a:t>Newcomer Orientation Survey 2019-03-11 1/2</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Surveys returned: 1 </a:t>
            </a:r>
          </a:p>
          <a:p>
            <a:r>
              <a:rPr lang="en-US" sz="2000" dirty="0"/>
              <a:t>How likely is it that you would recommend IEEE 802 Orientation Training to a friend or colleague? (out of 10)</a:t>
            </a:r>
          </a:p>
          <a:p>
            <a:pPr lvl="1"/>
            <a:r>
              <a:rPr lang="en-US" sz="2000" dirty="0"/>
              <a:t>7</a:t>
            </a:r>
          </a:p>
          <a:p>
            <a:r>
              <a:rPr lang="en-US" sz="2000" dirty="0"/>
              <a:t>Overall, how would you rate the IEEE 802 Orientation Training?</a:t>
            </a:r>
          </a:p>
          <a:p>
            <a:pPr lvl="1"/>
            <a:r>
              <a:rPr lang="en-US" sz="2000" dirty="0"/>
              <a:t>Good</a:t>
            </a:r>
          </a:p>
          <a:p>
            <a:r>
              <a:rPr lang="en-US" sz="2000" dirty="0"/>
              <a:t>What did you like about the IEEE 802 Orientation Training program?</a:t>
            </a:r>
          </a:p>
          <a:p>
            <a:pPr lvl="1"/>
            <a:r>
              <a:rPr lang="en-US" sz="2000" dirty="0"/>
              <a:t>Thorough coverage of IEEE as a whole</a:t>
            </a:r>
          </a:p>
          <a:p>
            <a:r>
              <a:rPr lang="en-US" sz="2000" dirty="0"/>
              <a:t>What did you dislike about the IEEE 802 Orientation Training program?</a:t>
            </a:r>
          </a:p>
          <a:p>
            <a:pPr lvl="1"/>
            <a:r>
              <a:rPr lang="en-US" sz="2000" dirty="0"/>
              <a:t>No introduction to IMAT. More time spent on IEEE-SA level organization rather than on the process from PAR/CSD creation to project publication, the latter perhaps being of higher importance to attendees.</a:t>
            </a:r>
          </a:p>
          <a:p>
            <a:r>
              <a:rPr lang="en-US" sz="2000" dirty="0"/>
              <a:t>How organized was the IEEE 802 Orientation Training program?</a:t>
            </a:r>
          </a:p>
          <a:p>
            <a:pPr lvl="1"/>
            <a:r>
              <a:rPr lang="en-US" sz="2000" dirty="0"/>
              <a:t>Somewhat organized</a:t>
            </a:r>
          </a:p>
          <a:p>
            <a:pPr marL="411162" lvl="1" indent="0">
              <a:buNone/>
            </a:pPr>
            <a:endParaRPr lang="en-US" sz="2000" dirty="0"/>
          </a:p>
        </p:txBody>
      </p:sp>
    </p:spTree>
    <p:extLst>
      <p:ext uri="{BB962C8B-B14F-4D97-AF65-F5344CB8AC3E}">
        <p14:creationId xmlns:p14="http://schemas.microsoft.com/office/powerpoint/2010/main" val="2581195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Newcomer Orientation Survey 2019-03-11 2/2</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How friendly was the speaker?</a:t>
            </a:r>
          </a:p>
          <a:p>
            <a:pPr lvl="1"/>
            <a:r>
              <a:rPr lang="en-US" sz="2000" dirty="0"/>
              <a:t>Extremely friendly</a:t>
            </a:r>
          </a:p>
          <a:p>
            <a:r>
              <a:rPr lang="en-US" sz="2000" dirty="0"/>
              <a:t>How helpful was the speaker?</a:t>
            </a:r>
          </a:p>
          <a:p>
            <a:pPr lvl="1"/>
            <a:r>
              <a:rPr lang="en-US" sz="2000" dirty="0"/>
              <a:t>Somewhat helpful</a:t>
            </a:r>
          </a:p>
          <a:p>
            <a:r>
              <a:rPr lang="en-US" sz="2000" dirty="0"/>
              <a:t>Did the written material include the information you needed?</a:t>
            </a:r>
          </a:p>
          <a:p>
            <a:pPr lvl="1"/>
            <a:r>
              <a:rPr lang="en-US" sz="2000" dirty="0"/>
              <a:t>Most of the information</a:t>
            </a:r>
          </a:p>
          <a:p>
            <a:r>
              <a:rPr lang="en-US" sz="2000" dirty="0"/>
              <a:t>Was the IEEE 802 Orientation Training program length too long too short or about right?</a:t>
            </a:r>
          </a:p>
          <a:p>
            <a:pPr lvl="1"/>
            <a:r>
              <a:rPr lang="en-US" sz="2000" dirty="0"/>
              <a:t>Too long</a:t>
            </a:r>
          </a:p>
          <a:p>
            <a:r>
              <a:rPr lang="en-US" sz="2000" dirty="0"/>
              <a:t>What additional questions do you have following the IEEE 802 Orientation Training program ?</a:t>
            </a:r>
          </a:p>
          <a:p>
            <a:pPr lvl="1"/>
            <a:r>
              <a:rPr lang="en-US" sz="2000" dirty="0"/>
              <a:t>How to use IMAT, how to become a Sponsor ballot participant.</a:t>
            </a:r>
          </a:p>
          <a:p>
            <a:pPr lvl="1"/>
            <a:endParaRPr lang="en-US" sz="2000" dirty="0"/>
          </a:p>
        </p:txBody>
      </p:sp>
    </p:spTree>
    <p:extLst>
      <p:ext uri="{BB962C8B-B14F-4D97-AF65-F5344CB8AC3E}">
        <p14:creationId xmlns:p14="http://schemas.microsoft.com/office/powerpoint/2010/main" val="1458266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Additional Issue Arising: WG Names</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The orientation presentation includes a slide on “IEEE 802 Organization” that lists the WGs and their names</a:t>
            </a:r>
          </a:p>
          <a:p>
            <a:r>
              <a:rPr lang="en-US" sz="2000" dirty="0"/>
              <a:t>I can’t unambiguously determine the names of all the WGs</a:t>
            </a:r>
          </a:p>
          <a:p>
            <a:pPr lvl="1"/>
            <a:r>
              <a:rPr lang="en-US" sz="2000" dirty="0"/>
              <a:t>The 802 web site is not self-consistent</a:t>
            </a:r>
          </a:p>
          <a:p>
            <a:pPr lvl="1"/>
            <a:r>
              <a:rPr lang="en-US" sz="2000" dirty="0"/>
              <a:t>Some WGs are not self-consistent</a:t>
            </a:r>
          </a:p>
          <a:p>
            <a:pPr lvl="1"/>
            <a:r>
              <a:rPr lang="en-US" sz="2000" dirty="0"/>
              <a:t>The 802 site is not consistent with WGs</a:t>
            </a:r>
          </a:p>
          <a:p>
            <a:r>
              <a:rPr lang="en-US" sz="2000" dirty="0"/>
              <a:t>I think that, since the WG is specified on the PAR, the WG name on the PAR is definitive</a:t>
            </a:r>
          </a:p>
          <a:p>
            <a:pPr lvl="1"/>
            <a:r>
              <a:rPr lang="en-US" sz="2000" dirty="0"/>
              <a:t>the names could vary across PARs of a WG</a:t>
            </a:r>
          </a:p>
          <a:p>
            <a:r>
              <a:rPr lang="en-US" sz="2000" dirty="0"/>
              <a:t>I found an example in which IEEE-SA provides two ways to download a dated, approved 802 PAR and the two versions are not identical: the WG name differs</a:t>
            </a:r>
          </a:p>
          <a:p>
            <a:r>
              <a:rPr lang="en-US" sz="2000" dirty="0"/>
              <a:t>I checked with Jonathan Goldberg, who said “The Working Group Name is not approved by the SASB, only the PAR is. The Working Group Name is defined by the Standards Committee, in this case, LMSC (802 EC).”</a:t>
            </a:r>
          </a:p>
        </p:txBody>
      </p:sp>
    </p:spTree>
    <p:extLst>
      <p:ext uri="{BB962C8B-B14F-4D97-AF65-F5344CB8AC3E}">
        <p14:creationId xmlns:p14="http://schemas.microsoft.com/office/powerpoint/2010/main" val="15879911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16742</TotalTime>
  <Words>652</Words>
  <Application>Microsoft Macintosh PowerPoint</Application>
  <PresentationFormat>On-screen Show (4:3)</PresentationFormat>
  <Paragraphs>93</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Second Vice Chair Report, addressing Orientation Activity</vt:lpstr>
      <vt:lpstr>IEEE 802 Orientation slides </vt:lpstr>
      <vt:lpstr>Newcomer Orientation </vt:lpstr>
      <vt:lpstr>Newcomer Orientation Presenters </vt:lpstr>
      <vt:lpstr>Newcomer Orientation, 2019-03-11 </vt:lpstr>
      <vt:lpstr>Newcomer Orientation Survey 2019-03-11 1/2 </vt:lpstr>
      <vt:lpstr>Newcomer Orientation Survey 2019-03-11 2/2 </vt:lpstr>
      <vt:lpstr>Additional Issue Arising: WG Names </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377</cp:revision>
  <cp:lastPrinted>2018-07-13T21:49:10Z</cp:lastPrinted>
  <dcterms:created xsi:type="dcterms:W3CDTF">2013-11-15T16:17:16Z</dcterms:created>
  <dcterms:modified xsi:type="dcterms:W3CDTF">2019-03-15T18:59:21Z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