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69" r:id="rId2"/>
    <p:sldId id="278" r:id="rId3"/>
    <p:sldId id="2276" r:id="rId4"/>
    <p:sldId id="2286" r:id="rId5"/>
    <p:sldId id="2287" r:id="rId6"/>
    <p:sldId id="2288" r:id="rId7"/>
    <p:sldId id="2289" r:id="rId8"/>
    <p:sldId id="2290" r:id="rId9"/>
    <p:sldId id="2291" r:id="rId10"/>
    <p:sldId id="2292" r:id="rId11"/>
    <p:sldId id="2293" r:id="rId12"/>
    <p:sldId id="2294" r:id="rId13"/>
    <p:sldId id="2295" r:id="rId14"/>
    <p:sldId id="2296" r:id="rId15"/>
    <p:sldId id="2278" r:id="rId16"/>
    <p:sldId id="2297" r:id="rId17"/>
    <p:sldId id="1894" r:id="rId18"/>
    <p:sldId id="1965" r:id="rId19"/>
    <p:sldId id="1967" r:id="rId20"/>
    <p:sldId id="1968" r:id="rId21"/>
    <p:sldId id="1969" r:id="rId22"/>
    <p:sldId id="2035" r:id="rId23"/>
    <p:sldId id="2104" r:id="rId24"/>
    <p:sldId id="2112" r:id="rId25"/>
    <p:sldId id="2113" r:id="rId26"/>
    <p:sldId id="2114" r:id="rId27"/>
    <p:sldId id="2167" r:id="rId28"/>
    <p:sldId id="2279" r:id="rId29"/>
    <p:sldId id="2298" r:id="rId30"/>
    <p:sldId id="2036" r:id="rId31"/>
    <p:sldId id="2037" r:id="rId32"/>
    <p:sldId id="2071" r:id="rId33"/>
    <p:sldId id="2218" r:id="rId34"/>
    <p:sldId id="2280" r:id="rId35"/>
    <p:sldId id="2299" r:id="rId36"/>
    <p:sldId id="2300" r:id="rId37"/>
    <p:sldId id="1705" r:id="rId38"/>
    <p:sldId id="2301" r:id="rId39"/>
    <p:sldId id="2302" r:id="rId40"/>
    <p:sldId id="2303" r:id="rId41"/>
    <p:sldId id="2304" r:id="rId42"/>
    <p:sldId id="2305" r:id="rId43"/>
    <p:sldId id="2306" r:id="rId44"/>
    <p:sldId id="2199" r:id="rId45"/>
    <p:sldId id="2281" r:id="rId46"/>
    <p:sldId id="1698" r:id="rId47"/>
    <p:sldId id="1701" r:id="rId48"/>
    <p:sldId id="2241" r:id="rId49"/>
    <p:sldId id="2283" r:id="rId50"/>
    <p:sldId id="2100" r:id="rId51"/>
    <p:sldId id="2285" r:id="rId52"/>
    <p:sldId id="2014" r:id="rId53"/>
    <p:sldId id="2284" r:id="rId54"/>
    <p:sldId id="1679" r:id="rId5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A661C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6" autoAdjust="0"/>
    <p:restoredTop sz="94660" autoAdjust="0"/>
  </p:normalViewPr>
  <p:slideViewPr>
    <p:cSldViewPr>
      <p:cViewPr varScale="1">
        <p:scale>
          <a:sx n="66" d="100"/>
          <a:sy n="66" d="100"/>
        </p:scale>
        <p:origin x="1192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76161" y="8982075"/>
            <a:ext cx="15420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77984" y="8985250"/>
            <a:ext cx="20037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77984" y="8985250"/>
            <a:ext cx="2003754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77984" y="8985250"/>
            <a:ext cx="2003754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19B6D425-D6D0-4B30-A6C8-1418EA409DD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802.11-18/0605r5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46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23289" y="6475413"/>
            <a:ext cx="162063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23289" y="6475413"/>
            <a:ext cx="162063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6090688" y="363379"/>
            <a:ext cx="23548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</a:t>
            </a:r>
            <a:r>
              <a:rPr lang="en-US" sz="1600" b="1" dirty="0" smtClean="0">
                <a:latin typeface="Arial" pitchFamily="34" charset="0"/>
              </a:rPr>
              <a:t>ec-19-0058-01</a:t>
            </a:r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IEEE 802 report to ISO/IEC JTC1/SC6</a:t>
            </a:r>
            <a:br>
              <a:rPr lang="en-US" dirty="0"/>
            </a:br>
            <a:r>
              <a:rPr lang="en-US" dirty="0"/>
              <a:t>for SC6 meeting in April 2019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21 </a:t>
            </a: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March 2019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404158"/>
              </p:ext>
            </p:extLst>
          </p:nvPr>
        </p:nvGraphicFramePr>
        <p:xfrm>
          <a:off x="685800" y="3429000"/>
          <a:ext cx="7696200" cy="16648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4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3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Paul Nikolich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IEEE 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802 Chair</a:t>
                      </a:r>
                      <a:endParaRPr lang="en-A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marR="0" lvl="0" indent="-2159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+1 857 205 0050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err="1">
                          <a:effectLst/>
                          <a:latin typeface="+mn-lt"/>
                          <a:ea typeface="Times New Roman"/>
                        </a:rPr>
                        <a:t>p.nikolich@ieee.org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719944"/>
                  </a:ext>
                </a:extLst>
              </a:tr>
              <a:tr h="413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45904554"/>
                  </a:ext>
                </a:extLst>
              </a:tr>
              <a:tr h="413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8907522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 WG has sent 8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8"/>
          <a:ext cx="7696200" cy="34224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802.11aa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802.11-2016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861734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802.11ai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Sep 17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71258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537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 WG has sent two standards 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8"/>
          <a:ext cx="7696200" cy="131139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802.15.3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8534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65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802.16 WG has sent zero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59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 WG has sent three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92279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802.21/Cor1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2018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56146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581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802.22 WG has sent three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April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283699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April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14153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812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802.1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96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 has 11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509699"/>
              </p:ext>
            </p:extLst>
          </p:nvPr>
        </p:nvGraphicFramePr>
        <p:xfrm>
          <a:off x="152399" y="1981200"/>
          <a:ext cx="8839199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Feb 18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AU" sz="16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5087663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.1Q-2018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AU" sz="1600" b="0" dirty="0" smtClean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1793905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57050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.1Qcp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.1AR-Rev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665585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.1CM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D2.2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26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Jun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4070675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.1Qcy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697435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.</a:t>
                      </a:r>
                      <a:r>
                        <a:rPr lang="en-AU" sz="1600" dirty="0" smtClean="0">
                          <a:cs typeface="Arial" panose="020B0604020202020204" pitchFamily="34" charset="0"/>
                        </a:rPr>
                        <a:t>1AC/Cor-1</a:t>
                      </a:r>
                      <a:r>
                        <a:rPr lang="en-AU" sz="1600" dirty="0" smtClean="0"/>
                        <a:t> 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17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Mar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5772963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.1Xck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AU" sz="1600" b="0" dirty="0" smtClean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801361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.1AE-Rev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AU" sz="1600" b="0" dirty="0" smtClean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6345258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.1AS-Rev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614137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466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802c has been published as ISO/IEC/IEEE 8802-A:2015/</a:t>
            </a:r>
            <a:r>
              <a:rPr lang="en-AU" dirty="0" err="1"/>
              <a:t>Amd</a:t>
            </a:r>
            <a:r>
              <a:rPr lang="en-AU" dirty="0"/>
              <a:t> 2:2019 but requires a response </a:t>
            </a:r>
            <a:br>
              <a:rPr lang="en-AU" dirty="0"/>
            </a:b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802c/D2.1 </a:t>
            </a:r>
            <a:r>
              <a:rPr lang="en-AU" dirty="0"/>
              <a:t>was liaised for information in Mar 2017 (N16598)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and response sent</a:t>
            </a:r>
          </a:p>
          <a:p>
            <a:pPr lvl="1"/>
            <a:r>
              <a:rPr lang="en-AU" dirty="0" smtClean="0"/>
              <a:t>802c </a:t>
            </a:r>
            <a:r>
              <a:rPr lang="en-AU" dirty="0"/>
              <a:t>60-day ballot passed on 2 Feb 2018 (N16765)</a:t>
            </a:r>
          </a:p>
          <a:p>
            <a:pPr lvl="2"/>
            <a:r>
              <a:rPr lang="en-AU" dirty="0"/>
              <a:t>Passed 10/0/12 on need for ISO standard</a:t>
            </a:r>
          </a:p>
          <a:p>
            <a:pPr lvl="2"/>
            <a:r>
              <a:rPr lang="en-AU" dirty="0"/>
              <a:t>Passed 9/0/13 on support for submission to FDIS</a:t>
            </a:r>
          </a:p>
          <a:p>
            <a:pPr lvl="1"/>
            <a:r>
              <a:rPr lang="en-AU" dirty="0"/>
              <a:t>China NB and US NB provided comments</a:t>
            </a:r>
          </a:p>
          <a:p>
            <a:pPr lvl="2"/>
            <a:r>
              <a:rPr lang="en-AU" dirty="0"/>
              <a:t>A response was sent in Apr 2018 (N16797)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&amp; published </a:t>
            </a:r>
            <a:r>
              <a:rPr lang="en-AU" dirty="0">
                <a:solidFill>
                  <a:schemeClr val="accent2"/>
                </a:solidFill>
              </a:rPr>
              <a:t>but requires a response </a:t>
            </a:r>
          </a:p>
          <a:p>
            <a:pPr lvl="1"/>
            <a:r>
              <a:rPr lang="en-AU" dirty="0"/>
              <a:t>FDIS ballot passed 9/1/9 on 26 Dec 2018 (</a:t>
            </a:r>
            <a:r>
              <a:rPr lang="en-AU" dirty="0">
                <a:solidFill>
                  <a:srgbClr val="FF0000"/>
                </a:solidFill>
              </a:rPr>
              <a:t>N??????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China NB voted “no” &amp; provided comments</a:t>
            </a:r>
          </a:p>
          <a:p>
            <a:pPr lvl="2"/>
            <a:r>
              <a:rPr lang="en-AU" dirty="0"/>
              <a:t>A response was </a:t>
            </a:r>
            <a:r>
              <a:rPr lang="en-AU" dirty="0" smtClean="0"/>
              <a:t>approved </a:t>
            </a:r>
            <a:r>
              <a:rPr lang="en-AU" dirty="0"/>
              <a:t>in Mar 2019 </a:t>
            </a:r>
            <a:r>
              <a:rPr lang="en-AU" dirty="0">
                <a:solidFill>
                  <a:srgbClr val="FF0000"/>
                </a:solidFill>
              </a:rPr>
              <a:t>(N?????)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AU" dirty="0" smtClean="0"/>
              <a:t>Published </a:t>
            </a:r>
            <a:r>
              <a:rPr lang="en-AU" dirty="0"/>
              <a:t>as ISO/IEC/IEEE 8802-A:2015/</a:t>
            </a:r>
            <a:r>
              <a:rPr lang="en-AU" dirty="0" err="1"/>
              <a:t>Amd</a:t>
            </a:r>
            <a:r>
              <a:rPr lang="en-AU" dirty="0"/>
              <a:t> 2:2019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296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802.1Q-2018 60-day ballot passed and responses are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802.1Q-REV/D2.0 </a:t>
            </a:r>
            <a:r>
              <a:rPr lang="en-AU" dirty="0"/>
              <a:t>was liaised for information in Jul 2017 (N16688)</a:t>
            </a:r>
          </a:p>
          <a:p>
            <a:pPr lvl="1"/>
            <a:r>
              <a:rPr lang="en-GB" dirty="0"/>
              <a:t>802.1Q-2018 was </a:t>
            </a:r>
            <a:r>
              <a:rPr lang="en-AU" dirty="0"/>
              <a:t>published in June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and response required</a:t>
            </a:r>
          </a:p>
          <a:p>
            <a:pPr lvl="1"/>
            <a:r>
              <a:rPr lang="en-AU" dirty="0"/>
              <a:t>802.1Q-2018 60-day ballot passed on 11 March 2019 (</a:t>
            </a:r>
            <a:r>
              <a:rPr lang="en-AU" dirty="0">
                <a:solidFill>
                  <a:srgbClr val="FF0000"/>
                </a:solidFill>
              </a:rPr>
              <a:t>N??????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1 comment</a:t>
            </a:r>
          </a:p>
          <a:p>
            <a:pPr lvl="2"/>
            <a:r>
              <a:rPr lang="en-AU" dirty="0"/>
              <a:t>A response was </a:t>
            </a:r>
            <a:r>
              <a:rPr lang="en-AU" dirty="0" smtClean="0"/>
              <a:t>approved </a:t>
            </a:r>
            <a:r>
              <a:rPr lang="en-AU" dirty="0"/>
              <a:t>in Mar 2019 </a:t>
            </a:r>
            <a:r>
              <a:rPr lang="en-AU" dirty="0">
                <a:solidFill>
                  <a:srgbClr val="FF0000"/>
                </a:solidFill>
              </a:rPr>
              <a:t>(N??????)	</a:t>
            </a: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0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802.1Qcc PSDO process will be delayed until previous amendments are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liaised in Dec 2017 (WG1-N119)</a:t>
            </a:r>
          </a:p>
          <a:p>
            <a:pPr lvl="1"/>
            <a:r>
              <a:rPr lang="en-AU" dirty="0"/>
              <a:t>802.1Qcc was approved by </a:t>
            </a:r>
            <a:r>
              <a:rPr lang="en-AU" dirty="0" err="1"/>
              <a:t>RevCom</a:t>
            </a:r>
            <a:r>
              <a:rPr lang="en-AU" dirty="0"/>
              <a:t> in June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will start soon</a:t>
            </a:r>
          </a:p>
          <a:p>
            <a:pPr marL="174625" lvl="1" indent="-174625"/>
            <a:r>
              <a:rPr lang="en-AU" dirty="0"/>
              <a:t>PSDO start will be delayed until 802.1Q-2018 is approved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58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report from IEEE 802 </a:t>
            </a:r>
            <a:r>
              <a:rPr lang="en-US" dirty="0" err="1"/>
              <a:t>summarises</a:t>
            </a:r>
            <a:r>
              <a:rPr lang="en-US" dirty="0"/>
              <a:t> issues of</a:t>
            </a:r>
            <a:br>
              <a:rPr lang="en-US" dirty="0"/>
            </a:br>
            <a:r>
              <a:rPr lang="en-US" dirty="0"/>
              <a:t>mutual interest to SC6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pPr marL="1588" lvl="1" indent="0">
              <a:buNone/>
            </a:pPr>
            <a:r>
              <a:rPr lang="en-US" b="1" dirty="0"/>
              <a:t>Items included in this report</a:t>
            </a:r>
          </a:p>
          <a:p>
            <a:pPr lvl="1"/>
            <a:r>
              <a:rPr lang="en-US" dirty="0"/>
              <a:t>Summary of IEEE 802 standards administered through the PSDO process </a:t>
            </a:r>
          </a:p>
          <a:p>
            <a:pPr lvl="1"/>
            <a:r>
              <a:rPr lang="en-US" dirty="0"/>
              <a:t>Summary of standards currently in the PSDO process</a:t>
            </a:r>
          </a:p>
          <a:p>
            <a:pPr lvl="2"/>
            <a:r>
              <a:rPr lang="en-US" dirty="0"/>
              <a:t>802.1</a:t>
            </a:r>
          </a:p>
          <a:p>
            <a:pPr lvl="2"/>
            <a:r>
              <a:rPr lang="en-US" dirty="0"/>
              <a:t>802.3</a:t>
            </a:r>
          </a:p>
          <a:p>
            <a:pPr lvl="2"/>
            <a:r>
              <a:rPr lang="en-US" dirty="0"/>
              <a:t>802.11</a:t>
            </a:r>
          </a:p>
          <a:p>
            <a:pPr lvl="2"/>
            <a:r>
              <a:rPr lang="en-US" dirty="0"/>
              <a:t>802.15</a:t>
            </a:r>
          </a:p>
          <a:p>
            <a:pPr lvl="2"/>
            <a:r>
              <a:rPr lang="en-US" dirty="0"/>
              <a:t>802.16</a:t>
            </a:r>
          </a:p>
          <a:p>
            <a:pPr lvl="2"/>
            <a:r>
              <a:rPr lang="en-US" dirty="0"/>
              <a:t>802.21</a:t>
            </a:r>
          </a:p>
          <a:p>
            <a:pPr lvl="2"/>
            <a:r>
              <a:rPr lang="en-US" dirty="0"/>
              <a:t>802.22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1B19452-AD8F-4A10-B8E5-1701707FC4D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802.1Qcp PSDO process will be delayed until previous amendments are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D2.6 liaised in Dec 2017 (WG1-N119)</a:t>
            </a:r>
          </a:p>
          <a:p>
            <a:pPr lvl="1"/>
            <a:r>
              <a:rPr lang="en-AU" dirty="0"/>
              <a:t>802.1Qcp was published in Sept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will start soon</a:t>
            </a:r>
            <a:endParaRPr lang="en-AU" dirty="0"/>
          </a:p>
          <a:p>
            <a:pPr marL="174625" lvl="1" indent="-174625"/>
            <a:r>
              <a:rPr lang="en-AU" dirty="0"/>
              <a:t>PSDO start will be delayed until 802.1Q-2018 is approved</a:t>
            </a:r>
            <a:endParaRPr lang="en-AU" dirty="0">
              <a:solidFill>
                <a:schemeClr val="accent2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43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1AR-Rev</a:t>
            </a:r>
            <a:r>
              <a:rPr lang="en-AU" dirty="0"/>
              <a:t> is waiting start of FDIS ballot</a:t>
            </a:r>
            <a:br>
              <a:rPr lang="en-AU" dirty="0"/>
            </a:b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was liaised in Apr 2018 (WG1N124)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responses sent</a:t>
            </a:r>
          </a:p>
          <a:p>
            <a:pPr lvl="1"/>
            <a:r>
              <a:rPr lang="en-AU" dirty="0"/>
              <a:t>802.1AR-Rev 60-day ballot passed on 14 Oct 2018 (N16858)</a:t>
            </a:r>
          </a:p>
          <a:p>
            <a:pPr lvl="2"/>
            <a:r>
              <a:rPr lang="en-AU" dirty="0"/>
              <a:t>Passed 8/0/10 on need for ISO standard</a:t>
            </a:r>
          </a:p>
          <a:p>
            <a:pPr lvl="2"/>
            <a:r>
              <a:rPr lang="en-AU" dirty="0"/>
              <a:t>Passed 5/1/12 on support for submission to FDIS</a:t>
            </a:r>
          </a:p>
          <a:p>
            <a:pPr lvl="1"/>
            <a:r>
              <a:rPr lang="en-AU" dirty="0"/>
              <a:t>China NB provided comments</a:t>
            </a:r>
          </a:p>
          <a:p>
            <a:pPr lvl="2"/>
            <a:r>
              <a:rPr lang="en-AU" dirty="0"/>
              <a:t>Response were sent in Jan 2019 </a:t>
            </a:r>
            <a:r>
              <a:rPr lang="en-AU" dirty="0">
                <a:solidFill>
                  <a:srgbClr val="FF0000"/>
                </a:solidFill>
              </a:rPr>
              <a:t>(N??????)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709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1CM</a:t>
            </a:r>
            <a:r>
              <a:rPr lang="en-AU" dirty="0"/>
              <a:t> FDIS ballot closes on 26 June 2019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D2.2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/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1CM</a:t>
            </a:r>
            <a:r>
              <a:rPr lang="en-AU" dirty="0"/>
              <a:t> 60-day ballot passed on 14 Oct 2018 (N16859)</a:t>
            </a:r>
          </a:p>
          <a:p>
            <a:pPr lvl="2"/>
            <a:r>
              <a:rPr lang="en-AU" dirty="0"/>
              <a:t>Passed 7/0/11 on need for ISO standard</a:t>
            </a:r>
          </a:p>
          <a:p>
            <a:pPr lvl="2"/>
            <a:r>
              <a:rPr lang="en-AU" dirty="0"/>
              <a:t>Passed 5/0/13 on support for submission to FDIS</a:t>
            </a:r>
          </a:p>
          <a:p>
            <a:pPr lvl="1"/>
            <a:r>
              <a:rPr lang="en-AU" dirty="0"/>
              <a:t>No comments were submitted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on 26 June 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47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1Qcy</a:t>
            </a:r>
            <a:r>
              <a:rPr lang="en-AU" dirty="0"/>
              <a:t> PSDO process will be delayed until previous amendments are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D2.1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marL="174625" lvl="1" indent="-174625"/>
            <a:r>
              <a:rPr lang="en-AU" dirty="0"/>
              <a:t>PSDO start will be delayed until 802.1Q-2018 is approved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11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1AC/Cor-1</a:t>
            </a:r>
            <a:r>
              <a:rPr lang="en-AU" dirty="0"/>
              <a:t> 90-day PSDO ballot closes 17 Mar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was liaised in Apr 2018 (WG1N124)</a:t>
            </a:r>
          </a:p>
          <a:p>
            <a:r>
              <a:rPr lang="en-AU" dirty="0"/>
              <a:t>90-day FDIS ballot</a:t>
            </a:r>
            <a:r>
              <a:rPr lang="en-AU"/>
              <a:t>: </a:t>
            </a:r>
            <a:r>
              <a:rPr lang="en-AU">
                <a:solidFill>
                  <a:schemeClr val="accent2"/>
                </a:solidFill>
              </a:rPr>
              <a:t>closes 17 Mar 2019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A request to start ballot was sent to SC6 in Dec 2018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483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60-day ballot passed but a response is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D2.0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response required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60-day ballot passed on 11 March 2019 (</a:t>
            </a:r>
            <a:r>
              <a:rPr lang="en-AU" dirty="0">
                <a:solidFill>
                  <a:srgbClr val="FF0000"/>
                </a:solidFill>
              </a:rPr>
              <a:t>N??????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2 comments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723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 </a:t>
            </a:r>
            <a:r>
              <a:rPr lang="en-AU" dirty="0"/>
              <a:t>60-day ballot passed but a response is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D1.1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response required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60-day ballot passed on 11 March 2019 (</a:t>
            </a:r>
            <a:r>
              <a:rPr lang="en-AU" dirty="0">
                <a:solidFill>
                  <a:srgbClr val="FF0000"/>
                </a:solidFill>
              </a:rPr>
              <a:t>N??????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6 comments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4597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1AS-Rev</a:t>
            </a:r>
            <a:r>
              <a:rPr lang="en-AU" dirty="0"/>
              <a:t> was liaised for information in Marc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1AS-Rev </a:t>
            </a:r>
            <a:r>
              <a:rPr lang="en-US" dirty="0"/>
              <a:t>D8 was liaised in Mar 2019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16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802.3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86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802.3 has </a:t>
            </a:r>
            <a:r>
              <a:rPr lang="en-AU" dirty="0">
                <a:solidFill>
                  <a:schemeClr val="accent6"/>
                </a:solidFill>
              </a:rPr>
              <a:t>5</a:t>
            </a:r>
            <a:r>
              <a:rPr lang="en-AU" dirty="0" smtClean="0">
                <a:solidFill>
                  <a:schemeClr val="accent6"/>
                </a:solidFill>
              </a:rPr>
              <a:t> standards in the pipeline for ratification under the PSDO process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52399" y="1600200"/>
          <a:ext cx="8839199" cy="2255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Apr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6279912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57590555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.3-rev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Apr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92400724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D3.2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when</a:t>
                      </a:r>
                      <a:endParaRPr lang="en-AU" sz="16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9688120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19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7098754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05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 standards administered through the PSDO process </a:t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350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802.3cd was liaised for information in Feb 2018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802.3cd D3.0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planned soon</a:t>
            </a:r>
          </a:p>
          <a:p>
            <a:pPr lvl="2"/>
            <a:r>
              <a:rPr lang="en-AU" dirty="0"/>
              <a:t>Expected to go to </a:t>
            </a:r>
            <a:r>
              <a:rPr lang="en-AU" dirty="0" err="1"/>
              <a:t>RevCom</a:t>
            </a:r>
            <a:r>
              <a:rPr lang="en-AU" dirty="0"/>
              <a:t> in Dec 2018</a:t>
            </a:r>
          </a:p>
          <a:p>
            <a:pPr lvl="2"/>
            <a:r>
              <a:rPr lang="en-AU" dirty="0"/>
              <a:t>Expected submission to PSDO in Mar 2019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002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802.3-REV 60-day ballot closes on 14 April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 D3.0 (802.3cj)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on 14 April 2019</a:t>
            </a:r>
          </a:p>
          <a:p>
            <a:pPr lvl="1"/>
            <a:r>
              <a:rPr lang="en-AU" dirty="0"/>
              <a:t>Submitted in Feb 2019 (N16892)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917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802.3bt </a:t>
            </a:r>
            <a:r>
              <a:rPr lang="en-AU" dirty="0"/>
              <a:t>is waiting for start of 60-day ballot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802.3bt D3.2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approved in Mar 2019</a:t>
            </a: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Will be known as ISO/IEC/IEEE 8802-3:2019/</a:t>
            </a:r>
            <a:r>
              <a:rPr lang="en-US" dirty="0" err="1">
                <a:solidFill>
                  <a:srgbClr val="FF0000"/>
                </a:solidFill>
              </a:rPr>
              <a:t>Amd</a:t>
            </a:r>
            <a:r>
              <a:rPr lang="en-US" dirty="0">
                <a:solidFill>
                  <a:srgbClr val="FF0000"/>
                </a:solidFill>
              </a:rPr>
              <a:t> 1?</a:t>
            </a:r>
            <a:endParaRPr lang="en-AU" dirty="0">
              <a:solidFill>
                <a:srgbClr val="FF0000"/>
              </a:solidFill>
            </a:endParaRP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674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802.3.2 was liaised for information in Feb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802.3.2 D3.0 was liaised for information in Feb 2019 (N16893)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999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802.11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3496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802.11 has </a:t>
            </a:r>
            <a:r>
              <a:rPr lang="en-AU" dirty="0" smtClean="0">
                <a:solidFill>
                  <a:schemeClr val="accent6"/>
                </a:solidFill>
              </a:rPr>
              <a:t>ten </a:t>
            </a:r>
            <a:r>
              <a:rPr lang="en-AU" dirty="0" smtClean="0">
                <a:solidFill>
                  <a:schemeClr val="accent6"/>
                </a:solidFill>
              </a:rPr>
              <a:t>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52399" y="1600200"/>
          <a:ext cx="8839199" cy="41751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D9.0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Jul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8</a:t>
                      </a:r>
                      <a:r>
                        <a:rPr lang="en-AU" sz="1600" b="0" baseline="0" smtClean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11ai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Sep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26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Dec 18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11aj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D5.0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11ak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11aq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D3.0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11bb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45042808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4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802.11ah </a:t>
            </a:r>
            <a:r>
              <a:rPr lang="en-AU" dirty="0" smtClean="0"/>
              <a:t>is waiting for publication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802.11ah drafts were liaised for information </a:t>
            </a:r>
            <a:endParaRPr lang="en-GB" dirty="0" smtClean="0"/>
          </a:p>
          <a:p>
            <a:pPr lvl="2"/>
            <a:r>
              <a:rPr lang="en-GB" dirty="0" smtClean="0"/>
              <a:t>D5.0 in Oct 2015</a:t>
            </a:r>
          </a:p>
          <a:p>
            <a:pPr lvl="2"/>
            <a:r>
              <a:rPr lang="en-GB" dirty="0" smtClean="0"/>
              <a:t>D9.0 in Sep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 smtClean="0"/>
              <a:t>802.11ah </a:t>
            </a:r>
            <a:r>
              <a:rPr lang="en-AU" dirty="0"/>
              <a:t>passed 60-day pre-ballot (</a:t>
            </a:r>
            <a:r>
              <a:rPr lang="en-AU" dirty="0" smtClean="0"/>
              <a:t>N16685) </a:t>
            </a:r>
            <a:r>
              <a:rPr lang="en-AU" dirty="0"/>
              <a:t>on </a:t>
            </a:r>
            <a:r>
              <a:rPr lang="en-AU" dirty="0" smtClean="0"/>
              <a:t>20 July 2017</a:t>
            </a:r>
            <a:endParaRPr lang="en-AU" dirty="0"/>
          </a:p>
          <a:p>
            <a:pPr lvl="2"/>
            <a:r>
              <a:rPr lang="en-AU" dirty="0"/>
              <a:t>Need? 10/0/10</a:t>
            </a:r>
          </a:p>
          <a:p>
            <a:pPr lvl="2"/>
            <a:r>
              <a:rPr lang="en-AU" dirty="0"/>
              <a:t>Submission? </a:t>
            </a:r>
            <a:r>
              <a:rPr lang="en-AU" dirty="0" smtClean="0"/>
              <a:t>9/0/11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publication</a:t>
            </a:r>
            <a:endParaRPr lang="en-AU" dirty="0" smtClean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802.11ah passed </a:t>
            </a:r>
            <a:r>
              <a:rPr lang="en-AU" dirty="0" smtClean="0"/>
              <a:t>FDIS ballot (N16685</a:t>
            </a:r>
            <a:r>
              <a:rPr lang="en-AU" dirty="0"/>
              <a:t>) on </a:t>
            </a:r>
            <a:r>
              <a:rPr lang="en-AU" dirty="0" smtClean="0"/>
              <a:t>8 Feb 2019</a:t>
            </a:r>
          </a:p>
          <a:p>
            <a:pPr lvl="2"/>
            <a:r>
              <a:rPr lang="en-AU" dirty="0" smtClean="0"/>
              <a:t>Passed </a:t>
            </a:r>
            <a:r>
              <a:rPr lang="en-AU" dirty="0" smtClean="0"/>
              <a:t>9/1/9</a:t>
            </a:r>
          </a:p>
          <a:p>
            <a:pPr lvl="1"/>
            <a:r>
              <a:rPr lang="en-AU" dirty="0" smtClean="0"/>
              <a:t>There was a </a:t>
            </a:r>
            <a:r>
              <a:rPr lang="en-AU" dirty="0" smtClean="0"/>
              <a:t>negative </a:t>
            </a:r>
            <a:r>
              <a:rPr lang="en-AU" dirty="0" smtClean="0"/>
              <a:t>vote and comments from China NB</a:t>
            </a:r>
          </a:p>
          <a:p>
            <a:pPr lvl="2"/>
            <a:r>
              <a:rPr lang="en-AU" dirty="0" smtClean="0"/>
              <a:t>Response sent in Mar 2019</a:t>
            </a:r>
          </a:p>
          <a:p>
            <a:pPr lvl="1"/>
            <a:r>
              <a:rPr lang="en-AU" dirty="0" smtClean="0"/>
              <a:t>Will be known as ISO/IEC/IEEE 8802-11:2018/</a:t>
            </a:r>
            <a:r>
              <a:rPr lang="en-AU" dirty="0" err="1" smtClean="0"/>
              <a:t>Amd</a:t>
            </a:r>
            <a:r>
              <a:rPr lang="en-AU" dirty="0" smtClean="0"/>
              <a:t> 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2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802.11aj 60-day ballot passed but requires a response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802.11aj drafts were liaised for information </a:t>
            </a:r>
          </a:p>
          <a:p>
            <a:pPr lvl="2"/>
            <a:r>
              <a:rPr lang="en-GB" dirty="0"/>
              <a:t>D5.0 in Jun 2017</a:t>
            </a:r>
          </a:p>
          <a:p>
            <a:pPr lvl="2"/>
            <a:r>
              <a:rPr lang="en-AU" dirty="0"/>
              <a:t>Published version liaised in July 2018 (N16817)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2"/>
                </a:solidFill>
              </a:rPr>
              <a:t>&amp; requires response</a:t>
            </a:r>
          </a:p>
          <a:p>
            <a:pPr lvl="1"/>
            <a:r>
              <a:rPr lang="en-AU" dirty="0"/>
              <a:t>802.11aj-2018 passed 60-day pre-ballot (N16897) on 10 Feb 2019</a:t>
            </a:r>
          </a:p>
          <a:p>
            <a:pPr lvl="2"/>
            <a:r>
              <a:rPr lang="en-AU" dirty="0"/>
              <a:t>Need? 7/0/12</a:t>
            </a:r>
          </a:p>
          <a:p>
            <a:pPr lvl="2"/>
            <a:r>
              <a:rPr lang="en-AU" dirty="0"/>
              <a:t>Submission? 6/0/13</a:t>
            </a:r>
          </a:p>
          <a:p>
            <a:pPr lvl="1"/>
            <a:r>
              <a:rPr lang="en-AU" dirty="0"/>
              <a:t>China NB voted “yes”/”abstain” but submitted a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The response will be written by the </a:t>
            </a:r>
            <a:r>
              <a:rPr lang="en-AU" dirty="0" err="1" smtClean="0"/>
              <a:t>TGaj</a:t>
            </a:r>
            <a:r>
              <a:rPr lang="en-AU" dirty="0" smtClean="0"/>
              <a:t> Chair (from China) 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985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802.11ak </a:t>
            </a:r>
            <a:r>
              <a:rPr lang="en-AU" dirty="0"/>
              <a:t>is waiting for start of FDIS ballot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802.11ak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D4.0 </a:t>
            </a:r>
            <a:r>
              <a:rPr lang="en-GB" dirty="0"/>
              <a:t>in Jun </a:t>
            </a:r>
            <a:r>
              <a:rPr lang="en-GB" dirty="0" smtClean="0"/>
              <a:t>2017</a:t>
            </a:r>
          </a:p>
          <a:p>
            <a:pPr lvl="2"/>
            <a:r>
              <a:rPr lang="en-AU" dirty="0"/>
              <a:t>Published version </a:t>
            </a:r>
            <a:r>
              <a:rPr lang="en-AU" dirty="0" smtClean="0"/>
              <a:t>liaised </a:t>
            </a:r>
            <a:r>
              <a:rPr lang="en-AU" dirty="0"/>
              <a:t>in July 2018 (N16817)</a:t>
            </a:r>
            <a:endParaRPr lang="en-GB" dirty="0" smtClean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</a:t>
            </a:r>
            <a:r>
              <a:rPr lang="en-AU" dirty="0" smtClean="0">
                <a:solidFill>
                  <a:srgbClr val="00B050"/>
                </a:solidFill>
              </a:rPr>
              <a:t>response sent</a:t>
            </a:r>
          </a:p>
          <a:p>
            <a:pPr lvl="1"/>
            <a:r>
              <a:rPr lang="en-AU" dirty="0" smtClean="0"/>
              <a:t>802.11ak-2018 passed 60-day pre-ballot (N16898) on 10 Feb 2019</a:t>
            </a:r>
          </a:p>
          <a:p>
            <a:pPr lvl="2"/>
            <a:r>
              <a:rPr lang="en-AU" dirty="0" smtClean="0"/>
              <a:t>Need</a:t>
            </a:r>
            <a:r>
              <a:rPr lang="en-AU" dirty="0"/>
              <a:t>? 7/0/12</a:t>
            </a:r>
          </a:p>
          <a:p>
            <a:pPr lvl="2"/>
            <a:r>
              <a:rPr lang="en-AU" dirty="0"/>
              <a:t>Submission? </a:t>
            </a:r>
            <a:r>
              <a:rPr lang="en-AU" dirty="0" smtClean="0"/>
              <a:t>5/1/13</a:t>
            </a:r>
          </a:p>
          <a:p>
            <a:pPr lvl="1"/>
            <a:r>
              <a:rPr lang="en-AU" dirty="0" smtClean="0"/>
              <a:t>China NB voted “no” and submitted </a:t>
            </a:r>
            <a:r>
              <a:rPr lang="en-AU" dirty="0"/>
              <a:t>a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Response sent in Mar 2019 (</a:t>
            </a:r>
            <a:r>
              <a:rPr lang="en-AU" dirty="0" smtClean="0">
                <a:solidFill>
                  <a:srgbClr val="FF0000"/>
                </a:solidFill>
              </a:rPr>
              <a:t>N?????</a:t>
            </a:r>
            <a:r>
              <a:rPr lang="en-AU" dirty="0" smtClean="0"/>
              <a:t>)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802.11aq </a:t>
            </a:r>
            <a:r>
              <a:rPr lang="en-AU" dirty="0"/>
              <a:t>is waiting for start of FDIS ballot 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802.11aq D8.0 was sent for liaison in Mar 2017</a:t>
            </a:r>
          </a:p>
          <a:p>
            <a:pPr lvl="1"/>
            <a:r>
              <a:rPr lang="en-AU" dirty="0"/>
              <a:t>Published version </a:t>
            </a:r>
            <a:r>
              <a:rPr lang="en-AU" dirty="0" smtClean="0"/>
              <a:t>was liaised in Sept </a:t>
            </a:r>
            <a:r>
              <a:rPr lang="en-AU" dirty="0"/>
              <a:t>2018 </a:t>
            </a:r>
            <a:r>
              <a:rPr lang="en-AU" dirty="0" smtClean="0"/>
              <a:t>(N16854)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</a:t>
            </a:r>
            <a:r>
              <a:rPr lang="en-AU" dirty="0" smtClean="0">
                <a:solidFill>
                  <a:srgbClr val="00B050"/>
                </a:solidFill>
              </a:rPr>
              <a:t>response sent</a:t>
            </a:r>
          </a:p>
          <a:p>
            <a:pPr lvl="1"/>
            <a:r>
              <a:rPr lang="en-AU" dirty="0"/>
              <a:t>802.11ak-2018 passed 60-day pre-ballot (</a:t>
            </a:r>
            <a:r>
              <a:rPr lang="en-AU" dirty="0" smtClean="0"/>
              <a:t>N16899) </a:t>
            </a:r>
            <a:r>
              <a:rPr lang="en-AU" dirty="0"/>
              <a:t>on 10 Feb 2019</a:t>
            </a:r>
          </a:p>
          <a:p>
            <a:pPr lvl="2"/>
            <a:r>
              <a:rPr lang="en-AU" dirty="0"/>
              <a:t>Need? 7/0/12</a:t>
            </a:r>
          </a:p>
          <a:p>
            <a:pPr lvl="2"/>
            <a:r>
              <a:rPr lang="en-AU" dirty="0"/>
              <a:t>Submission? 5</a:t>
            </a:r>
            <a:r>
              <a:rPr lang="en-AU" dirty="0" smtClean="0"/>
              <a:t>/1/13</a:t>
            </a:r>
            <a:endParaRPr lang="en-AU" dirty="0"/>
          </a:p>
          <a:p>
            <a:pPr lvl="1"/>
            <a:r>
              <a:rPr lang="en-AU" dirty="0"/>
              <a:t>China NB voted </a:t>
            </a:r>
            <a:r>
              <a:rPr lang="en-AU" dirty="0" smtClean="0"/>
              <a:t>“no” </a:t>
            </a:r>
            <a:r>
              <a:rPr lang="en-AU" dirty="0"/>
              <a:t>and submitted a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Response sent in Mar </a:t>
            </a:r>
            <a:r>
              <a:rPr lang="en-AU" dirty="0" smtClean="0"/>
              <a:t>2019 </a:t>
            </a:r>
            <a:r>
              <a:rPr lang="en-AU" dirty="0" smtClean="0">
                <a:solidFill>
                  <a:srgbClr val="FF0000"/>
                </a:solidFill>
              </a:rPr>
              <a:t>(N?????)</a:t>
            </a:r>
            <a:endParaRPr lang="en-AU" dirty="0">
              <a:solidFill>
                <a:srgbClr val="FF0000"/>
              </a:solidFill>
            </a:endParaRP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5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 </a:t>
            </a:r>
            <a:r>
              <a:rPr lang="en-AU" dirty="0"/>
              <a:t>has </a:t>
            </a:r>
            <a:r>
              <a:rPr lang="en-AU" dirty="0" smtClean="0"/>
              <a:t>sent 58 </a:t>
            </a:r>
            <a:r>
              <a:rPr lang="en-AU" dirty="0"/>
              <a:t>standards </a:t>
            </a:r>
            <a:r>
              <a:rPr lang="en-AU" dirty="0" smtClean="0"/>
              <a:t>through to </a:t>
            </a:r>
            <a:r>
              <a:rPr lang="en-AU" dirty="0"/>
              <a:t>PSDO ratification </a:t>
            </a:r>
            <a:r>
              <a:rPr lang="en-AU" dirty="0" smtClean="0"/>
              <a:t>with </a:t>
            </a:r>
            <a:r>
              <a:rPr lang="en-AU" dirty="0" smtClean="0"/>
              <a:t>27 </a:t>
            </a:r>
            <a:r>
              <a:rPr lang="en-AU" dirty="0" smtClean="0"/>
              <a:t>in-process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Completed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58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27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78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802.11ax was liaised for information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Liaised D4.0 </a:t>
            </a:r>
            <a:r>
              <a:rPr lang="en-AU" dirty="0"/>
              <a:t>out of March 2019 </a:t>
            </a:r>
            <a:r>
              <a:rPr lang="en-AU" dirty="0" smtClean="0"/>
              <a:t>meeting (</a:t>
            </a:r>
            <a:r>
              <a:rPr lang="en-AU" dirty="0" smtClean="0">
                <a:solidFill>
                  <a:srgbClr val="FF0000"/>
                </a:solidFill>
              </a:rPr>
              <a:t>N?????</a:t>
            </a:r>
            <a:r>
              <a:rPr lang="en-AU" dirty="0" smtClean="0"/>
              <a:t>)</a:t>
            </a:r>
            <a:endParaRPr lang="en-AU" dirty="0" smtClean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07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802.11ay was </a:t>
            </a:r>
            <a:r>
              <a:rPr lang="en-AU" dirty="0"/>
              <a:t>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Liaised </a:t>
            </a:r>
            <a:r>
              <a:rPr lang="en-AU" dirty="0" smtClean="0"/>
              <a:t>D3.0 </a:t>
            </a:r>
            <a:r>
              <a:rPr lang="en-AU" dirty="0"/>
              <a:t>out of March 2019 </a:t>
            </a:r>
            <a:r>
              <a:rPr lang="en-AU" dirty="0"/>
              <a:t>meeting (</a:t>
            </a:r>
            <a:r>
              <a:rPr lang="en-AU" dirty="0">
                <a:solidFill>
                  <a:srgbClr val="FF0000"/>
                </a:solidFill>
              </a:rPr>
              <a:t>N</a:t>
            </a:r>
            <a:r>
              <a:rPr lang="en-AU" dirty="0" smtClean="0">
                <a:solidFill>
                  <a:srgbClr val="FF0000"/>
                </a:solidFill>
              </a:rPr>
              <a:t>?????</a:t>
            </a:r>
            <a:r>
              <a:rPr lang="en-AU" dirty="0" smtClean="0"/>
              <a:t>)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22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</a:t>
            </a:r>
            <a:r>
              <a:rPr lang="en-AU" dirty="0"/>
              <a:t>802.11az will be liaised </a:t>
            </a:r>
            <a:r>
              <a:rPr lang="en-AU" dirty="0" smtClean="0"/>
              <a:t>in the future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Will liaise draft out </a:t>
            </a:r>
            <a:r>
              <a:rPr lang="en-AU" dirty="0" smtClean="0"/>
              <a:t>later than </a:t>
            </a:r>
            <a:r>
              <a:rPr lang="en-AU" dirty="0"/>
              <a:t>March 2019 meeting</a:t>
            </a:r>
          </a:p>
          <a:p>
            <a:pPr lvl="2"/>
            <a:r>
              <a:rPr lang="en-AU" dirty="0"/>
              <a:t>Requires WG and EC </a:t>
            </a:r>
            <a:r>
              <a:rPr lang="en-AU" dirty="0" smtClean="0"/>
              <a:t>approval</a:t>
            </a:r>
          </a:p>
          <a:p>
            <a:pPr lvl="2"/>
            <a:r>
              <a:rPr lang="en-AU" dirty="0" smtClean="0"/>
              <a:t>Draft has too many TBDs</a:t>
            </a:r>
            <a:endParaRPr lang="en-AU" dirty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5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802.11ba </a:t>
            </a:r>
            <a:r>
              <a:rPr lang="en-AU" dirty="0"/>
              <a:t>will be liaised in the future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 smtClean="0"/>
              <a:t>Will </a:t>
            </a:r>
            <a:r>
              <a:rPr lang="en-AU" dirty="0"/>
              <a:t>be liaised in the </a:t>
            </a:r>
            <a:r>
              <a:rPr lang="en-AU" dirty="0" smtClean="0"/>
              <a:t>future</a:t>
            </a:r>
          </a:p>
          <a:p>
            <a:pPr lvl="2"/>
            <a:r>
              <a:rPr lang="en-AU" dirty="0" smtClean="0"/>
              <a:t>Requires </a:t>
            </a:r>
            <a:r>
              <a:rPr lang="en-AU" dirty="0"/>
              <a:t>WG and EC approval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802.11bb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82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802.15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516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has one standard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320129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r>
                        <a:rPr lang="en-AU" sz="1600" dirty="0">
                          <a:latin typeface="+mj-lt"/>
                        </a:rPr>
                        <a:t/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.15.6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23 Nov 16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2340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802.15.6-2012 published as ISO/IEC/IEEE 8802-15-6:2017 but comment responses are required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The 802.15.6 standard was supposed to be liaised in Apr 2016 for information but was eventually liaised in late July 2016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responses 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GB" dirty="0"/>
              <a:t>The 60-day ballot passed on 23 Nov 2016</a:t>
            </a:r>
          </a:p>
          <a:p>
            <a:pPr lvl="2"/>
            <a:r>
              <a:rPr lang="en-GB" dirty="0"/>
              <a:t>Need for IS on topic: 9/0/10</a:t>
            </a:r>
          </a:p>
          <a:p>
            <a:pPr lvl="2"/>
            <a:r>
              <a:rPr lang="en-GB" dirty="0"/>
              <a:t>Submission of this proposal as IS: 6/3/10, with “no” from Germany, Japan &amp; UK</a:t>
            </a:r>
          </a:p>
          <a:p>
            <a:pPr lvl="1"/>
            <a:r>
              <a:rPr lang="en-AU" dirty="0"/>
              <a:t>Responses were sent in Feb 2017 (see 15-17-0107-02)</a:t>
            </a:r>
            <a:endParaRPr lang="en-GB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&amp; published</a:t>
            </a:r>
            <a:r>
              <a:rPr lang="en-AU" dirty="0">
                <a:solidFill>
                  <a:schemeClr val="accent6"/>
                </a:solidFill>
              </a:rPr>
              <a:t>, but response required</a:t>
            </a:r>
          </a:p>
          <a:p>
            <a:pPr lvl="1"/>
            <a:r>
              <a:rPr lang="en-AU" dirty="0"/>
              <a:t>Passed on 7 Sep 17 by 12/2/14 (N16711)</a:t>
            </a:r>
          </a:p>
          <a:p>
            <a:pPr lvl="2"/>
            <a:r>
              <a:rPr lang="en-AU" dirty="0"/>
              <a:t>China NB and Japan NB voted “no” with comments</a:t>
            </a:r>
          </a:p>
          <a:p>
            <a:pPr lvl="1"/>
            <a:r>
              <a:rPr lang="en-AU" dirty="0"/>
              <a:t>Response will be sent after March 2019 meeting</a:t>
            </a:r>
            <a:endParaRPr lang="en-AU" dirty="0">
              <a:solidFill>
                <a:srgbClr val="FF0000"/>
              </a:solidFill>
            </a:endParaRPr>
          </a:p>
          <a:p>
            <a:pPr lvl="1"/>
            <a:r>
              <a:rPr lang="en-AU" dirty="0"/>
              <a:t>Published as ISO/IEC/IEEE 8802-15-6:2017</a:t>
            </a:r>
          </a:p>
          <a:p>
            <a:pPr lvl="1"/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807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Some interest has been expressed in submitting 802.15.4 (and 802.15.3)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A number of 802.15.4 participants have contacted the SC Chair expressing an interest in submitting 802.15.4 into the PSDO process</a:t>
            </a:r>
          </a:p>
          <a:p>
            <a:pPr lvl="2"/>
            <a:r>
              <a:rPr lang="en-AU" dirty="0"/>
              <a:t>An enquiry was also received in relation to 802.15.3</a:t>
            </a:r>
          </a:p>
          <a:p>
            <a:pPr lvl="1"/>
            <a:r>
              <a:rPr lang="en-AU" dirty="0"/>
              <a:t>The SC Chair has advised them of the appropriate processes</a:t>
            </a:r>
          </a:p>
          <a:p>
            <a:pPr lvl="1"/>
            <a:r>
              <a:rPr lang="en-AU" dirty="0"/>
              <a:t>Ultimately, it is question for the 802.15 WG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4243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802.16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59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 WG has sent 27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2000" y="172212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802.1AB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802.1AR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802.1BA</a:t>
                      </a:r>
                      <a:endParaRPr lang="en-AU" sz="1600" dirty="0"/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73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802.16 has zero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4153300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r>
                        <a:rPr lang="en-AU" sz="1600" dirty="0">
                          <a:latin typeface="+mj-lt"/>
                        </a:rPr>
                        <a:t/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FF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FF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276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802.21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63715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802.21 has no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749336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r>
                        <a:rPr lang="en-AU" sz="1600" dirty="0">
                          <a:latin typeface="+mj-lt"/>
                        </a:rPr>
                        <a:t/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5164400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563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802.22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447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802.22 has zero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387846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r>
                        <a:rPr lang="en-AU" sz="1600" dirty="0">
                          <a:latin typeface="+mj-lt"/>
                        </a:rPr>
                        <a:t/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 WG has sent 27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802.1BR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802.1Qbv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802.1AB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802.1Qca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802.1Qbu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9611423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802.1Qbz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5999551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802.1Qcd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1981302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802.1Q-Cor1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2007147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802.1AC-Rev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729895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802d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Jun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6309453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802.1AX/Cor1 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247143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802.1AEcg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96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48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 WG has sent 27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4540322"/>
              </p:ext>
            </p:extLst>
          </p:nvPr>
        </p:nvGraphicFramePr>
        <p:xfrm>
          <a:off x="761999" y="1712149"/>
          <a:ext cx="7696200" cy="1584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.1CB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.1Qci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3 Jan 19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.1Qch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3 Jan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19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22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 WG has sent 15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817511"/>
          <a:ext cx="7696200" cy="41260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802.3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802.3bp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9858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512616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1482755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802.3by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7499073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88425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802.3/</a:t>
                      </a:r>
                      <a:r>
                        <a:rPr lang="en-AU" sz="1600" dirty="0" err="1" smtClean="0"/>
                        <a:t>Cor</a:t>
                      </a:r>
                      <a:r>
                        <a:rPr lang="en-AU" sz="1600" dirty="0" smtClean="0"/>
                        <a:t> 1 </a:t>
                      </a:r>
                      <a:endParaRPr lang="en-AU" sz="1600" b="0" dirty="0" smtClean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6230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41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 WG has sent 15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828800"/>
          <a:ext cx="7696200" cy="2366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802.3bn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16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Apr 17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802.3bv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18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Aug 17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802.3bu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18 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802.3cc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122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3207</Words>
  <Application>Microsoft Office PowerPoint</Application>
  <PresentationFormat>On-screen Show (4:3)</PresentationFormat>
  <Paragraphs>956</Paragraphs>
  <Slides>54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7" baseType="lpstr">
      <vt:lpstr>Arial</vt:lpstr>
      <vt:lpstr>Times New Roman</vt:lpstr>
      <vt:lpstr>802-11-Submission</vt:lpstr>
      <vt:lpstr>IEEE 802 report to ISO/IEC JTC1/SC6 for SC6 meeting in April 2019</vt:lpstr>
      <vt:lpstr>This report from IEEE 802 summarises issues of mutual interest to SC6</vt:lpstr>
      <vt:lpstr>Summary of IEEE 802 standards administered through the PSDO process  </vt:lpstr>
      <vt:lpstr>IEEE 802 has sent 58 standards through to PSDO ratification with 27 in-process</vt:lpstr>
      <vt:lpstr>IEEE 802.1 WG has sent 27 standards completely through the PSDO ratification process</vt:lpstr>
      <vt:lpstr>IEEE 802.1 WG has sent 27 standards completely through the PSDO ratification process</vt:lpstr>
      <vt:lpstr>IEEE 802.1 WG has sent 27 standards completely through the PSDO ratification process</vt:lpstr>
      <vt:lpstr>IEEE 802.3 WG has sent 15 standards completely through the PSDO ratification process</vt:lpstr>
      <vt:lpstr>IEEE 802.3 WG has sent 15 standards completely through the PSDO ratification process</vt:lpstr>
      <vt:lpstr>IEEE 802.11 WG has sent 8 standards completely through the PSDO ratification process</vt:lpstr>
      <vt:lpstr>IEEE 802.15 WG has sent two standards  completely through the PSDO ratification process</vt:lpstr>
      <vt:lpstr>IEEE 802.16 WG has sent zero standards completely through the PSDO ratification process</vt:lpstr>
      <vt:lpstr>IEEE 802.21 WG has sent three standards completely through the PSDO ratification process</vt:lpstr>
      <vt:lpstr>IEEE 802.22 WG has sent three standards completely through the PSDO ratification process</vt:lpstr>
      <vt:lpstr>Summary of IEEE 802.1 standards currently in the PSDO process  </vt:lpstr>
      <vt:lpstr>IEEE 802.1 has 11 standards in the pipeline for ratification under the PSDO</vt:lpstr>
      <vt:lpstr>IEEE 802c has been published as ISO/IEC/IEEE 8802-A:2015/Amd 2:2019 but requires a response  </vt:lpstr>
      <vt:lpstr>IEEE 802.1Q-2018 60-day ballot passed and responses are required</vt:lpstr>
      <vt:lpstr>IEEE 802.1Qcc PSDO process will be delayed until previous amendments are approved</vt:lpstr>
      <vt:lpstr>IEEE 802.1Qcp PSDO process will be delayed until previous amendments are approved</vt:lpstr>
      <vt:lpstr>IEEE 802.1AR-Rev is waiting start of FDIS ballot </vt:lpstr>
      <vt:lpstr>IEEE 802.1CM FDIS ballot closes on 26 June 2019 </vt:lpstr>
      <vt:lpstr>IEEE 802.1Qcy PSDO process will be delayed until previous amendments are approved</vt:lpstr>
      <vt:lpstr>IEEE 802.1AC/Cor-1 90-day PSDO ballot closes 17 Mar 2019</vt:lpstr>
      <vt:lpstr>IEEE 802.1Xck 60-day ballot passed but a response is required</vt:lpstr>
      <vt:lpstr>IEEE 802.1AE-Rev 60-day ballot passed but a response is required</vt:lpstr>
      <vt:lpstr>IEEE 802.1AS-Rev was liaised for information in Marc 2019</vt:lpstr>
      <vt:lpstr>Summary of IEEE 802.3 standards currently in the PSDO process  </vt:lpstr>
      <vt:lpstr>IEEE 802.3 has 5 standards in the pipeline for ratification under the PSDO process</vt:lpstr>
      <vt:lpstr>IEEE 802.3cd was liaised for information in Feb 2018</vt:lpstr>
      <vt:lpstr>IEEE 802.3-REV 60-day ballot closes on 14 April 2019</vt:lpstr>
      <vt:lpstr>IEEE 802.3bt is waiting for start of 60-day ballot</vt:lpstr>
      <vt:lpstr>IEEE 802.3.2 was liaised for information in Feb 2019</vt:lpstr>
      <vt:lpstr>Summary of IEEE 802.11 standards currently in the PSDO process  </vt:lpstr>
      <vt:lpstr>IEEE 802.11 has ten standards in the pipeline for ratification under the PSDO</vt:lpstr>
      <vt:lpstr>IEEE 802.11ah is waiting for publication</vt:lpstr>
      <vt:lpstr>IEEE 802.11aj 60-day ballot passed but requires a response</vt:lpstr>
      <vt:lpstr>IEEE 802.11ak is waiting for start of FDIS ballot </vt:lpstr>
      <vt:lpstr>IEEE 802.11aq is waiting for start of FDIS ballot </vt:lpstr>
      <vt:lpstr>IEEE 802.11ax was liaised for information</vt:lpstr>
      <vt:lpstr>IEEE 802.11ay was liaised for information</vt:lpstr>
      <vt:lpstr>IEEE 802.11az will be liaised in the future</vt:lpstr>
      <vt:lpstr>IEEE 802.11ba will be liaised in the future</vt:lpstr>
      <vt:lpstr>IEEE 802.11bb will be liaised when appropriate</vt:lpstr>
      <vt:lpstr>Summary of IEEE 802.15 standards currently in the PSDO process  </vt:lpstr>
      <vt:lpstr>IEEE 802.15 has one standard in the pipeline for ratification under the PSDO</vt:lpstr>
      <vt:lpstr>IEEE 802.15.6-2012 published as ISO/IEC/IEEE 8802-15-6:2017 but comment responses are required</vt:lpstr>
      <vt:lpstr>Some interest has been expressed in submitting 802.15.4 (and 802.15.3)</vt:lpstr>
      <vt:lpstr>Summary of IEEE 802.16 standards currently in the PSDO process  </vt:lpstr>
      <vt:lpstr>IEEE 802.16 has zero standards in the pipeline for ratification under the PSDO</vt:lpstr>
      <vt:lpstr>Summary of IEEE 802.21 standards currently in the PSDO process  </vt:lpstr>
      <vt:lpstr>IEEE 802.21 has no standards in the pipeline for ratification under the PSDO</vt:lpstr>
      <vt:lpstr>Summary of IEEE 802.22 standards currently in the PSDO process  </vt:lpstr>
      <vt:lpstr>IEEE 802.22 has zero standards in the pipeline for ratification under the PSDO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2019-03-21T08:01:49Z</dcterms:modified>
</cp:coreProperties>
</file>