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48" r:id="rId1"/>
  </p:sldMasterIdLst>
  <p:notesMasterIdLst>
    <p:notesMasterId r:id="rId56"/>
  </p:notesMasterIdLst>
  <p:handoutMasterIdLst>
    <p:handoutMasterId r:id="rId57"/>
  </p:handoutMasterIdLst>
  <p:sldIdLst>
    <p:sldId id="269" r:id="rId2"/>
    <p:sldId id="278" r:id="rId3"/>
    <p:sldId id="2276" r:id="rId4"/>
    <p:sldId id="2286" r:id="rId5"/>
    <p:sldId id="2287" r:id="rId6"/>
    <p:sldId id="2288" r:id="rId7"/>
    <p:sldId id="2289" r:id="rId8"/>
    <p:sldId id="2290" r:id="rId9"/>
    <p:sldId id="2291" r:id="rId10"/>
    <p:sldId id="2292" r:id="rId11"/>
    <p:sldId id="2293" r:id="rId12"/>
    <p:sldId id="2294" r:id="rId13"/>
    <p:sldId id="2295" r:id="rId14"/>
    <p:sldId id="2296" r:id="rId15"/>
    <p:sldId id="2278" r:id="rId16"/>
    <p:sldId id="2297" r:id="rId17"/>
    <p:sldId id="1894" r:id="rId18"/>
    <p:sldId id="1965" r:id="rId19"/>
    <p:sldId id="1967" r:id="rId20"/>
    <p:sldId id="1968" r:id="rId21"/>
    <p:sldId id="1969" r:id="rId22"/>
    <p:sldId id="2035" r:id="rId23"/>
    <p:sldId id="2104" r:id="rId24"/>
    <p:sldId id="2112" r:id="rId25"/>
    <p:sldId id="2113" r:id="rId26"/>
    <p:sldId id="2114" r:id="rId27"/>
    <p:sldId id="2167" r:id="rId28"/>
    <p:sldId id="2279" r:id="rId29"/>
    <p:sldId id="2298" r:id="rId30"/>
    <p:sldId id="2036" r:id="rId31"/>
    <p:sldId id="2037" r:id="rId32"/>
    <p:sldId id="2071" r:id="rId33"/>
    <p:sldId id="2218" r:id="rId34"/>
    <p:sldId id="2280" r:id="rId35"/>
    <p:sldId id="2299" r:id="rId36"/>
    <p:sldId id="2300" r:id="rId37"/>
    <p:sldId id="1705" r:id="rId38"/>
    <p:sldId id="2301" r:id="rId39"/>
    <p:sldId id="2302" r:id="rId40"/>
    <p:sldId id="2303" r:id="rId41"/>
    <p:sldId id="2304" r:id="rId42"/>
    <p:sldId id="2305" r:id="rId43"/>
    <p:sldId id="2306" r:id="rId44"/>
    <p:sldId id="2199" r:id="rId45"/>
    <p:sldId id="2281" r:id="rId46"/>
    <p:sldId id="1698" r:id="rId47"/>
    <p:sldId id="1701" r:id="rId48"/>
    <p:sldId id="2241" r:id="rId49"/>
    <p:sldId id="2283" r:id="rId50"/>
    <p:sldId id="2100" r:id="rId51"/>
    <p:sldId id="2285" r:id="rId52"/>
    <p:sldId id="2014" r:id="rId53"/>
    <p:sldId id="2284" r:id="rId54"/>
    <p:sldId id="1679" r:id="rId55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FA661C"/>
    <a:srgbClr val="000000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36" autoAdjust="0"/>
    <p:restoredTop sz="94660" autoAdjust="0"/>
  </p:normalViewPr>
  <p:slideViewPr>
    <p:cSldViewPr>
      <p:cViewPr varScale="1">
        <p:scale>
          <a:sx n="66" d="100"/>
          <a:sy n="66" d="100"/>
        </p:scale>
        <p:origin x="1192" y="32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3008" y="40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handoutMaster" Target="handoutMasters/handoutMaster1.xml"/><Relationship Id="rId61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24348" y="177284"/>
            <a:ext cx="201452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200" b="1" dirty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doc.: IEEE 802.11-18/0605r5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284"/>
            <a:ext cx="68127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200" b="1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May 2018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776161" y="8982075"/>
            <a:ext cx="154208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Paul Nikolich, IEEE 802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0AC92585-5460-48EC-A28F-298482A080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1142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91143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3450" eaLnBrk="0" hangingPunct="0"/>
            <a:r>
              <a:rPr lang="en-US"/>
              <a:t>Submission</a:t>
            </a:r>
          </a:p>
        </p:txBody>
      </p:sp>
      <p:sp>
        <p:nvSpPr>
          <p:cNvPr id="91144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2149440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67211" y="97909"/>
            <a:ext cx="201452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200" b="1" dirty="0" smtClean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doc.: IEEE 802.11-18/0605r5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7909"/>
            <a:ext cx="68127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200" b="1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May 2018</a:t>
            </a:r>
          </a:p>
        </p:txBody>
      </p:sp>
      <p:sp>
        <p:nvSpPr>
          <p:cNvPr id="675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277984" y="8985250"/>
            <a:ext cx="200375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 dirty="0"/>
              <a:t>Paul Nikolich, IEEE 802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18D10512-F400-46E6-9813-0191A717DA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7592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/>
              <a:t>Submission</a:t>
            </a:r>
          </a:p>
        </p:txBody>
      </p:sp>
      <p:sp>
        <p:nvSpPr>
          <p:cNvPr id="6759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6759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36411493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dirty="0">
                <a:latin typeface="Arial" pitchFamily="34" charset="0"/>
              </a:rPr>
              <a:t>doc.: IEEE 802.11-10/0xxxr0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dirty="0">
                <a:latin typeface="Arial" pitchFamily="34" charset="0"/>
              </a:rPr>
              <a:t>July 2010</a:t>
            </a:r>
          </a:p>
        </p:txBody>
      </p:sp>
      <p:sp>
        <p:nvSpPr>
          <p:cNvPr id="51204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277984" y="8985250"/>
            <a:ext cx="2003754" cy="184666"/>
          </a:xfrm>
        </p:spPr>
        <p:txBody>
          <a:bodyPr/>
          <a:lstStyle/>
          <a:p>
            <a:pPr lvl="4">
              <a:defRPr/>
            </a:pPr>
            <a:r>
              <a:rPr lang="en-US" dirty="0"/>
              <a:t>Paul Nikolich, IEEE 802</a:t>
            </a:r>
          </a:p>
        </p:txBody>
      </p:sp>
      <p:sp>
        <p:nvSpPr>
          <p:cNvPr id="51205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Page </a:t>
            </a:r>
            <a:fld id="{BFD8823A-E707-449B-AE25-47FA80230A05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686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686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dirty="0">
                <a:latin typeface="Arial" pitchFamily="34" charset="0"/>
              </a:rPr>
              <a:t>doc.: IEEE 802.11-10/0xxxr0</a:t>
            </a:r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dirty="0">
                <a:latin typeface="Arial" pitchFamily="34" charset="0"/>
              </a:rPr>
              <a:t>July 2010</a:t>
            </a:r>
          </a:p>
        </p:txBody>
      </p:sp>
      <p:sp>
        <p:nvSpPr>
          <p:cNvPr id="52228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277984" y="8985250"/>
            <a:ext cx="2003754" cy="184666"/>
          </a:xfrm>
        </p:spPr>
        <p:txBody>
          <a:bodyPr/>
          <a:lstStyle/>
          <a:p>
            <a:pPr lvl="4">
              <a:defRPr/>
            </a:pPr>
            <a:r>
              <a:rPr lang="en-US" dirty="0"/>
              <a:t>Paul Nikolich, IEEE 802</a:t>
            </a:r>
          </a:p>
        </p:txBody>
      </p:sp>
      <p:sp>
        <p:nvSpPr>
          <p:cNvPr id="52229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Page </a:t>
            </a:r>
            <a:fld id="{19B6D425-D6D0-4B30-A6C8-1418EA409DD4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696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96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250" rIns="95250"/>
          <a:lstStyle/>
          <a:p>
            <a:endParaRPr lang="en-AU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802.11-18/0605r5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May 2018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dirty="0"/>
              <a:t>Paul Nikolich, IEEE 802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18D10512-F400-46E6-9813-0191A717DA9A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50460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 sz="1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AU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6923289" y="6475413"/>
            <a:ext cx="1620636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Paul Nikolich, IEEE 802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F4002E7-DB4D-4CC3-8382-1939D19420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69456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AU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6923289" y="6475413"/>
            <a:ext cx="1620636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Paul Nikolich, IEEE 802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CE5288C-F87B-4810-A6B2-740CE13BD3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93516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23289" y="6475413"/>
            <a:ext cx="162063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Paul Nikolich, IEEE 802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27525" y="6475413"/>
            <a:ext cx="56515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A469A3A6-7083-48BA-9D7E-342D6AB96B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" name="Rectangle 7"/>
          <p:cNvSpPr>
            <a:spLocks noChangeArrowheads="1"/>
          </p:cNvSpPr>
          <p:nvPr/>
        </p:nvSpPr>
        <p:spPr bwMode="auto">
          <a:xfrm>
            <a:off x="6090688" y="363379"/>
            <a:ext cx="2354812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/>
            <a:r>
              <a:rPr lang="en-US" sz="1600" b="1" dirty="0">
                <a:latin typeface="Arial" pitchFamily="34" charset="0"/>
              </a:rPr>
              <a:t>doc.: </a:t>
            </a:r>
            <a:r>
              <a:rPr lang="en-US" sz="1600" b="1" dirty="0" smtClean="0">
                <a:latin typeface="Arial" pitchFamily="34" charset="0"/>
              </a:rPr>
              <a:t>ec-19-0058-02</a:t>
            </a:r>
            <a:endParaRPr lang="en-US" sz="1600" b="1" dirty="0">
              <a:latin typeface="Arial" pitchFamily="34" charset="0"/>
            </a:endParaRPr>
          </a:p>
        </p:txBody>
      </p:sp>
      <p:sp>
        <p:nvSpPr>
          <p:cNvPr id="1031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1032" name="Rectangle 9"/>
          <p:cNvSpPr>
            <a:spLocks noChangeArrowheads="1"/>
          </p:cNvSpPr>
          <p:nvPr/>
        </p:nvSpPr>
        <p:spPr bwMode="auto">
          <a:xfrm>
            <a:off x="685800" y="6475413"/>
            <a:ext cx="7842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200" dirty="0">
                <a:latin typeface="Arial" pitchFamily="34" charset="0"/>
              </a:rPr>
              <a:t>Submission</a:t>
            </a:r>
          </a:p>
        </p:txBody>
      </p:sp>
      <p:sp>
        <p:nvSpPr>
          <p:cNvPr id="1033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1034" name="Rectangle 7"/>
          <p:cNvSpPr>
            <a:spLocks noChangeArrowheads="1"/>
          </p:cNvSpPr>
          <p:nvPr/>
        </p:nvSpPr>
        <p:spPr bwMode="auto">
          <a:xfrm>
            <a:off x="685800" y="380842"/>
            <a:ext cx="878446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0" lvl="3" eaLnBrk="0" hangingPunct="0"/>
            <a:r>
              <a:rPr lang="en-US" sz="1600" b="1" dirty="0">
                <a:latin typeface="Arial" pitchFamily="34" charset="0"/>
              </a:rPr>
              <a:t>Mar 2019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50000"/>
        </a:spcBef>
        <a:spcAft>
          <a:spcPct val="0"/>
        </a:spcAft>
        <a:defRPr b="1">
          <a:solidFill>
            <a:schemeClr val="tx1"/>
          </a:solidFill>
          <a:latin typeface="+mn-lt"/>
          <a:ea typeface="+mn-ea"/>
          <a:cs typeface="+mn-cs"/>
        </a:defRPr>
      </a:lvl1pPr>
      <a:lvl2pPr marL="182563" indent="-180975" algn="l" rtl="0" eaLnBrk="0" fontAlgn="base" hangingPunct="0">
        <a:spcBef>
          <a:spcPct val="5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2pPr>
      <a:lvl3pPr marL="365125" indent="-180975" algn="l" rtl="0" eaLnBrk="0" fontAlgn="base" hangingPunct="0">
        <a:spcBef>
          <a:spcPct val="25000"/>
        </a:spcBef>
        <a:spcAft>
          <a:spcPct val="0"/>
        </a:spcAft>
        <a:buFont typeface="Arial" pitchFamily="34" charset="0"/>
        <a:buChar char="–"/>
        <a:defRPr sz="1600">
          <a:solidFill>
            <a:schemeClr val="tx1"/>
          </a:solidFill>
          <a:latin typeface="+mn-lt"/>
        </a:defRPr>
      </a:lvl3pPr>
      <a:lvl4pPr marL="711200" indent="-344488" algn="l" rtl="0" eaLnBrk="0" fontAlgn="base" hangingPunct="0">
        <a:spcBef>
          <a:spcPct val="10000"/>
        </a:spcBef>
        <a:spcAft>
          <a:spcPct val="0"/>
        </a:spcAft>
        <a:buFont typeface="Times New Roman" pitchFamily="18" charset="0"/>
        <a:buChar char="—"/>
        <a:defRPr sz="1400">
          <a:solidFill>
            <a:schemeClr val="tx1"/>
          </a:solidFill>
          <a:latin typeface="+mn-lt"/>
        </a:defRPr>
      </a:lvl4pPr>
      <a:lvl5pPr marL="9699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14271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18843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23415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27987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Paul Nikolich, IEEE 802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C81347C9-C12F-43D2-B3D1-D523E0829A79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/>
        <p:txBody>
          <a:bodyPr anchor="ctr"/>
          <a:lstStyle/>
          <a:p>
            <a:pPr algn="ctr"/>
            <a:r>
              <a:rPr lang="en-US" dirty="0"/>
              <a:t>IEEE 802 </a:t>
            </a:r>
            <a:r>
              <a:rPr lang="en-US" dirty="0" smtClean="0"/>
              <a:t>status report </a:t>
            </a:r>
            <a:r>
              <a:rPr lang="en-US" dirty="0"/>
              <a:t>to ISO/IEC JTC1/SC6</a:t>
            </a:r>
            <a:br>
              <a:rPr lang="en-US" dirty="0"/>
            </a:br>
            <a:r>
              <a:rPr lang="en-US" dirty="0"/>
              <a:t>for SC6 meeting in April </a:t>
            </a:r>
            <a:r>
              <a:rPr lang="en-US" dirty="0" smtClean="0"/>
              <a:t>2019 in Beijing, China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330450"/>
            <a:ext cx="7772400" cy="381000"/>
          </a:xfrm>
        </p:spPr>
        <p:txBody>
          <a:bodyPr/>
          <a:lstStyle/>
          <a:p>
            <a:pPr marL="0" indent="0" algn="ctr">
              <a:defRPr/>
            </a:pPr>
            <a:r>
              <a:rPr lang="en-US" b="0" dirty="0" smtClean="0">
                <a:solidFill>
                  <a:schemeClr val="accent2">
                    <a:lumMod val="50000"/>
                  </a:schemeClr>
                </a:solidFill>
              </a:rPr>
              <a:t>22 </a:t>
            </a:r>
            <a:r>
              <a:rPr lang="en-US" b="0" dirty="0">
                <a:solidFill>
                  <a:schemeClr val="accent2">
                    <a:lumMod val="50000"/>
                  </a:schemeClr>
                </a:solidFill>
              </a:rPr>
              <a:t>March 2019</a:t>
            </a:r>
          </a:p>
        </p:txBody>
      </p:sp>
      <p:sp>
        <p:nvSpPr>
          <p:cNvPr id="2054" name="Rectangle 12"/>
          <p:cNvSpPr>
            <a:spLocks noChangeArrowheads="1"/>
          </p:cNvSpPr>
          <p:nvPr/>
        </p:nvSpPr>
        <p:spPr bwMode="auto">
          <a:xfrm>
            <a:off x="533400" y="274637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eaLnBrk="0" hangingPunct="0">
              <a:spcBef>
                <a:spcPct val="50000"/>
              </a:spcBef>
            </a:pPr>
            <a:r>
              <a:rPr lang="en-US" sz="1600" b="1" dirty="0">
                <a:latin typeface="Arial" pitchFamily="34" charset="0"/>
              </a:rPr>
              <a:t>Author:</a:t>
            </a:r>
            <a:endParaRPr lang="en-US" sz="1600" dirty="0">
              <a:latin typeface="Arial" pitchFamily="34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32404158"/>
              </p:ext>
            </p:extLst>
          </p:nvPr>
        </p:nvGraphicFramePr>
        <p:xfrm>
          <a:off x="685800" y="3429000"/>
          <a:ext cx="7696200" cy="1664894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9240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240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240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240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2485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0" dirty="0">
                          <a:effectLst/>
                        </a:rPr>
                        <a:t>Name</a:t>
                      </a:r>
                      <a:endParaRPr lang="en-AU" sz="1200" b="1" kern="0" dirty="0">
                        <a:effectLst/>
                        <a:latin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Company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Phone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email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334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200" dirty="0">
                          <a:effectLst/>
                          <a:latin typeface="+mn-lt"/>
                          <a:ea typeface="Times New Roman"/>
                        </a:rPr>
                        <a:t>Paul Nikolich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IEEE </a:t>
                      </a:r>
                      <a:r>
                        <a:rPr lang="en-AU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802 Chair</a:t>
                      </a:r>
                      <a:endParaRPr lang="en-AU" sz="12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Times New Roman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1590" marR="0" lvl="0" indent="-2159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200" dirty="0">
                          <a:effectLst/>
                          <a:latin typeface="+mn-lt"/>
                          <a:ea typeface="Times New Roman"/>
                        </a:rPr>
                        <a:t>+1 857 205 0050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200" dirty="0" err="1">
                          <a:effectLst/>
                          <a:latin typeface="+mn-lt"/>
                          <a:ea typeface="Times New Roman"/>
                        </a:rPr>
                        <a:t>p.nikolich@ieee.org</a:t>
                      </a:r>
                      <a:endParaRPr lang="en-AU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8719944"/>
                  </a:ext>
                </a:extLst>
              </a:tr>
              <a:tr h="41334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Andrew </a:t>
                      </a:r>
                      <a:r>
                        <a:rPr lang="en-US" sz="1200" dirty="0" smtClean="0">
                          <a:effectLst/>
                        </a:rPr>
                        <a:t>Myles (Chair)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Cisco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</a:rPr>
                        <a:t>+</a:t>
                      </a:r>
                      <a:r>
                        <a:rPr lang="en-US" sz="1200" dirty="0">
                          <a:effectLst/>
                        </a:rPr>
                        <a:t>61 418 656587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amyles@cisco.com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245904554"/>
                  </a:ext>
                </a:extLst>
              </a:tr>
              <a:tr h="41334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200" dirty="0" smtClean="0">
                          <a:effectLst/>
                          <a:latin typeface="+mn-lt"/>
                          <a:ea typeface="Times New Roman"/>
                        </a:rPr>
                        <a:t>Peter Yee (Vice</a:t>
                      </a:r>
                      <a:r>
                        <a:rPr lang="en-AU" sz="1200" baseline="0" dirty="0" smtClean="0">
                          <a:effectLst/>
                          <a:latin typeface="+mn-lt"/>
                          <a:ea typeface="Times New Roman"/>
                        </a:rPr>
                        <a:t> Chair)</a:t>
                      </a:r>
                      <a:endParaRPr lang="en-AU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200" dirty="0" smtClean="0">
                          <a:effectLst/>
                          <a:latin typeface="+mn-lt"/>
                          <a:ea typeface="Times New Roman"/>
                        </a:rPr>
                        <a:t>AKAYLA</a:t>
                      </a:r>
                      <a:endParaRPr lang="en-AU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r>
                        <a:rPr lang="en-AU" sz="1200" dirty="0" smtClean="0">
                          <a:effectLst/>
                          <a:latin typeface="+mn-lt"/>
                          <a:ea typeface="Times New Roman"/>
                        </a:rPr>
                        <a:t>+1 415</a:t>
                      </a:r>
                      <a:r>
                        <a:rPr lang="en-AU" sz="1200" baseline="0" dirty="0" smtClean="0">
                          <a:effectLst/>
                          <a:latin typeface="+mn-lt"/>
                          <a:ea typeface="Times New Roman"/>
                        </a:rPr>
                        <a:t> 215 7733</a:t>
                      </a:r>
                      <a:endParaRPr lang="en-AU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200" dirty="0" smtClean="0">
                          <a:effectLst/>
                          <a:latin typeface="+mn-lt"/>
                          <a:ea typeface="Times New Roman"/>
                        </a:rPr>
                        <a:t>peter@akayla.com</a:t>
                      </a:r>
                      <a:endParaRPr lang="en-AU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789075226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IEEE 802.11 WG has sent 8 standards completely through the PSDO ratification process</a:t>
            </a:r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F4002E7-DB4D-4CC3-8382-1939D19420D8}" type="slidenum">
              <a:rPr lang="en-US" smtClean="0"/>
              <a:pPr/>
              <a:t>10</a:t>
            </a:fld>
            <a:endParaRPr lang="en-US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/>
          </p:nvPr>
        </p:nvGraphicFramePr>
        <p:xfrm>
          <a:off x="761999" y="1712148"/>
          <a:ext cx="7696200" cy="3422415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3716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642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301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3019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07719"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IEEE 802</a:t>
                      </a:r>
                      <a:br>
                        <a:rPr lang="en-AU" sz="1600" dirty="0" smtClean="0"/>
                      </a:br>
                      <a:r>
                        <a:rPr lang="en-AU" sz="1600" dirty="0" smtClean="0"/>
                        <a:t>standard</a:t>
                      </a:r>
                      <a:endParaRPr lang="en-AU" sz="1600" dirty="0"/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60-day</a:t>
                      </a:r>
                      <a:r>
                        <a:rPr lang="en-AU" sz="1600" dirty="0" smtClean="0"/>
                        <a:t/>
                      </a:r>
                      <a:br>
                        <a:rPr lang="en-AU" sz="1600" dirty="0" smtClean="0"/>
                      </a:br>
                      <a:r>
                        <a:rPr lang="en-AU" sz="1600" dirty="0" smtClean="0"/>
                        <a:t>pre-ballot</a:t>
                      </a:r>
                      <a:endParaRPr lang="en-AU" sz="1600" dirty="0"/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/>
                        <a:t>5-month</a:t>
                      </a:r>
                      <a:br>
                        <a:rPr lang="en-AU" sz="1600" dirty="0" smtClean="0"/>
                      </a:br>
                      <a:r>
                        <a:rPr lang="en-AU" sz="1600" dirty="0" smtClean="0"/>
                        <a:t>FDIS ballot</a:t>
                      </a:r>
                      <a:endParaRPr lang="en-AU" sz="1600" dirty="0"/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/>
                        <a:t>Comments</a:t>
                      </a:r>
                      <a:r>
                        <a:rPr lang="en-AU" sz="1600" baseline="0" dirty="0" smtClean="0"/>
                        <a:t> resolved by IEEE</a:t>
                      </a:r>
                      <a:endParaRPr lang="en-AU" sz="1600" dirty="0"/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 smtClean="0"/>
                        <a:t>802.11</a:t>
                      </a:r>
                      <a:endParaRPr lang="en-AU" sz="1600" b="0" dirty="0"/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2012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2012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Nov 2013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 smtClean="0"/>
                        <a:t>802.11aa</a:t>
                      </a:r>
                      <a:endParaRPr lang="en-AU" sz="1600" b="0" dirty="0"/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Feb</a:t>
                      </a: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 2013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Jan 2014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July 2014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 smtClean="0"/>
                        <a:t>802.11ad</a:t>
                      </a:r>
                      <a:endParaRPr lang="en-AU" sz="1600" b="0" dirty="0"/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Feb</a:t>
                      </a: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 2013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Jan 2014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July 2014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 smtClean="0"/>
                        <a:t>802.11ae</a:t>
                      </a:r>
                      <a:endParaRPr lang="en-AU" sz="1600" b="0" dirty="0"/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Feb</a:t>
                      </a: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 2013</a:t>
                      </a:r>
                      <a:endParaRPr lang="en-AU" sz="1600" b="0" dirty="0" smtClean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Jan 2014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July 2014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 smtClean="0">
                          <a:latin typeface="+mj-lt"/>
                          <a:cs typeface="Arial" panose="020B0604020202020204" pitchFamily="34" charset="0"/>
                        </a:rPr>
                        <a:t>802.11ac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Sep 2014</a:t>
                      </a:r>
                      <a:endParaRPr lang="en-AU" sz="1600" b="0" dirty="0" smtClean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Jul 2015</a:t>
                      </a:r>
                      <a:endParaRPr lang="en-AU" sz="1600" b="0" dirty="0" smtClean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Jul </a:t>
                      </a: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2015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 smtClean="0">
                          <a:latin typeface="+mj-lt"/>
                          <a:cs typeface="Arial" panose="020B0604020202020204" pitchFamily="34" charset="0"/>
                        </a:rPr>
                        <a:t>802.11af</a:t>
                      </a:r>
                      <a:endParaRPr lang="en-AU" sz="1600" b="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Sep 2014</a:t>
                      </a:r>
                      <a:endParaRPr lang="en-AU" sz="1600" b="0" dirty="0" smtClean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Jul 2015</a:t>
                      </a:r>
                      <a:endParaRPr lang="en-AU" sz="1600" b="0" dirty="0" smtClean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Jul </a:t>
                      </a: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2015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 smtClean="0">
                          <a:latin typeface="+mj-lt"/>
                          <a:cs typeface="Arial" panose="020B0604020202020204" pitchFamily="34" charset="0"/>
                        </a:rPr>
                        <a:t>802.11-2016</a:t>
                      </a:r>
                      <a:endParaRPr lang="en-AU" sz="1600" b="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Apr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Apr 2018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May 2018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386173467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 smtClean="0">
                          <a:latin typeface="+mj-lt"/>
                          <a:cs typeface="Arial" panose="020B0604020202020204" pitchFamily="34" charset="0"/>
                        </a:rPr>
                        <a:t>802.11ai</a:t>
                      </a:r>
                      <a:endParaRPr lang="en-AU" sz="1600" b="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r>
                        <a:rPr lang="en-AU" sz="1600" b="0" kern="1200" baseline="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 Sep 17</a:t>
                      </a:r>
                      <a:endParaRPr lang="en-AU" sz="1600" b="0" kern="1200" dirty="0" smtClean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26</a:t>
                      </a:r>
                      <a:r>
                        <a:rPr lang="en-AU" sz="1600" b="0" kern="1200" baseline="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 Dec 18</a:t>
                      </a:r>
                      <a:endParaRPr lang="en-AU" sz="1600" b="0" kern="1200" dirty="0" smtClean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Feb 2019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8712582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75376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IEEE 802.15 WG has sent two standards  completely through the PSDO ratification process</a:t>
            </a:r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F4002E7-DB4D-4CC3-8382-1939D19420D8}" type="slidenum">
              <a:rPr lang="en-US" smtClean="0"/>
              <a:pPr/>
              <a:t>11</a:t>
            </a:fld>
            <a:endParaRPr lang="en-US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/>
          </p:nvPr>
        </p:nvGraphicFramePr>
        <p:xfrm>
          <a:off x="761999" y="1712148"/>
          <a:ext cx="7696200" cy="1311393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3716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642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301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3019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07719"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IEEE 802</a:t>
                      </a:r>
                      <a:br>
                        <a:rPr lang="en-AU" sz="1600" dirty="0" smtClean="0"/>
                      </a:br>
                      <a:r>
                        <a:rPr lang="en-AU" sz="1600" dirty="0" smtClean="0"/>
                        <a:t>standard</a:t>
                      </a:r>
                      <a:endParaRPr lang="en-AU" sz="1600" dirty="0"/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60-day</a:t>
                      </a:r>
                      <a:r>
                        <a:rPr lang="en-AU" sz="1600" dirty="0" smtClean="0"/>
                        <a:t/>
                      </a:r>
                      <a:br>
                        <a:rPr lang="en-AU" sz="1600" dirty="0" smtClean="0"/>
                      </a:br>
                      <a:r>
                        <a:rPr lang="en-AU" sz="1600" dirty="0" smtClean="0"/>
                        <a:t>pre-ballot</a:t>
                      </a:r>
                      <a:endParaRPr lang="en-AU" sz="1600" dirty="0"/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/>
                        <a:t>5-month</a:t>
                      </a:r>
                      <a:br>
                        <a:rPr lang="en-AU" sz="1600" dirty="0" smtClean="0"/>
                      </a:br>
                      <a:r>
                        <a:rPr lang="en-AU" sz="1600" dirty="0" smtClean="0"/>
                        <a:t>FDIS ballot</a:t>
                      </a:r>
                      <a:endParaRPr lang="en-AU" sz="1600" dirty="0"/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/>
                        <a:t>Comments</a:t>
                      </a:r>
                      <a:r>
                        <a:rPr lang="en-AU" sz="1600" baseline="0" dirty="0" smtClean="0"/>
                        <a:t> resolved by IEEE</a:t>
                      </a:r>
                      <a:endParaRPr lang="en-AU" sz="1600" dirty="0"/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 smtClean="0">
                          <a:latin typeface="+mj-lt"/>
                          <a:cs typeface="Arial" panose="020B0604020202020204" pitchFamily="34" charset="0"/>
                        </a:rPr>
                        <a:t>802.15.3</a:t>
                      </a:r>
                      <a:endParaRPr lang="en-AU" sz="1600" b="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Oct 2016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Sep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51876640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 smtClean="0">
                          <a:latin typeface="+mj-lt"/>
                          <a:cs typeface="Arial" panose="020B0604020202020204" pitchFamily="34" charset="0"/>
                        </a:rPr>
                        <a:t>802.15.4</a:t>
                      </a:r>
                      <a:endParaRPr lang="en-AU" sz="1600" b="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Apr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Jan 2018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244853476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66657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IEEE 802.16 WG has sent zero standards completely through the PSDO ratification process</a:t>
            </a:r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F4002E7-DB4D-4CC3-8382-1939D19420D8}" type="slidenum">
              <a:rPr lang="en-US" smtClean="0"/>
              <a:pPr/>
              <a:t>12</a:t>
            </a:fld>
            <a:endParaRPr lang="en-US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/>
          </p:nvPr>
        </p:nvGraphicFramePr>
        <p:xfrm>
          <a:off x="761999" y="1712148"/>
          <a:ext cx="7696200" cy="959556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3716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642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301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3019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07719"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IEEE 802</a:t>
                      </a:r>
                      <a:br>
                        <a:rPr lang="en-AU" sz="1600" dirty="0" smtClean="0"/>
                      </a:br>
                      <a:r>
                        <a:rPr lang="en-AU" sz="1600" dirty="0" smtClean="0"/>
                        <a:t>standard</a:t>
                      </a:r>
                      <a:endParaRPr lang="en-AU" sz="1600" dirty="0"/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60-day</a:t>
                      </a:r>
                      <a:r>
                        <a:rPr lang="en-AU" sz="1600" dirty="0" smtClean="0"/>
                        <a:t/>
                      </a:r>
                      <a:br>
                        <a:rPr lang="en-AU" sz="1600" dirty="0" smtClean="0"/>
                      </a:br>
                      <a:r>
                        <a:rPr lang="en-AU" sz="1600" dirty="0" smtClean="0"/>
                        <a:t>pre-ballot</a:t>
                      </a:r>
                      <a:endParaRPr lang="en-AU" sz="1600" dirty="0"/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/>
                        <a:t>5-month</a:t>
                      </a:r>
                      <a:br>
                        <a:rPr lang="en-AU" sz="1600" dirty="0" smtClean="0"/>
                      </a:br>
                      <a:r>
                        <a:rPr lang="en-AU" sz="1600" dirty="0" smtClean="0"/>
                        <a:t>FDIS ballot</a:t>
                      </a:r>
                      <a:endParaRPr lang="en-AU" sz="1600" dirty="0"/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/>
                        <a:t>Comments</a:t>
                      </a:r>
                      <a:r>
                        <a:rPr lang="en-AU" sz="1600" baseline="0" dirty="0" smtClean="0"/>
                        <a:t> resolved by IEEE</a:t>
                      </a:r>
                      <a:endParaRPr lang="en-AU" sz="1600" dirty="0"/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endParaRPr lang="en-AU" sz="1600" b="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sz="1600" b="0" dirty="0" smtClean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sz="1600" b="0" dirty="0" smtClean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sz="1600" b="0" baseline="0" dirty="0" smtClean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5187664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56593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IEEE 802.21 WG has sent three standards completely through the PSDO ratification process</a:t>
            </a:r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F4002E7-DB4D-4CC3-8382-1939D19420D8}" type="slidenum">
              <a:rPr lang="en-US" smtClean="0"/>
              <a:pPr/>
              <a:t>13</a:t>
            </a:fld>
            <a:endParaRPr lang="en-US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/>
          </p:nvPr>
        </p:nvGraphicFramePr>
        <p:xfrm>
          <a:off x="761999" y="1712148"/>
          <a:ext cx="7696200" cy="166323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3716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642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301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3019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07719"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IEEE 802</a:t>
                      </a:r>
                      <a:br>
                        <a:rPr lang="en-AU" sz="1600" dirty="0" smtClean="0"/>
                      </a:br>
                      <a:r>
                        <a:rPr lang="en-AU" sz="1600" dirty="0" smtClean="0"/>
                        <a:t>standard</a:t>
                      </a:r>
                      <a:endParaRPr lang="en-AU" sz="1600" dirty="0"/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60-day</a:t>
                      </a:r>
                      <a:r>
                        <a:rPr lang="en-AU" sz="1600" dirty="0" smtClean="0"/>
                        <a:t/>
                      </a:r>
                      <a:br>
                        <a:rPr lang="en-AU" sz="1600" dirty="0" smtClean="0"/>
                      </a:br>
                      <a:r>
                        <a:rPr lang="en-AU" sz="1600" dirty="0" smtClean="0"/>
                        <a:t>pre-ballot</a:t>
                      </a:r>
                      <a:endParaRPr lang="en-AU" sz="1600" dirty="0"/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/>
                        <a:t>5-month</a:t>
                      </a:r>
                      <a:br>
                        <a:rPr lang="en-AU" sz="1600" dirty="0" smtClean="0"/>
                      </a:br>
                      <a:r>
                        <a:rPr lang="en-AU" sz="1600" dirty="0" smtClean="0"/>
                        <a:t>FDIS ballot</a:t>
                      </a:r>
                      <a:endParaRPr lang="en-AU" sz="1600" dirty="0"/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/>
                        <a:t>Comments</a:t>
                      </a:r>
                      <a:r>
                        <a:rPr lang="en-AU" sz="1600" baseline="0" dirty="0" smtClean="0"/>
                        <a:t> resolved by IEEE</a:t>
                      </a:r>
                      <a:endParaRPr lang="en-AU" sz="1600" dirty="0"/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802.21-2017</a:t>
                      </a:r>
                      <a:endParaRPr lang="en-AU" sz="16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Jul</a:t>
                      </a: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 2017</a:t>
                      </a:r>
                      <a:endParaRPr lang="en-AU" sz="1600" b="0" dirty="0" smtClean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Feb 2018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Mar 2018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51876640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802.21.1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Jul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Mar 2018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Jul 2017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4131922790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802.21/Cor1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Jun</a:t>
                      </a: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 2018</a:t>
                      </a:r>
                      <a:endParaRPr lang="en-AU" sz="1600" b="0" dirty="0" smtClean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295614635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05817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IEEE 802.22 WG has sent three standards completely through the PSDO ratification process</a:t>
            </a:r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F4002E7-DB4D-4CC3-8382-1939D19420D8}" type="slidenum">
              <a:rPr lang="en-US" smtClean="0"/>
              <a:pPr/>
              <a:t>14</a:t>
            </a:fld>
            <a:endParaRPr lang="en-US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/>
          </p:nvPr>
        </p:nvGraphicFramePr>
        <p:xfrm>
          <a:off x="761999" y="1712148"/>
          <a:ext cx="7696200" cy="166323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3716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642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301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3019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07719"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IEEE 802</a:t>
                      </a:r>
                      <a:br>
                        <a:rPr lang="en-AU" sz="1600" dirty="0" smtClean="0"/>
                      </a:br>
                      <a:r>
                        <a:rPr lang="en-AU" sz="1600" dirty="0" smtClean="0"/>
                        <a:t>standard</a:t>
                      </a:r>
                      <a:endParaRPr lang="en-AU" sz="1600" dirty="0"/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60-day</a:t>
                      </a:r>
                      <a:r>
                        <a:rPr lang="en-AU" sz="1600" dirty="0" smtClean="0"/>
                        <a:t/>
                      </a:r>
                      <a:br>
                        <a:rPr lang="en-AU" sz="1600" dirty="0" smtClean="0"/>
                      </a:br>
                      <a:r>
                        <a:rPr lang="en-AU" sz="1600" dirty="0" smtClean="0"/>
                        <a:t>pre-ballot</a:t>
                      </a:r>
                      <a:endParaRPr lang="en-AU" sz="1600" dirty="0"/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/>
                        <a:t>5-month</a:t>
                      </a:r>
                      <a:br>
                        <a:rPr lang="en-AU" sz="1600" dirty="0" smtClean="0"/>
                      </a:br>
                      <a:r>
                        <a:rPr lang="en-AU" sz="1600" dirty="0" smtClean="0"/>
                        <a:t>FDIS ballot</a:t>
                      </a:r>
                      <a:endParaRPr lang="en-AU" sz="1600" dirty="0"/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/>
                        <a:t>Comments</a:t>
                      </a:r>
                      <a:r>
                        <a:rPr lang="en-AU" sz="1600" baseline="0" dirty="0" smtClean="0"/>
                        <a:t> resolved by IEEE</a:t>
                      </a:r>
                      <a:endParaRPr lang="en-AU" sz="1600" dirty="0"/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 smtClean="0">
                          <a:latin typeface="+mj-lt"/>
                          <a:cs typeface="Arial" panose="020B0604020202020204" pitchFamily="34" charset="0"/>
                        </a:rPr>
                        <a:t>802.22</a:t>
                      </a:r>
                      <a:endParaRPr lang="en-AU" sz="1600" b="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May 2014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Feb 2015</a:t>
                      </a:r>
                      <a:endParaRPr lang="en-AU" sz="1600" b="0" dirty="0" smtClean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 smtClean="0">
                          <a:latin typeface="+mj-lt"/>
                          <a:cs typeface="Arial" panose="020B0604020202020204" pitchFamily="34" charset="0"/>
                        </a:rPr>
                        <a:t>802.22a</a:t>
                      </a:r>
                      <a:endParaRPr lang="en-AU" sz="1600" b="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April</a:t>
                      </a: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 2016</a:t>
                      </a:r>
                      <a:endParaRPr lang="en-AU" sz="1600" b="0" dirty="0" smtClean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Jul</a:t>
                      </a: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 2017</a:t>
                      </a:r>
                      <a:endParaRPr lang="en-AU" sz="1600" b="0" dirty="0" smtClean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328369986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 smtClean="0">
                          <a:latin typeface="+mj-lt"/>
                          <a:cs typeface="Arial" panose="020B0604020202020204" pitchFamily="34" charset="0"/>
                        </a:rPr>
                        <a:t>802.22b</a:t>
                      </a:r>
                      <a:endParaRPr lang="en-AU" sz="1600" b="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April 2016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July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Mar 2018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41415315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48124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11EAB5-B2B9-F546-A9A2-F908765CA4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1525" y="2362200"/>
            <a:ext cx="7772400" cy="1066800"/>
          </a:xfrm>
        </p:spPr>
        <p:txBody>
          <a:bodyPr/>
          <a:lstStyle/>
          <a:p>
            <a:pPr algn="ctr"/>
            <a:r>
              <a:rPr lang="en-US" dirty="0"/>
              <a:t>Summary of IEEE 802.1 standards</a:t>
            </a:r>
            <a:br>
              <a:rPr lang="en-US" dirty="0"/>
            </a:br>
            <a:r>
              <a:rPr lang="en-US" dirty="0"/>
              <a:t>currently in the PSDO process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9A047-3B59-6848-AF2E-FC72DF32F17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Paul Nikolich, IEEE 802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411C01-2BA3-F34F-83F0-34030C50D73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FCE5288C-F87B-4810-A6B2-740CE13BD34D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339678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>
                <a:solidFill>
                  <a:schemeClr val="accent6"/>
                </a:solidFill>
              </a:rPr>
              <a:t>IEEE 802.1 has 11 standards in the pipeline for ratification under the PSDO</a:t>
            </a:r>
            <a:endParaRPr lang="en-AU" dirty="0">
              <a:solidFill>
                <a:schemeClr val="accent6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F4002E7-DB4D-4CC3-8382-1939D19420D8}" type="slidenum">
              <a:rPr lang="en-US" smtClean="0"/>
              <a:pPr/>
              <a:t>16</a:t>
            </a:fld>
            <a:endParaRPr lang="en-US"/>
          </a:p>
        </p:txBody>
      </p:sp>
      <p:graphicFrame>
        <p:nvGraphicFramePr>
          <p:cNvPr id="7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1057375"/>
              </p:ext>
            </p:extLst>
          </p:nvPr>
        </p:nvGraphicFramePr>
        <p:xfrm>
          <a:off x="152399" y="1981200"/>
          <a:ext cx="8839199" cy="42672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2192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273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1237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8857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531963"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>
                          <a:latin typeface="+mj-lt"/>
                        </a:rPr>
                        <a:t>802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115147" marR="115147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AU" sz="1600" dirty="0" smtClean="0">
                          <a:latin typeface="+mj-lt"/>
                        </a:rPr>
                        <a:t>Last draft liaised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 sz="1600" dirty="0"/>
                    </a:p>
                  </a:txBody>
                  <a:tcPr marL="115147" marR="115147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+mj-lt"/>
                        </a:rPr>
                        <a:t>60-day</a:t>
                      </a:r>
                      <a:r>
                        <a:rPr lang="en-AU" sz="1600" dirty="0" smtClean="0">
                          <a:latin typeface="+mj-lt"/>
                        </a:rPr>
                        <a:t/>
                      </a:r>
                      <a:br>
                        <a:rPr lang="en-AU" sz="1600" dirty="0" smtClean="0">
                          <a:latin typeface="+mj-lt"/>
                        </a:rPr>
                      </a:br>
                      <a:r>
                        <a:rPr lang="en-AU" sz="1600" dirty="0" smtClean="0">
                          <a:latin typeface="+mj-lt"/>
                        </a:rPr>
                        <a:t>pre-ballot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AU" sz="1600" dirty="0" smtClean="0">
                          <a:latin typeface="+mj-lt"/>
                        </a:rPr>
                        <a:t>5-month</a:t>
                      </a:r>
                      <a:br>
                        <a:rPr lang="en-AU" sz="1600" dirty="0" smtClean="0">
                          <a:latin typeface="+mj-lt"/>
                        </a:rPr>
                      </a:br>
                      <a:r>
                        <a:rPr lang="en-AU" sz="1600" dirty="0" smtClean="0">
                          <a:latin typeface="+mj-lt"/>
                        </a:rPr>
                        <a:t>FDIS ballot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>
                          <a:latin typeface="+mj-lt"/>
                        </a:rPr>
                        <a:t>Comments</a:t>
                      </a:r>
                      <a:r>
                        <a:rPr lang="en-AU" sz="1600" baseline="0" dirty="0" smtClean="0">
                          <a:latin typeface="+mj-lt"/>
                        </a:rPr>
                        <a:t> resolved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0" marR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0320"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+mj-lt"/>
                          <a:cs typeface="Arial" panose="020B0604020202020204" pitchFamily="34" charset="0"/>
                        </a:rPr>
                        <a:t>802c</a:t>
                      </a:r>
                      <a:endParaRPr lang="en-AU" sz="160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D2.1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Mar 17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Passed</a:t>
                      </a:r>
                      <a:endParaRPr lang="en-AU" sz="16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lang="en-AU" sz="16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Feb 18</a:t>
                      </a:r>
                      <a:endParaRPr lang="en-AU" sz="16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Passed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26 Dec 18</a:t>
                      </a:r>
                      <a:endParaRPr lang="en-AU" sz="1600" b="0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Mar 19</a:t>
                      </a:r>
                      <a:endParaRPr lang="en-AU" sz="1600" b="0" kern="1200" dirty="0" smtClean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4150876632"/>
                  </a:ext>
                </a:extLst>
              </a:tr>
              <a:tr h="330320"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+mj-lt"/>
                          <a:cs typeface="Arial" panose="020B0604020202020204" pitchFamily="34" charset="0"/>
                        </a:rPr>
                        <a:t>.1Q-2018</a:t>
                      </a:r>
                      <a:endParaRPr lang="en-AU" sz="160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D2.0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Jul 17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Passed</a:t>
                      </a:r>
                      <a:endParaRPr lang="en-AU" sz="1600" b="0" kern="1200" dirty="0" smtClean="0">
                        <a:solidFill>
                          <a:schemeClr val="accent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11 Mar</a:t>
                      </a:r>
                      <a:r>
                        <a:rPr lang="en-AU" sz="16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19</a:t>
                      </a:r>
                      <a:endParaRPr lang="en-AU" sz="16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Waiting</a:t>
                      </a:r>
                      <a:endParaRPr lang="en-AU" sz="1600" b="0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Mar 19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817939056"/>
                  </a:ext>
                </a:extLst>
              </a:tr>
              <a:tr h="330320"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+mj-lt"/>
                          <a:cs typeface="Arial" panose="020B0604020202020204" pitchFamily="34" charset="0"/>
                        </a:rPr>
                        <a:t>.1Qcc</a:t>
                      </a:r>
                      <a:endParaRPr lang="en-AU" sz="160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D2.0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Dec</a:t>
                      </a:r>
                      <a:r>
                        <a:rPr lang="en-AU" sz="1600" b="0" baseline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 17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285705002"/>
                  </a:ext>
                </a:extLst>
              </a:tr>
              <a:tr h="330320"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+mj-lt"/>
                          <a:cs typeface="Arial" panose="020B0604020202020204" pitchFamily="34" charset="0"/>
                        </a:rPr>
                        <a:t>.1Qcp</a:t>
                      </a:r>
                      <a:endParaRPr lang="en-AU" sz="160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D2.0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Dec</a:t>
                      </a:r>
                      <a:r>
                        <a:rPr lang="en-AU" sz="1600" b="0" baseline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 17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617972044"/>
                  </a:ext>
                </a:extLst>
              </a:tr>
              <a:tr h="330320"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+mj-lt"/>
                          <a:cs typeface="Arial" panose="020B0604020202020204" pitchFamily="34" charset="0"/>
                        </a:rPr>
                        <a:t>.1AR-Rev</a:t>
                      </a:r>
                      <a:endParaRPr lang="en-AU" sz="160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D2.6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Apr</a:t>
                      </a:r>
                      <a:r>
                        <a:rPr lang="en-AU" sz="1600" b="0" baseline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 18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Passed</a:t>
                      </a:r>
                      <a:endParaRPr lang="en-AU" sz="16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14</a:t>
                      </a:r>
                      <a:r>
                        <a:rPr lang="en-AU" sz="16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Oct 18</a:t>
                      </a:r>
                      <a:endParaRPr lang="en-AU" sz="16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Waiting</a:t>
                      </a:r>
                      <a:endParaRPr lang="en-AU" sz="1600" b="0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Jan</a:t>
                      </a:r>
                      <a:r>
                        <a:rPr lang="en-AU" sz="1600" b="0" kern="1200" baseline="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 19</a:t>
                      </a:r>
                      <a:endParaRPr lang="en-AU" sz="1600" b="0" kern="1200" dirty="0" smtClean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216655859"/>
                  </a:ext>
                </a:extLst>
              </a:tr>
              <a:tr h="330320"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+mj-lt"/>
                          <a:cs typeface="Arial" panose="020B0604020202020204" pitchFamily="34" charset="0"/>
                        </a:rPr>
                        <a:t>.1CM</a:t>
                      </a:r>
                      <a:endParaRPr lang="en-AU" sz="160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D2.2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Apr</a:t>
                      </a:r>
                      <a:r>
                        <a:rPr lang="en-AU" sz="1600" b="0" baseline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 18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Passed</a:t>
                      </a:r>
                      <a:endParaRPr lang="en-AU" sz="1600" b="0" kern="1200" dirty="0" smtClean="0">
                        <a:solidFill>
                          <a:schemeClr val="accent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14</a:t>
                      </a:r>
                      <a:r>
                        <a:rPr lang="en-AU" sz="16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Oct 18</a:t>
                      </a:r>
                      <a:endParaRPr lang="en-AU" sz="16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accent2"/>
                          </a:solidFill>
                          <a:latin typeface="+mj-lt"/>
                        </a:rPr>
                        <a:t>Closes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26</a:t>
                      </a:r>
                      <a:r>
                        <a:rPr lang="en-AU" sz="1600" b="0" baseline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 Jun 19</a:t>
                      </a:r>
                      <a:endParaRPr lang="en-AU" sz="1600" b="0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40706752"/>
                  </a:ext>
                </a:extLst>
              </a:tr>
              <a:tr h="330320"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+mj-lt"/>
                          <a:cs typeface="Arial" panose="020B0604020202020204" pitchFamily="34" charset="0"/>
                        </a:rPr>
                        <a:t>.1Qcy</a:t>
                      </a:r>
                      <a:endParaRPr lang="en-AU" sz="160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D2.1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Apr 18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2446974359"/>
                  </a:ext>
                </a:extLst>
              </a:tr>
              <a:tr h="330320"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.</a:t>
                      </a:r>
                      <a:r>
                        <a:rPr lang="en-AU" sz="1600" dirty="0" smtClean="0">
                          <a:cs typeface="Arial" panose="020B0604020202020204" pitchFamily="34" charset="0"/>
                        </a:rPr>
                        <a:t>1AC/Cor-1</a:t>
                      </a:r>
                      <a:r>
                        <a:rPr lang="en-AU" sz="1600" dirty="0" smtClean="0"/>
                        <a:t> </a:t>
                      </a:r>
                      <a:endParaRPr lang="en-AU" sz="160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D2.0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Apr</a:t>
                      </a:r>
                      <a:r>
                        <a:rPr lang="en-AU" sz="1600" b="0" baseline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 18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n/a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n/a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  <a:latin typeface="+mj-lt"/>
                        </a:rPr>
                        <a:t>Passed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17</a:t>
                      </a:r>
                      <a:r>
                        <a:rPr lang="en-AU" sz="1600" b="0" baseline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 Mar 19</a:t>
                      </a:r>
                      <a:endParaRPr lang="en-AU" sz="1600" b="0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457729634"/>
                  </a:ext>
                </a:extLst>
              </a:tr>
              <a:tr h="330320"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+mj-lt"/>
                          <a:cs typeface="Arial" panose="020B0604020202020204" pitchFamily="34" charset="0"/>
                        </a:rPr>
                        <a:t>.1Xck</a:t>
                      </a:r>
                      <a:endParaRPr lang="en-AU" sz="160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D2.0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Apr 18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Passed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11 Mar</a:t>
                      </a:r>
                      <a:r>
                        <a:rPr lang="en-AU" sz="16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19</a:t>
                      </a:r>
                      <a:endParaRPr lang="en-AU" sz="16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Waiting</a:t>
                      </a:r>
                      <a:endParaRPr lang="en-AU" sz="16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280136102"/>
                  </a:ext>
                </a:extLst>
              </a:tr>
              <a:tr h="330320"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+mj-lt"/>
                          <a:cs typeface="Arial" panose="020B0604020202020204" pitchFamily="34" charset="0"/>
                        </a:rPr>
                        <a:t>.1AE-Rev</a:t>
                      </a:r>
                      <a:endParaRPr lang="en-AU" sz="160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D2.0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Apr 18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Passed</a:t>
                      </a:r>
                      <a:endParaRPr lang="en-AU" sz="1600" b="0" kern="1200" dirty="0" smtClean="0">
                        <a:solidFill>
                          <a:schemeClr val="accent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11 Mar</a:t>
                      </a:r>
                      <a:r>
                        <a:rPr lang="en-AU" sz="16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19</a:t>
                      </a:r>
                      <a:endParaRPr lang="en-AU" sz="16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Waiting</a:t>
                      </a:r>
                      <a:endParaRPr lang="en-AU" sz="16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2163452583"/>
                  </a:ext>
                </a:extLst>
              </a:tr>
              <a:tr h="330320"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+mj-lt"/>
                          <a:cs typeface="Arial" panose="020B0604020202020204" pitchFamily="34" charset="0"/>
                        </a:rPr>
                        <a:t>.1AS-Rev</a:t>
                      </a:r>
                      <a:endParaRPr lang="en-AU" sz="160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D8.0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Mar</a:t>
                      </a:r>
                      <a:r>
                        <a:rPr lang="en-AU" sz="1600" b="0" baseline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 19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261413773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34668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802c has been published as ISO/IEC/IEEE 8802-A:2015/</a:t>
            </a:r>
            <a:r>
              <a:rPr lang="en-AU" dirty="0" err="1"/>
              <a:t>Amd</a:t>
            </a:r>
            <a:r>
              <a:rPr lang="en-AU" dirty="0"/>
              <a:t> 2:2019 but requires a response </a:t>
            </a:r>
            <a:br>
              <a:rPr lang="en-AU" dirty="0"/>
            </a:br>
            <a:endParaRPr lang="en-AU" dirty="0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114800"/>
          </a:xfrm>
        </p:spPr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SC6</a:t>
            </a:r>
            <a:r>
              <a:rPr lang="en-AU" dirty="0"/>
              <a:t>: </a:t>
            </a:r>
            <a:r>
              <a:rPr lang="en-AU" dirty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GB" dirty="0"/>
              <a:t>802c/D2.1 </a:t>
            </a:r>
            <a:r>
              <a:rPr lang="en-AU" dirty="0"/>
              <a:t>was liaised for information in Mar 2017 (N16598)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rgbClr val="00B050"/>
                </a:solidFill>
              </a:rPr>
              <a:t>passed</a:t>
            </a:r>
            <a:r>
              <a:rPr lang="en-AU" dirty="0">
                <a:solidFill>
                  <a:schemeClr val="accent2"/>
                </a:solidFill>
              </a:rPr>
              <a:t> </a:t>
            </a:r>
            <a:r>
              <a:rPr lang="en-AU" dirty="0">
                <a:solidFill>
                  <a:srgbClr val="00B050"/>
                </a:solidFill>
              </a:rPr>
              <a:t>and response sent</a:t>
            </a:r>
          </a:p>
          <a:p>
            <a:pPr lvl="1"/>
            <a:r>
              <a:rPr lang="en-AU" dirty="0" smtClean="0"/>
              <a:t>802c </a:t>
            </a:r>
            <a:r>
              <a:rPr lang="en-AU" dirty="0"/>
              <a:t>60-day ballot passed on 2 Feb 2018 (N16765)</a:t>
            </a:r>
          </a:p>
          <a:p>
            <a:pPr lvl="2"/>
            <a:r>
              <a:rPr lang="en-AU" dirty="0"/>
              <a:t>Passed 10/0/12 on need for ISO standard</a:t>
            </a:r>
          </a:p>
          <a:p>
            <a:pPr lvl="2"/>
            <a:r>
              <a:rPr lang="en-AU" dirty="0"/>
              <a:t>Passed 9/0/13 on support for submission to FDIS</a:t>
            </a:r>
          </a:p>
          <a:p>
            <a:pPr lvl="1"/>
            <a:r>
              <a:rPr lang="en-AU" dirty="0"/>
              <a:t>China NB and US NB provided comments</a:t>
            </a:r>
          </a:p>
          <a:p>
            <a:pPr lvl="2"/>
            <a:r>
              <a:rPr lang="en-AU" dirty="0"/>
              <a:t>A response was sent in Apr 2018 (N16797)</a:t>
            </a:r>
          </a:p>
          <a:p>
            <a:r>
              <a:rPr lang="en-AU" dirty="0"/>
              <a:t>FDIS ballot: </a:t>
            </a:r>
            <a:r>
              <a:rPr lang="en-AU" dirty="0">
                <a:solidFill>
                  <a:srgbClr val="00B050"/>
                </a:solidFill>
              </a:rPr>
              <a:t>passed &amp; published </a:t>
            </a:r>
            <a:r>
              <a:rPr lang="en-AU" dirty="0">
                <a:solidFill>
                  <a:schemeClr val="accent2"/>
                </a:solidFill>
              </a:rPr>
              <a:t>but requires a response </a:t>
            </a:r>
          </a:p>
          <a:p>
            <a:pPr lvl="1"/>
            <a:r>
              <a:rPr lang="en-AU" dirty="0"/>
              <a:t>FDIS ballot passed 9/1/9 on 26 Dec </a:t>
            </a:r>
            <a:r>
              <a:rPr lang="en-AU" dirty="0" smtClean="0"/>
              <a:t>2018</a:t>
            </a:r>
            <a:endParaRPr lang="en-AU" dirty="0"/>
          </a:p>
          <a:p>
            <a:pPr lvl="1"/>
            <a:r>
              <a:rPr lang="en-AU" dirty="0"/>
              <a:t>China NB voted “no” &amp; provided comments</a:t>
            </a:r>
          </a:p>
          <a:p>
            <a:pPr lvl="2"/>
            <a:r>
              <a:rPr lang="en-AU" dirty="0"/>
              <a:t>A response was </a:t>
            </a:r>
            <a:r>
              <a:rPr lang="en-AU" dirty="0" smtClean="0"/>
              <a:t>approved </a:t>
            </a:r>
            <a:r>
              <a:rPr lang="en-AU" dirty="0"/>
              <a:t>in Mar </a:t>
            </a:r>
            <a:r>
              <a:rPr lang="en-AU" dirty="0" smtClean="0"/>
              <a:t>2019</a:t>
            </a:r>
            <a:endParaRPr lang="en-US" dirty="0">
              <a:solidFill>
                <a:srgbClr val="FF0000"/>
              </a:solidFill>
            </a:endParaRPr>
          </a:p>
          <a:p>
            <a:pPr lvl="1"/>
            <a:r>
              <a:rPr lang="en-AU" dirty="0" smtClean="0"/>
              <a:t>Published </a:t>
            </a:r>
            <a:r>
              <a:rPr lang="en-AU" dirty="0"/>
              <a:t>as ISO/IEC/IEEE 8802-A:2015/</a:t>
            </a:r>
            <a:r>
              <a:rPr lang="en-AU" dirty="0" err="1"/>
              <a:t>Amd</a:t>
            </a:r>
            <a:r>
              <a:rPr lang="en-AU" dirty="0"/>
              <a:t> 2:2019</a:t>
            </a:r>
          </a:p>
          <a:p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Paul Nikolich, IEEE 802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962965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802.1Q-2018 60-day ballot passed and responses are required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SC6</a:t>
            </a:r>
            <a:r>
              <a:rPr lang="en-AU" dirty="0"/>
              <a:t>: </a:t>
            </a:r>
            <a:r>
              <a:rPr lang="en-AU" dirty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GB" dirty="0"/>
              <a:t>802.1Q-REV/D2.0 </a:t>
            </a:r>
            <a:r>
              <a:rPr lang="en-AU" dirty="0"/>
              <a:t>was liaised for information in Jul 2017 (N16688)</a:t>
            </a:r>
          </a:p>
          <a:p>
            <a:pPr lvl="1"/>
            <a:r>
              <a:rPr lang="en-GB" dirty="0"/>
              <a:t>802.1Q-2018 was </a:t>
            </a:r>
            <a:r>
              <a:rPr lang="en-AU" dirty="0"/>
              <a:t>published in June 2018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rgbClr val="00B050"/>
                </a:solidFill>
              </a:rPr>
              <a:t>passed</a:t>
            </a:r>
            <a:r>
              <a:rPr lang="en-AU" dirty="0">
                <a:solidFill>
                  <a:schemeClr val="accent2"/>
                </a:solidFill>
              </a:rPr>
              <a:t> and response required</a:t>
            </a:r>
          </a:p>
          <a:p>
            <a:pPr lvl="1"/>
            <a:r>
              <a:rPr lang="en-AU" dirty="0"/>
              <a:t>802.1Q-2018 60-day ballot passed on 11 March 2019 (</a:t>
            </a:r>
            <a:r>
              <a:rPr lang="en-AU" dirty="0">
                <a:solidFill>
                  <a:srgbClr val="FF0000"/>
                </a:solidFill>
              </a:rPr>
              <a:t>N??????</a:t>
            </a:r>
            <a:r>
              <a:rPr lang="en-AU" dirty="0"/>
              <a:t>)</a:t>
            </a:r>
          </a:p>
          <a:p>
            <a:pPr lvl="2"/>
            <a:r>
              <a:rPr lang="en-AU" dirty="0"/>
              <a:t>Passed 10/0/8 on need for ISO standard</a:t>
            </a:r>
          </a:p>
          <a:p>
            <a:pPr lvl="2"/>
            <a:r>
              <a:rPr lang="en-AU" dirty="0"/>
              <a:t>Passed 8/1/9 on support for submission to FDIS</a:t>
            </a:r>
          </a:p>
          <a:p>
            <a:pPr lvl="1"/>
            <a:r>
              <a:rPr lang="en-AU" dirty="0"/>
              <a:t>China voted “no” with 1 comment</a:t>
            </a:r>
          </a:p>
          <a:p>
            <a:pPr lvl="2"/>
            <a:r>
              <a:rPr lang="en-AU" dirty="0"/>
              <a:t>A response was </a:t>
            </a:r>
            <a:r>
              <a:rPr lang="en-AU" dirty="0" smtClean="0"/>
              <a:t>approved </a:t>
            </a:r>
            <a:r>
              <a:rPr lang="en-AU" dirty="0"/>
              <a:t>in Mar </a:t>
            </a:r>
            <a:r>
              <a:rPr lang="en-AU" dirty="0" smtClean="0"/>
              <a:t>2019</a:t>
            </a:r>
            <a:r>
              <a:rPr lang="en-AU" dirty="0">
                <a:solidFill>
                  <a:srgbClr val="FF0000"/>
                </a:solidFill>
              </a:rPr>
              <a:t>	</a:t>
            </a:r>
          </a:p>
          <a:p>
            <a:r>
              <a:rPr lang="en-AU" dirty="0" smtClean="0"/>
              <a:t>FDIS </a:t>
            </a:r>
            <a:r>
              <a:rPr lang="en-AU" dirty="0"/>
              <a:t>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Paul Nikolich, IEEE 802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37023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802.1Qcc PSDO process will be delayed until previous amendments are approved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SC6</a:t>
            </a:r>
            <a:r>
              <a:rPr lang="en-AU" dirty="0"/>
              <a:t>: </a:t>
            </a:r>
            <a:r>
              <a:rPr lang="en-AU" dirty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AU" dirty="0"/>
              <a:t>D2.0 liaised in Dec 2017 (WG1-N119)</a:t>
            </a:r>
          </a:p>
          <a:p>
            <a:pPr lvl="1"/>
            <a:r>
              <a:rPr lang="en-AU" dirty="0"/>
              <a:t>802.1Qcc was approved by </a:t>
            </a:r>
            <a:r>
              <a:rPr lang="en-AU" dirty="0" err="1"/>
              <a:t>RevCom</a:t>
            </a:r>
            <a:r>
              <a:rPr lang="en-AU" dirty="0"/>
              <a:t> in June 2018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chemeClr val="accent2"/>
                </a:solidFill>
              </a:rPr>
              <a:t>will start soon</a:t>
            </a:r>
          </a:p>
          <a:p>
            <a:pPr marL="174625" lvl="1" indent="-174625"/>
            <a:r>
              <a:rPr lang="en-AU" dirty="0"/>
              <a:t>PSDO start will be delayed until 802.1Q-2018 is approved</a:t>
            </a:r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Paul Nikolich, IEEE 802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80581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This report from IEEE 802 summarizes issues of</a:t>
            </a:r>
            <a:br>
              <a:rPr lang="en-US" smtClean="0"/>
            </a:br>
            <a:r>
              <a:rPr lang="en-US" smtClean="0"/>
              <a:t>mutual interest to IEEE 802 and SC6</a:t>
            </a:r>
            <a:endParaRPr lang="en-US" dirty="0"/>
          </a:p>
        </p:txBody>
      </p:sp>
      <p:sp>
        <p:nvSpPr>
          <p:cNvPr id="3075" name="Rectangle 5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dirty="0" smtClean="0"/>
              <a:t>Thi</a:t>
            </a:r>
            <a:r>
              <a:rPr lang="en-US" dirty="0" smtClean="0"/>
              <a:t>s status report has been developed for:</a:t>
            </a:r>
          </a:p>
          <a:p>
            <a:pPr lvl="2"/>
            <a:r>
              <a:rPr lang="en-US" dirty="0" smtClean="0"/>
              <a:t>The information of ISO/IEC JTC1/SC6</a:t>
            </a:r>
          </a:p>
          <a:p>
            <a:pPr lvl="2"/>
            <a:r>
              <a:rPr lang="en-US" dirty="0"/>
              <a:t>C</a:t>
            </a:r>
            <a:r>
              <a:rPr lang="en-US" dirty="0" smtClean="0"/>
              <a:t>onsideration at SC6 meeting in April 2019 in Beijing, China</a:t>
            </a:r>
            <a:endParaRPr lang="en-US" dirty="0" smtClean="0"/>
          </a:p>
          <a:p>
            <a:pPr lvl="1"/>
            <a:r>
              <a:rPr lang="en-US" dirty="0" smtClean="0"/>
              <a:t>Items addressed by </a:t>
            </a:r>
            <a:r>
              <a:rPr lang="en-US" dirty="0"/>
              <a:t>this </a:t>
            </a:r>
            <a:r>
              <a:rPr lang="en-US" dirty="0" smtClean="0"/>
              <a:t>report include:</a:t>
            </a:r>
            <a:endParaRPr lang="en-US" dirty="0" smtClean="0"/>
          </a:p>
          <a:p>
            <a:pPr lvl="2"/>
            <a:r>
              <a:rPr lang="en-US" dirty="0" smtClean="0"/>
              <a:t>Summary of IEEE 802 standards administered through the PSDO process </a:t>
            </a:r>
          </a:p>
          <a:p>
            <a:pPr lvl="2"/>
            <a:r>
              <a:rPr lang="en-US" dirty="0" smtClean="0"/>
              <a:t>Summary of standards currently in the PSDO process</a:t>
            </a:r>
          </a:p>
          <a:p>
            <a:pPr lvl="3"/>
            <a:r>
              <a:rPr lang="en-US" dirty="0" smtClean="0"/>
              <a:t>IEEE 802.1/3/11/15/16/21/22</a:t>
            </a:r>
          </a:p>
          <a:p>
            <a:pPr lvl="1"/>
            <a:r>
              <a:rPr lang="en-US" dirty="0" smtClean="0"/>
              <a:t>SC6 is requested to provide any feedback or ask questions related to this status report through:</a:t>
            </a:r>
          </a:p>
          <a:p>
            <a:pPr lvl="2"/>
            <a:r>
              <a:rPr lang="en-US" dirty="0" smtClean="0"/>
              <a:t>Any IEEE 802 representatives attending the SC6 meeting (probably via teleconference)</a:t>
            </a:r>
          </a:p>
          <a:p>
            <a:pPr lvl="2"/>
            <a:r>
              <a:rPr lang="en-US" dirty="0" smtClean="0"/>
              <a:t>The Chair of the IEEE 802 JTC1 Standing Committee (Andrew Myles, amyles@cisco.com)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Paul Nikolich, IEEE 802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81B19452-AD8F-4A10-B8E5-1701707FC4DF}" type="slidenum">
              <a:rPr lang="en-US" smtClean="0"/>
              <a:pPr/>
              <a:t>2</a:t>
            </a:fld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802.1Qcp PSDO process will be delayed until previous amendments are approved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SC6</a:t>
            </a:r>
            <a:r>
              <a:rPr lang="en-AU" dirty="0"/>
              <a:t>: </a:t>
            </a:r>
            <a:r>
              <a:rPr lang="en-AU" dirty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AU" dirty="0"/>
              <a:t>D2.6 liaised in Dec 2017 (WG1-N119)</a:t>
            </a:r>
          </a:p>
          <a:p>
            <a:pPr lvl="1"/>
            <a:r>
              <a:rPr lang="en-AU" dirty="0"/>
              <a:t>802.1Qcp was published in Sept 2018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chemeClr val="accent2"/>
                </a:solidFill>
              </a:rPr>
              <a:t>will start soon</a:t>
            </a:r>
            <a:endParaRPr lang="en-AU" dirty="0"/>
          </a:p>
          <a:p>
            <a:pPr marL="174625" lvl="1" indent="-174625"/>
            <a:r>
              <a:rPr lang="en-AU" dirty="0"/>
              <a:t>PSDO start will be delayed until 802.1Q-2018 is approved</a:t>
            </a:r>
            <a:endParaRPr lang="en-AU" dirty="0">
              <a:solidFill>
                <a:schemeClr val="accent2"/>
              </a:solidFill>
            </a:endParaRPr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Paul Nikolich, IEEE 802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564315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</a:t>
            </a:r>
            <a:r>
              <a:rPr lang="en-AU" dirty="0">
                <a:cs typeface="Arial" panose="020B0604020202020204" pitchFamily="34" charset="0"/>
              </a:rPr>
              <a:t>1AR-Rev</a:t>
            </a:r>
            <a:r>
              <a:rPr lang="en-AU" dirty="0"/>
              <a:t> is waiting start of FDIS ballot</a:t>
            </a:r>
            <a:br>
              <a:rPr lang="en-AU" dirty="0"/>
            </a:br>
            <a:endParaRPr lang="en-AU" dirty="0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SC6</a:t>
            </a:r>
            <a:r>
              <a:rPr lang="en-AU" dirty="0"/>
              <a:t>: </a:t>
            </a:r>
            <a:r>
              <a:rPr lang="en-AU" dirty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AU" dirty="0"/>
              <a:t>D2.0 was liaised in Apr 2018 (WG1N124) 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rgbClr val="00B050"/>
                </a:solidFill>
              </a:rPr>
              <a:t>passed &amp; responses sent</a:t>
            </a:r>
          </a:p>
          <a:p>
            <a:pPr lvl="1"/>
            <a:r>
              <a:rPr lang="en-AU" dirty="0"/>
              <a:t>802.1AR-Rev 60-day ballot passed on 14 Oct 2018 (N16858)</a:t>
            </a:r>
          </a:p>
          <a:p>
            <a:pPr lvl="2"/>
            <a:r>
              <a:rPr lang="en-AU" dirty="0"/>
              <a:t>Passed 8/0/10 on need for ISO standard</a:t>
            </a:r>
          </a:p>
          <a:p>
            <a:pPr lvl="2"/>
            <a:r>
              <a:rPr lang="en-AU" dirty="0"/>
              <a:t>Passed 5/1/12 on support for submission to FDIS</a:t>
            </a:r>
          </a:p>
          <a:p>
            <a:pPr lvl="1"/>
            <a:r>
              <a:rPr lang="en-AU" dirty="0"/>
              <a:t>China NB provided comments</a:t>
            </a:r>
          </a:p>
          <a:p>
            <a:pPr lvl="2"/>
            <a:r>
              <a:rPr lang="en-AU" dirty="0"/>
              <a:t>Response were sent in Jan 2019 </a:t>
            </a:r>
            <a:r>
              <a:rPr lang="en-AU" dirty="0">
                <a:solidFill>
                  <a:srgbClr val="FF0000"/>
                </a:solidFill>
              </a:rPr>
              <a:t>(N??????)</a:t>
            </a:r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 for start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Paul Nikolich, IEEE 802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267092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</a:t>
            </a:r>
            <a:r>
              <a:rPr lang="en-AU" dirty="0">
                <a:cs typeface="Arial" panose="020B0604020202020204" pitchFamily="34" charset="0"/>
              </a:rPr>
              <a:t>1CM</a:t>
            </a:r>
            <a:r>
              <a:rPr lang="en-AU" dirty="0"/>
              <a:t> FDIS ballot closes on 26 June 2019 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SC6</a:t>
            </a:r>
            <a:r>
              <a:rPr lang="en-AU" dirty="0"/>
              <a:t>: </a:t>
            </a:r>
            <a:r>
              <a:rPr lang="en-AU" dirty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AU" dirty="0"/>
              <a:t>D2.2 was liaised in Apr 2018 (WG1N124)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rgbClr val="00B050"/>
                </a:solidFill>
              </a:rPr>
              <a:t>passed</a:t>
            </a:r>
            <a:endParaRPr lang="en-AU" dirty="0"/>
          </a:p>
          <a:p>
            <a:pPr lvl="1"/>
            <a:r>
              <a:rPr lang="en-AU" dirty="0"/>
              <a:t>802.</a:t>
            </a:r>
            <a:r>
              <a:rPr lang="en-AU" dirty="0">
                <a:cs typeface="Arial" panose="020B0604020202020204" pitchFamily="34" charset="0"/>
              </a:rPr>
              <a:t>1CM</a:t>
            </a:r>
            <a:r>
              <a:rPr lang="en-AU" dirty="0"/>
              <a:t> 60-day ballot passed on 14 Oct 2018 (N16859)</a:t>
            </a:r>
          </a:p>
          <a:p>
            <a:pPr lvl="2"/>
            <a:r>
              <a:rPr lang="en-AU" dirty="0"/>
              <a:t>Passed 7/0/11 on need for ISO standard</a:t>
            </a:r>
          </a:p>
          <a:p>
            <a:pPr lvl="2"/>
            <a:r>
              <a:rPr lang="en-AU" dirty="0"/>
              <a:t>Passed 5/0/13 on support for submission to FDIS</a:t>
            </a:r>
          </a:p>
          <a:p>
            <a:pPr lvl="1"/>
            <a:r>
              <a:rPr lang="en-AU" dirty="0"/>
              <a:t>No comments were submitted</a:t>
            </a:r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closes on 26 June 2019 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Paul Nikolich, IEEE 802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394767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1"/>
            <a:r>
              <a:rPr lang="en-AU" dirty="0"/>
              <a:t>IEEE 802.</a:t>
            </a:r>
            <a:r>
              <a:rPr lang="en-AU" dirty="0">
                <a:cs typeface="Arial" panose="020B0604020202020204" pitchFamily="34" charset="0"/>
              </a:rPr>
              <a:t>1Qcy</a:t>
            </a:r>
            <a:r>
              <a:rPr lang="en-AU" dirty="0"/>
              <a:t> PSDO process will be delayed until previous amendments are approved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SC6</a:t>
            </a:r>
            <a:r>
              <a:rPr lang="en-AU" dirty="0"/>
              <a:t>: </a:t>
            </a:r>
            <a:r>
              <a:rPr lang="en-AU" dirty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AU" dirty="0"/>
              <a:t>D2.1 was liaised in Apr 2018 (WG1N124)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</a:p>
          <a:p>
            <a:pPr marL="174625" lvl="1" indent="-174625"/>
            <a:r>
              <a:rPr lang="en-AU" dirty="0"/>
              <a:t>PSDO start will be delayed until 802.1Q-2018 is approved</a:t>
            </a:r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Paul Nikolich, IEEE 802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251175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</a:t>
            </a:r>
            <a:r>
              <a:rPr lang="en-AU" dirty="0">
                <a:cs typeface="Arial" panose="020B0604020202020204" pitchFamily="34" charset="0"/>
              </a:rPr>
              <a:t>1AC/Cor-1</a:t>
            </a:r>
            <a:r>
              <a:rPr lang="en-AU" dirty="0"/>
              <a:t> 90-day PSDO ballot closes 17 Mar 2019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SC6</a:t>
            </a:r>
            <a:r>
              <a:rPr lang="en-AU" dirty="0"/>
              <a:t>: </a:t>
            </a:r>
            <a:r>
              <a:rPr lang="en-AU" dirty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AU" dirty="0"/>
              <a:t>D2.0 was liaised in Apr 2018 (WG1N124)</a:t>
            </a:r>
          </a:p>
          <a:p>
            <a:r>
              <a:rPr lang="en-AU" dirty="0"/>
              <a:t>90-day FDIS ballot</a:t>
            </a:r>
            <a:r>
              <a:rPr lang="en-AU"/>
              <a:t>: </a:t>
            </a:r>
            <a:r>
              <a:rPr lang="en-AU">
                <a:solidFill>
                  <a:schemeClr val="accent2"/>
                </a:solidFill>
              </a:rPr>
              <a:t>closes 17 Mar 2019</a:t>
            </a:r>
            <a:endParaRPr lang="en-AU" dirty="0">
              <a:solidFill>
                <a:schemeClr val="accent2"/>
              </a:solidFill>
            </a:endParaRPr>
          </a:p>
          <a:p>
            <a:pPr lvl="1"/>
            <a:r>
              <a:rPr lang="en-AU" dirty="0"/>
              <a:t>A request to start ballot was sent to SC6 in Dec 2018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Paul Nikolich, IEEE 802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854834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</a:t>
            </a:r>
            <a:r>
              <a:rPr lang="en-AU" dirty="0">
                <a:cs typeface="Arial" panose="020B0604020202020204" pitchFamily="34" charset="0"/>
              </a:rPr>
              <a:t>1Xck</a:t>
            </a:r>
            <a:r>
              <a:rPr lang="en-AU" dirty="0"/>
              <a:t> 60-day ballot passed but a response is required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SC6</a:t>
            </a:r>
            <a:r>
              <a:rPr lang="en-AU" dirty="0"/>
              <a:t>: </a:t>
            </a:r>
            <a:r>
              <a:rPr lang="en-AU" dirty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AU" dirty="0"/>
              <a:t>IEEE 802.</a:t>
            </a:r>
            <a:r>
              <a:rPr lang="en-AU" dirty="0">
                <a:cs typeface="Arial" panose="020B0604020202020204" pitchFamily="34" charset="0"/>
              </a:rPr>
              <a:t>1Xck</a:t>
            </a:r>
            <a:r>
              <a:rPr lang="en-AU" dirty="0"/>
              <a:t> D2.0 was liaised in Apr 2018 (WG1N124)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rgbClr val="00B050"/>
                </a:solidFill>
              </a:rPr>
              <a:t>passed</a:t>
            </a:r>
            <a:r>
              <a:rPr lang="en-AU" dirty="0">
                <a:solidFill>
                  <a:schemeClr val="accent2"/>
                </a:solidFill>
              </a:rPr>
              <a:t> but response required</a:t>
            </a:r>
          </a:p>
          <a:p>
            <a:pPr lvl="1"/>
            <a:r>
              <a:rPr lang="en-AU" dirty="0"/>
              <a:t>802.</a:t>
            </a:r>
            <a:r>
              <a:rPr lang="en-AU" dirty="0">
                <a:cs typeface="Arial" panose="020B0604020202020204" pitchFamily="34" charset="0"/>
              </a:rPr>
              <a:t>1Xck</a:t>
            </a:r>
            <a:r>
              <a:rPr lang="en-AU" dirty="0"/>
              <a:t> 60-day ballot passed on 11 March 2019 (</a:t>
            </a:r>
            <a:r>
              <a:rPr lang="en-AU" dirty="0">
                <a:solidFill>
                  <a:srgbClr val="FF0000"/>
                </a:solidFill>
              </a:rPr>
              <a:t>N??????</a:t>
            </a:r>
            <a:r>
              <a:rPr lang="en-AU" dirty="0"/>
              <a:t>)</a:t>
            </a:r>
          </a:p>
          <a:p>
            <a:pPr lvl="2"/>
            <a:r>
              <a:rPr lang="en-AU" dirty="0"/>
              <a:t>Passed 10/0/8 on need for ISO standard</a:t>
            </a:r>
          </a:p>
          <a:p>
            <a:pPr lvl="2"/>
            <a:r>
              <a:rPr lang="en-AU" dirty="0"/>
              <a:t>Passed 8/1/9 on support for submission to FDIS</a:t>
            </a:r>
          </a:p>
          <a:p>
            <a:pPr lvl="1"/>
            <a:r>
              <a:rPr lang="en-AU" dirty="0"/>
              <a:t>China voted “no” with 2 comments</a:t>
            </a:r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Paul Nikolich, IEEE 802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217233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</a:t>
            </a:r>
            <a:r>
              <a:rPr lang="en-AU" dirty="0">
                <a:cs typeface="Arial" panose="020B0604020202020204" pitchFamily="34" charset="0"/>
              </a:rPr>
              <a:t>1AE-Rev </a:t>
            </a:r>
            <a:r>
              <a:rPr lang="en-AU" dirty="0"/>
              <a:t>60-day ballot passed but a response is required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SC6</a:t>
            </a:r>
            <a:r>
              <a:rPr lang="en-AU" dirty="0"/>
              <a:t>: </a:t>
            </a:r>
            <a:r>
              <a:rPr lang="en-AU" dirty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AU" dirty="0"/>
              <a:t>IEEE 802.</a:t>
            </a:r>
            <a:r>
              <a:rPr lang="en-AU" dirty="0">
                <a:cs typeface="Arial" panose="020B0604020202020204" pitchFamily="34" charset="0"/>
              </a:rPr>
              <a:t>1AE-Rev</a:t>
            </a:r>
            <a:r>
              <a:rPr lang="en-AU" dirty="0"/>
              <a:t> D1.1 was liaised in Apr 2018 (WG1N124)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rgbClr val="00B050"/>
                </a:solidFill>
              </a:rPr>
              <a:t>passed</a:t>
            </a:r>
            <a:r>
              <a:rPr lang="en-AU" dirty="0">
                <a:solidFill>
                  <a:schemeClr val="accent2"/>
                </a:solidFill>
              </a:rPr>
              <a:t> but response required</a:t>
            </a:r>
          </a:p>
          <a:p>
            <a:pPr lvl="1"/>
            <a:r>
              <a:rPr lang="en-AU" dirty="0"/>
              <a:t>802.</a:t>
            </a:r>
            <a:r>
              <a:rPr lang="en-AU" dirty="0">
                <a:cs typeface="Arial" panose="020B0604020202020204" pitchFamily="34" charset="0"/>
              </a:rPr>
              <a:t>1AE-Rev</a:t>
            </a:r>
            <a:r>
              <a:rPr lang="en-AU" dirty="0"/>
              <a:t> 60-day ballot passed on 11 March 2019 (</a:t>
            </a:r>
            <a:r>
              <a:rPr lang="en-AU" dirty="0">
                <a:solidFill>
                  <a:srgbClr val="FF0000"/>
                </a:solidFill>
              </a:rPr>
              <a:t>N??????</a:t>
            </a:r>
            <a:r>
              <a:rPr lang="en-AU" dirty="0"/>
              <a:t>)</a:t>
            </a:r>
          </a:p>
          <a:p>
            <a:pPr lvl="2"/>
            <a:r>
              <a:rPr lang="en-AU" dirty="0"/>
              <a:t>Passed 10/0/8 on need for ISO standard</a:t>
            </a:r>
          </a:p>
          <a:p>
            <a:pPr lvl="2"/>
            <a:r>
              <a:rPr lang="en-AU" dirty="0"/>
              <a:t>Passed 8/1/9 on support for submission to FDIS</a:t>
            </a:r>
          </a:p>
          <a:p>
            <a:pPr lvl="1"/>
            <a:r>
              <a:rPr lang="en-AU" dirty="0"/>
              <a:t>China voted “no” with 6 comments</a:t>
            </a:r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Paul Nikolich, IEEE 802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045972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</a:t>
            </a:r>
            <a:r>
              <a:rPr lang="en-AU" dirty="0">
                <a:cs typeface="Arial" panose="020B0604020202020204" pitchFamily="34" charset="0"/>
              </a:rPr>
              <a:t>1AS-Rev</a:t>
            </a:r>
            <a:r>
              <a:rPr lang="en-AU" dirty="0"/>
              <a:t> was liaised for information in Marc 2019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SC6</a:t>
            </a:r>
            <a:r>
              <a:rPr lang="en-AU" dirty="0"/>
              <a:t>: </a:t>
            </a:r>
            <a:r>
              <a:rPr lang="en-AU" dirty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AU" dirty="0"/>
              <a:t>802.</a:t>
            </a:r>
            <a:r>
              <a:rPr lang="en-AU" dirty="0">
                <a:cs typeface="Arial" panose="020B0604020202020204" pitchFamily="34" charset="0"/>
              </a:rPr>
              <a:t>1AS-Rev </a:t>
            </a:r>
            <a:r>
              <a:rPr lang="en-US" dirty="0"/>
              <a:t>D8 was liaised in Mar 2019</a:t>
            </a:r>
            <a:endParaRPr lang="en-AU" dirty="0"/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/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Paul Nikolich, IEEE 802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55164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11EAB5-B2B9-F546-A9A2-F908765CA4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1525" y="2362200"/>
            <a:ext cx="7772400" cy="1066800"/>
          </a:xfrm>
        </p:spPr>
        <p:txBody>
          <a:bodyPr/>
          <a:lstStyle/>
          <a:p>
            <a:pPr algn="ctr"/>
            <a:r>
              <a:rPr lang="en-US" dirty="0"/>
              <a:t>Summary of IEEE 802.3 standards</a:t>
            </a:r>
            <a:br>
              <a:rPr lang="en-US" dirty="0"/>
            </a:br>
            <a:r>
              <a:rPr lang="en-US" dirty="0"/>
              <a:t>currently in the PSDO process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9A047-3B59-6848-AF2E-FC72DF32F17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Paul Nikolich, IEEE 802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411C01-2BA3-F34F-83F0-34030C50D73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FCE5288C-F87B-4810-A6B2-740CE13BD34D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52868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>
                <a:solidFill>
                  <a:schemeClr val="accent6"/>
                </a:solidFill>
              </a:rPr>
              <a:t>IEEE 802.3 has </a:t>
            </a:r>
            <a:r>
              <a:rPr lang="en-AU" dirty="0">
                <a:solidFill>
                  <a:schemeClr val="accent6"/>
                </a:solidFill>
              </a:rPr>
              <a:t>5</a:t>
            </a:r>
            <a:r>
              <a:rPr lang="en-AU" dirty="0" smtClean="0">
                <a:solidFill>
                  <a:schemeClr val="accent6"/>
                </a:solidFill>
              </a:rPr>
              <a:t> standards in the pipeline for ratification under the PSDO process</a:t>
            </a:r>
            <a:endParaRPr lang="en-AU" dirty="0">
              <a:solidFill>
                <a:schemeClr val="accent6"/>
              </a:solidFill>
            </a:endParaRP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22441598"/>
              </p:ext>
            </p:extLst>
          </p:nvPr>
        </p:nvGraphicFramePr>
        <p:xfrm>
          <a:off x="152399" y="1600200"/>
          <a:ext cx="8839199" cy="225552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2192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273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495615"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>
                          <a:latin typeface="+mj-lt"/>
                        </a:rPr>
                        <a:t>802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115147" marR="115147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AU" sz="1600" dirty="0" smtClean="0">
                          <a:latin typeface="+mj-lt"/>
                        </a:rPr>
                        <a:t>Last draft liaised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 sz="1600" dirty="0"/>
                    </a:p>
                  </a:txBody>
                  <a:tcPr marL="115147" marR="115147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+mj-lt"/>
                        </a:rPr>
                        <a:t>60-day</a:t>
                      </a:r>
                      <a:r>
                        <a:rPr lang="en-AU" sz="1600" dirty="0" smtClean="0">
                          <a:latin typeface="+mj-lt"/>
                        </a:rPr>
                        <a:t/>
                      </a:r>
                      <a:br>
                        <a:rPr lang="en-AU" sz="1600" dirty="0" smtClean="0">
                          <a:latin typeface="+mj-lt"/>
                        </a:rPr>
                      </a:br>
                      <a:r>
                        <a:rPr lang="en-AU" sz="1600" dirty="0" smtClean="0">
                          <a:latin typeface="+mj-lt"/>
                        </a:rPr>
                        <a:t>pre-ballot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AU" sz="1600" dirty="0" smtClean="0">
                          <a:latin typeface="+mj-lt"/>
                        </a:rPr>
                        <a:t>5-month</a:t>
                      </a:r>
                      <a:br>
                        <a:rPr lang="en-AU" sz="1600" dirty="0" smtClean="0">
                          <a:latin typeface="+mj-lt"/>
                        </a:rPr>
                      </a:br>
                      <a:r>
                        <a:rPr lang="en-AU" sz="1600" dirty="0" smtClean="0">
                          <a:latin typeface="+mj-lt"/>
                        </a:rPr>
                        <a:t>FDIS ballot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>
                          <a:latin typeface="+mj-lt"/>
                        </a:rPr>
                        <a:t>Comments</a:t>
                      </a:r>
                      <a:r>
                        <a:rPr lang="en-AU" sz="1600" baseline="0" dirty="0" smtClean="0">
                          <a:latin typeface="+mj-lt"/>
                        </a:rPr>
                        <a:t> resolved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0" marR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0122">
                <a:tc>
                  <a:txBody>
                    <a:bodyPr/>
                    <a:lstStyle/>
                    <a:p>
                      <a:r>
                        <a:rPr lang="en-GB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.3cb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>
                          <a:solidFill>
                            <a:schemeClr val="tx1"/>
                          </a:solidFill>
                          <a:latin typeface="+mj-lt"/>
                        </a:rPr>
                        <a:t>D3.0</a:t>
                      </a:r>
                      <a:endParaRPr lang="en-GB" sz="16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>
                          <a:solidFill>
                            <a:schemeClr val="tx2"/>
                          </a:solidFill>
                          <a:latin typeface="+mj-lt"/>
                        </a:rPr>
                        <a:t>Jun 17</a:t>
                      </a:r>
                      <a:endParaRPr lang="en-GB" sz="1600" dirty="0">
                        <a:solidFill>
                          <a:schemeClr val="tx2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accent2"/>
                          </a:solidFill>
                          <a:latin typeface="+mj-lt"/>
                        </a:rPr>
                        <a:t>Closes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8</a:t>
                      </a:r>
                      <a:r>
                        <a:rPr lang="en-AU" sz="16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Apr 19</a:t>
                      </a:r>
                      <a:endParaRPr lang="en-AU" sz="16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2862799127"/>
                  </a:ext>
                </a:extLst>
              </a:tr>
              <a:tr h="290122">
                <a:tc>
                  <a:txBody>
                    <a:bodyPr/>
                    <a:lstStyle/>
                    <a:p>
                      <a:r>
                        <a:rPr lang="en-GB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.3cd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>
                          <a:solidFill>
                            <a:schemeClr val="tx1"/>
                          </a:solidFill>
                          <a:latin typeface="+mj-lt"/>
                        </a:rPr>
                        <a:t>D3.0</a:t>
                      </a:r>
                      <a:endParaRPr lang="en-GB" sz="16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>
                          <a:solidFill>
                            <a:schemeClr val="tx1"/>
                          </a:solidFill>
                          <a:latin typeface="+mj-lt"/>
                        </a:rPr>
                        <a:t>Feb</a:t>
                      </a:r>
                      <a:r>
                        <a:rPr lang="en-GB" sz="1600" baseline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 18</a:t>
                      </a:r>
                      <a:endParaRPr lang="en-GB" sz="16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Waiting</a:t>
                      </a:r>
                      <a:endParaRPr lang="en-AU" sz="1600" b="0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2575905558"/>
                  </a:ext>
                </a:extLst>
              </a:tr>
              <a:tr h="290122">
                <a:tc>
                  <a:txBody>
                    <a:bodyPr/>
                    <a:lstStyle/>
                    <a:p>
                      <a:r>
                        <a:rPr lang="en-GB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.3-rev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D3.0</a:t>
                      </a:r>
                    </a:p>
                  </a:txBody>
                  <a:tcPr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>
                          <a:solidFill>
                            <a:schemeClr val="tx1"/>
                          </a:solidFill>
                          <a:latin typeface="+mj-lt"/>
                        </a:rPr>
                        <a:t>Feb</a:t>
                      </a:r>
                      <a:r>
                        <a:rPr lang="en-GB" sz="1600" baseline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 18</a:t>
                      </a:r>
                      <a:endParaRPr lang="en-GB" sz="16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accent2"/>
                          </a:solidFill>
                          <a:latin typeface="+mj-lt"/>
                        </a:rPr>
                        <a:t>Closes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14 Apr 19</a:t>
                      </a:r>
                      <a:endParaRPr lang="en-AU" sz="16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4092400724"/>
                  </a:ext>
                </a:extLst>
              </a:tr>
              <a:tr h="290122">
                <a:tc>
                  <a:txBody>
                    <a:bodyPr/>
                    <a:lstStyle/>
                    <a:p>
                      <a:r>
                        <a:rPr lang="en-GB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.3bt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D3.2</a:t>
                      </a:r>
                    </a:p>
                  </a:txBody>
                  <a:tcPr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>
                          <a:solidFill>
                            <a:schemeClr val="tx1"/>
                          </a:solidFill>
                          <a:latin typeface="+mj-lt"/>
                        </a:rPr>
                        <a:t>Feb 18</a:t>
                      </a:r>
                      <a:endParaRPr lang="en-GB" sz="16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accent2"/>
                          </a:solidFill>
                          <a:latin typeface="+mj-lt"/>
                        </a:rPr>
                        <a:t>Waiting</a:t>
                      </a:r>
                      <a:endParaRPr lang="en-AU" sz="1600" b="0" dirty="0" smtClean="0">
                        <a:solidFill>
                          <a:schemeClr val="accent2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endParaRPr lang="en-AU" sz="16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296881205"/>
                  </a:ext>
                </a:extLst>
              </a:tr>
              <a:tr h="290122">
                <a:tc>
                  <a:txBody>
                    <a:bodyPr/>
                    <a:lstStyle/>
                    <a:p>
                      <a:r>
                        <a:rPr lang="en-GB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.3.2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D3.0</a:t>
                      </a:r>
                    </a:p>
                  </a:txBody>
                  <a:tcPr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>
                          <a:solidFill>
                            <a:schemeClr val="tx1"/>
                          </a:solidFill>
                          <a:latin typeface="+mj-lt"/>
                        </a:rPr>
                        <a:t>Feb</a:t>
                      </a:r>
                      <a:r>
                        <a:rPr lang="en-GB" sz="1600" baseline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 19</a:t>
                      </a:r>
                      <a:endParaRPr lang="en-GB" sz="16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370987547"/>
                  </a:ext>
                </a:extLst>
              </a:tr>
            </a:tbl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F4002E7-DB4D-4CC3-8382-1939D19420D8}" type="slidenum">
              <a:rPr lang="en-US" smtClean="0"/>
              <a:pPr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3052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11EAB5-B2B9-F546-A9A2-F908765CA4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1525" y="2362200"/>
            <a:ext cx="7772400" cy="1066800"/>
          </a:xfrm>
        </p:spPr>
        <p:txBody>
          <a:bodyPr/>
          <a:lstStyle/>
          <a:p>
            <a:pPr algn="ctr"/>
            <a:r>
              <a:rPr lang="en-US" dirty="0"/>
              <a:t>Summary of IEEE 802 standards administered through the PSDO process </a:t>
            </a:r>
            <a:br>
              <a:rPr lang="en-US" dirty="0"/>
            </a:b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9A047-3B59-6848-AF2E-FC72DF32F17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Paul Nikolich, IEEE 802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411C01-2BA3-F34F-83F0-34030C50D73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FCE5288C-F87B-4810-A6B2-740CE13BD34D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583505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802.3cd </a:t>
            </a:r>
            <a:r>
              <a:rPr lang="en-AU" dirty="0"/>
              <a:t>is waiting for start of 60-day ballot</a:t>
            </a:r>
            <a:endParaRPr lang="en-AU" dirty="0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SC6</a:t>
            </a:r>
            <a:r>
              <a:rPr lang="en-AU" dirty="0"/>
              <a:t>: </a:t>
            </a:r>
            <a:r>
              <a:rPr lang="en-AU" dirty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AU" dirty="0"/>
              <a:t>802.3cd D3.0 was liaised in Feb 2018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</a:p>
          <a:p>
            <a:pPr lvl="1"/>
            <a:r>
              <a:rPr lang="en-AU" dirty="0"/>
              <a:t>Submission approved in Mar 2019</a:t>
            </a:r>
            <a:r>
              <a:rPr lang="en-AU" dirty="0" smtClean="0"/>
              <a:t>, but </a:t>
            </a:r>
            <a:r>
              <a:rPr lang="en-AU" dirty="0"/>
              <a:t>will be held until 802.3-REV is adopted</a:t>
            </a:r>
          </a:p>
          <a:p>
            <a:r>
              <a:rPr lang="en-AU" dirty="0" smtClean="0"/>
              <a:t>FDIS </a:t>
            </a:r>
            <a:r>
              <a:rPr lang="en-AU" dirty="0"/>
              <a:t>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Paul Nikolich, IEEE 802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710020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802.3-REV 60-day ballot closes on 14 April 2019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SC6</a:t>
            </a:r>
            <a:r>
              <a:rPr lang="en-AU" dirty="0"/>
              <a:t>: </a:t>
            </a:r>
            <a:r>
              <a:rPr lang="en-AU" dirty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AU" dirty="0"/>
              <a:t>802.3 D3.0 (802.3cj) was liaised in Feb 2018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chemeClr val="accent2"/>
                </a:solidFill>
              </a:rPr>
              <a:t>closes on 14 April 2019</a:t>
            </a:r>
          </a:p>
          <a:p>
            <a:pPr lvl="1"/>
            <a:r>
              <a:rPr lang="en-AU" dirty="0"/>
              <a:t>Submitted in Feb 2019 (N16892)</a:t>
            </a:r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Paul Nikolich, IEEE 802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049174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802.3bt is waiting for start of 60-day ballot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SC6</a:t>
            </a:r>
            <a:r>
              <a:rPr lang="en-AU" dirty="0"/>
              <a:t>: </a:t>
            </a:r>
            <a:r>
              <a:rPr lang="en-AU" dirty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AU" dirty="0"/>
              <a:t>802.3bt D3.2 was liaised in Feb 2018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</a:p>
          <a:p>
            <a:pPr lvl="1"/>
            <a:r>
              <a:rPr lang="en-AU" dirty="0"/>
              <a:t>Submission approved in Mar </a:t>
            </a:r>
            <a:r>
              <a:rPr lang="en-AU" dirty="0" smtClean="0"/>
              <a:t>2019, but will be held until 802.3-REV is adopted</a:t>
            </a:r>
            <a:endParaRPr lang="en-AU" dirty="0"/>
          </a:p>
          <a:p>
            <a:r>
              <a:rPr lang="en-AU" dirty="0" smtClean="0"/>
              <a:t>FDIS </a:t>
            </a:r>
            <a:r>
              <a:rPr lang="en-AU" dirty="0"/>
              <a:t>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Will be known as ISO/IEC/IEEE 8802-3:2019/</a:t>
            </a:r>
            <a:r>
              <a:rPr lang="en-US" dirty="0" err="1">
                <a:solidFill>
                  <a:srgbClr val="FF0000"/>
                </a:solidFill>
              </a:rPr>
              <a:t>Amd</a:t>
            </a:r>
            <a:r>
              <a:rPr lang="en-US" dirty="0">
                <a:solidFill>
                  <a:srgbClr val="FF0000"/>
                </a:solidFill>
              </a:rPr>
              <a:t> 1?</a:t>
            </a:r>
            <a:endParaRPr lang="en-AU" dirty="0">
              <a:solidFill>
                <a:srgbClr val="FF0000"/>
              </a:solidFill>
            </a:endParaRPr>
          </a:p>
          <a:p>
            <a:endParaRPr lang="en-AU" dirty="0">
              <a:solidFill>
                <a:schemeClr val="accent2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Paul Nikolich, IEEE 802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106749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802.3.2 was liaised for information in Feb 2019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SC6</a:t>
            </a:r>
            <a:r>
              <a:rPr lang="en-AU" dirty="0"/>
              <a:t>: </a:t>
            </a:r>
            <a:r>
              <a:rPr lang="en-AU" dirty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AU" dirty="0"/>
              <a:t>802.3.2 D3.0 was liaised for information in Feb 2019 (N16893)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</a:p>
          <a:p>
            <a:endParaRPr lang="en-AU" dirty="0">
              <a:solidFill>
                <a:schemeClr val="accent2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Paul Nikolich, IEEE 802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429994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11EAB5-B2B9-F546-A9A2-F908765CA4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1525" y="2362200"/>
            <a:ext cx="7772400" cy="1066800"/>
          </a:xfrm>
        </p:spPr>
        <p:txBody>
          <a:bodyPr/>
          <a:lstStyle/>
          <a:p>
            <a:pPr algn="ctr"/>
            <a:r>
              <a:rPr lang="en-US" dirty="0"/>
              <a:t>Summary of IEEE 802.11 standards</a:t>
            </a:r>
            <a:br>
              <a:rPr lang="en-US" dirty="0"/>
            </a:br>
            <a:r>
              <a:rPr lang="en-US" dirty="0"/>
              <a:t>currently in the PSDO process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9A047-3B59-6848-AF2E-FC72DF32F17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Paul Nikolich, IEEE 802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411C01-2BA3-F34F-83F0-34030C50D73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FCE5288C-F87B-4810-A6B2-740CE13BD34D}" type="slidenum">
              <a:rPr lang="en-US" smtClean="0"/>
              <a:pPr>
                <a:defRPr/>
              </a:pPr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334963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>
                <a:solidFill>
                  <a:schemeClr val="accent6"/>
                </a:solidFill>
              </a:rPr>
              <a:t>IEEE 802.11 has ten standards in the pipeline for ratification under the PSDO</a:t>
            </a:r>
            <a:endParaRPr lang="en-AU" dirty="0">
              <a:solidFill>
                <a:schemeClr val="accent6"/>
              </a:solidFill>
            </a:endParaRP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/>
          </p:nvPr>
        </p:nvGraphicFramePr>
        <p:xfrm>
          <a:off x="152399" y="1600200"/>
          <a:ext cx="8839199" cy="417514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0668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97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561571"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err="1" smtClean="0">
                          <a:latin typeface="+mj-lt"/>
                        </a:rPr>
                        <a:t>Std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115147" marR="115147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AU" sz="1600" dirty="0" smtClean="0">
                          <a:latin typeface="+mj-lt"/>
                        </a:rPr>
                        <a:t>Last draft liaised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 sz="1600" dirty="0"/>
                    </a:p>
                  </a:txBody>
                  <a:tcPr marL="115147" marR="115147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+mj-lt"/>
                        </a:rPr>
                        <a:t>60-day</a:t>
                      </a:r>
                      <a:r>
                        <a:rPr lang="en-AU" sz="1600" dirty="0" smtClean="0">
                          <a:latin typeface="+mj-lt"/>
                        </a:rPr>
                        <a:t/>
                      </a:r>
                      <a:br>
                        <a:rPr lang="en-AU" sz="1600" dirty="0" smtClean="0">
                          <a:latin typeface="+mj-lt"/>
                        </a:rPr>
                      </a:br>
                      <a:r>
                        <a:rPr lang="en-AU" sz="1600" dirty="0" smtClean="0">
                          <a:latin typeface="+mj-lt"/>
                        </a:rPr>
                        <a:t>pre-ballot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AU" sz="1600" dirty="0" smtClean="0">
                          <a:latin typeface="+mj-lt"/>
                        </a:rPr>
                        <a:t>5-month</a:t>
                      </a:r>
                      <a:br>
                        <a:rPr lang="en-AU" sz="1600" dirty="0" smtClean="0">
                          <a:latin typeface="+mj-lt"/>
                        </a:rPr>
                      </a:br>
                      <a:r>
                        <a:rPr lang="en-AU" sz="1600" dirty="0" smtClean="0">
                          <a:latin typeface="+mj-lt"/>
                        </a:rPr>
                        <a:t>FDIS ballot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>
                          <a:latin typeface="+mj-lt"/>
                        </a:rPr>
                        <a:t>Comments</a:t>
                      </a:r>
                      <a:r>
                        <a:rPr lang="en-AU" sz="1600" baseline="0" dirty="0" smtClean="0">
                          <a:latin typeface="+mj-lt"/>
                        </a:rPr>
                        <a:t> resolved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0" marR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9602">
                <a:tc>
                  <a:txBody>
                    <a:bodyPr/>
                    <a:lstStyle/>
                    <a:p>
                      <a:pPr algn="l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11ah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D9.0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Sep 16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Passed</a:t>
                      </a:r>
                      <a:endParaRPr lang="en-AU" sz="1600" b="0" dirty="0" smtClean="0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20</a:t>
                      </a:r>
                      <a:r>
                        <a:rPr lang="en-AU" sz="1600" b="0" baseline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 Jul 17</a:t>
                      </a:r>
                      <a:endParaRPr lang="en-AU" sz="1600" b="0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Passed</a:t>
                      </a:r>
                      <a:endParaRPr lang="en-AU" sz="1600" b="0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smtClean="0">
                          <a:solidFill>
                            <a:schemeClr val="tx1"/>
                          </a:solidFill>
                          <a:latin typeface="+mj-lt"/>
                        </a:rPr>
                        <a:t>8</a:t>
                      </a:r>
                      <a:r>
                        <a:rPr lang="en-AU" sz="1600" b="0" baseline="0" smtClean="0">
                          <a:solidFill>
                            <a:schemeClr val="tx1"/>
                          </a:solidFill>
                          <a:latin typeface="+mj-lt"/>
                        </a:rPr>
                        <a:t> Feb 19</a:t>
                      </a:r>
                      <a:endParaRPr lang="en-AU" sz="1600" b="0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Mar 19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9602">
                <a:tc>
                  <a:txBody>
                    <a:bodyPr/>
                    <a:lstStyle/>
                    <a:p>
                      <a:pPr algn="l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11ai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D8.0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Jul 16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Passed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1</a:t>
                      </a:r>
                      <a:r>
                        <a:rPr lang="en-AU" sz="1600" b="0" baseline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 Sep 17</a:t>
                      </a:r>
                      <a:endParaRPr lang="en-AU" sz="1600" b="0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Passed</a:t>
                      </a:r>
                      <a:endParaRPr lang="en-AU" sz="1600" b="0" dirty="0" smtClean="0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26</a:t>
                      </a:r>
                      <a:r>
                        <a:rPr lang="en-AU" sz="1600" b="0" baseline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 Dec 18</a:t>
                      </a:r>
                      <a:endParaRPr lang="en-AU" sz="1600" b="0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Feb 2019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9602">
                <a:tc>
                  <a:txBody>
                    <a:bodyPr/>
                    <a:lstStyle/>
                    <a:p>
                      <a:pPr algn="l"/>
                      <a:r>
                        <a:rPr lang="en-GB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11aj</a:t>
                      </a:r>
                      <a:endParaRPr lang="en-GB" sz="16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D5.0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Jun</a:t>
                      </a:r>
                      <a:r>
                        <a:rPr lang="en-AU" sz="1600" b="0" baseline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 17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Passed</a:t>
                      </a:r>
                      <a:endParaRPr lang="en-AU" sz="1600" b="0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10</a:t>
                      </a:r>
                      <a:r>
                        <a:rPr lang="en-AU" sz="1600" b="0" baseline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 Feb 19</a:t>
                      </a:r>
                      <a:endParaRPr lang="en-AU" sz="1600" b="0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Waiting</a:t>
                      </a:r>
                      <a:endParaRPr lang="en-AU" sz="1600" b="0" dirty="0" smtClean="0">
                        <a:solidFill>
                          <a:srgbClr val="FF0000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59602">
                <a:tc>
                  <a:txBody>
                    <a:bodyPr/>
                    <a:lstStyle/>
                    <a:p>
                      <a:pPr algn="l"/>
                      <a:r>
                        <a:rPr lang="en-GB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11ak</a:t>
                      </a:r>
                      <a:endParaRPr lang="en-GB" sz="16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Arial" panose="020B0604020202020204" pitchFamily="34" charset="0"/>
                        </a:rPr>
                        <a:t>D4.0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Jun</a:t>
                      </a:r>
                      <a:r>
                        <a:rPr lang="en-AU" sz="1600" b="0" baseline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 17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Passed</a:t>
                      </a:r>
                      <a:endParaRPr lang="en-AU" sz="1600" b="0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10</a:t>
                      </a:r>
                      <a:r>
                        <a:rPr lang="en-AU" sz="1600" b="0" baseline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 Feb 19</a:t>
                      </a:r>
                      <a:endParaRPr lang="en-AU" sz="1600" b="0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Waiting</a:t>
                      </a:r>
                      <a:endParaRPr lang="en-AU" sz="1600" b="0" kern="1200" dirty="0" smtClean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Mar 19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59602">
                <a:tc>
                  <a:txBody>
                    <a:bodyPr/>
                    <a:lstStyle/>
                    <a:p>
                      <a:pPr algn="l"/>
                      <a:r>
                        <a:rPr lang="en-GB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11aq</a:t>
                      </a:r>
                      <a:endParaRPr lang="en-GB" sz="16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D8.0</a:t>
                      </a:r>
                      <a:endParaRPr lang="en-AU" sz="16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Mar </a:t>
                      </a:r>
                      <a:r>
                        <a:rPr lang="en-AU" sz="1600" b="0" baseline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17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Passed</a:t>
                      </a:r>
                      <a:endParaRPr lang="en-AU" sz="1600" b="0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10</a:t>
                      </a:r>
                      <a:r>
                        <a:rPr lang="en-AU" sz="1600" b="0" baseline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 Feb 19</a:t>
                      </a:r>
                      <a:endParaRPr lang="en-AU" sz="1600" b="0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Waiting</a:t>
                      </a:r>
                      <a:endParaRPr lang="en-AU" sz="1600" b="0" kern="1200" dirty="0" smtClean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Mar 19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59602">
                <a:tc>
                  <a:txBody>
                    <a:bodyPr/>
                    <a:lstStyle/>
                    <a:p>
                      <a:pPr algn="l"/>
                      <a:r>
                        <a:rPr lang="en-GB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11ax</a:t>
                      </a:r>
                      <a:endParaRPr lang="en-GB" sz="16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Arial" panose="020B0604020202020204" pitchFamily="34" charset="0"/>
                        </a:rPr>
                        <a:t>D4.0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Mar</a:t>
                      </a:r>
                      <a:r>
                        <a:rPr lang="en-AU" sz="1600" b="0" baseline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 19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59602">
                <a:tc>
                  <a:txBody>
                    <a:bodyPr/>
                    <a:lstStyle/>
                    <a:p>
                      <a:pPr algn="l"/>
                      <a:r>
                        <a:rPr lang="en-GB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11ay</a:t>
                      </a:r>
                      <a:endParaRPr lang="en-GB" sz="16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Arial" panose="020B0604020202020204" pitchFamily="34" charset="0"/>
                        </a:rPr>
                        <a:t>D3.0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Mar</a:t>
                      </a:r>
                      <a:r>
                        <a:rPr lang="en-AU" sz="1600" b="0" baseline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 19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59602">
                <a:tc>
                  <a:txBody>
                    <a:bodyPr/>
                    <a:lstStyle/>
                    <a:p>
                      <a:pPr algn="l"/>
                      <a:r>
                        <a:rPr lang="en-GB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11az</a:t>
                      </a:r>
                      <a:endParaRPr lang="en-GB" sz="16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kern="1200" dirty="0" smtClean="0">
                          <a:solidFill>
                            <a:schemeClr val="accent2"/>
                          </a:solidFill>
                          <a:latin typeface="+mj-lt"/>
                          <a:ea typeface="+mn-ea"/>
                          <a:cs typeface="Arial" panose="020B0604020202020204" pitchFamily="34" charset="0"/>
                        </a:rPr>
                        <a:t>Waiting</a:t>
                      </a:r>
                      <a:endParaRPr lang="en-AU" sz="1600" b="0" dirty="0">
                        <a:solidFill>
                          <a:schemeClr val="accent2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-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59602">
                <a:tc>
                  <a:txBody>
                    <a:bodyPr/>
                    <a:lstStyle/>
                    <a:p>
                      <a:pPr algn="l"/>
                      <a:r>
                        <a:rPr lang="en-GB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11ba</a:t>
                      </a:r>
                      <a:endParaRPr lang="en-GB" sz="16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kern="1200" dirty="0" smtClean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Waiting</a:t>
                      </a:r>
                      <a:endParaRPr lang="en-AU" sz="1600" b="0" dirty="0">
                        <a:solidFill>
                          <a:schemeClr val="accent2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-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59602">
                <a:tc>
                  <a:txBody>
                    <a:bodyPr/>
                    <a:lstStyle/>
                    <a:p>
                      <a:pPr algn="l"/>
                      <a:r>
                        <a:rPr lang="en-GB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11bb</a:t>
                      </a:r>
                      <a:endParaRPr lang="en-GB" sz="16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kern="1200" dirty="0" smtClean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Waiting</a:t>
                      </a:r>
                      <a:endParaRPr lang="en-AU" sz="1600" b="0" dirty="0">
                        <a:solidFill>
                          <a:schemeClr val="accent2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-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2245042808"/>
                  </a:ext>
                </a:extLst>
              </a:tr>
            </a:tbl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F4002E7-DB4D-4CC3-8382-1939D19420D8}" type="slidenum">
              <a:rPr lang="en-US" smtClean="0"/>
              <a:pPr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0941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IEEE 802.11ah is waiting for publication</a:t>
            </a:r>
            <a:endParaRPr lang="en-AU" dirty="0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4114800"/>
          </a:xfrm>
        </p:spPr>
        <p:txBody>
          <a:bodyPr/>
          <a:lstStyle/>
          <a:p>
            <a:r>
              <a:rPr lang="en-AU" dirty="0" smtClean="0"/>
              <a:t>Drafts </a:t>
            </a:r>
            <a:r>
              <a:rPr lang="en-GB" dirty="0" smtClean="0"/>
              <a:t>sent to SC6</a:t>
            </a:r>
            <a:r>
              <a:rPr lang="en-AU" dirty="0" smtClean="0"/>
              <a:t>: </a:t>
            </a:r>
            <a:r>
              <a:rPr lang="en-AU" dirty="0" smtClean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GB" dirty="0"/>
              <a:t>802.11ah drafts were liaised for information </a:t>
            </a:r>
            <a:endParaRPr lang="en-GB" dirty="0" smtClean="0"/>
          </a:p>
          <a:p>
            <a:pPr lvl="2"/>
            <a:r>
              <a:rPr lang="en-GB" dirty="0" smtClean="0"/>
              <a:t>D5.0 in Oct 2015</a:t>
            </a:r>
          </a:p>
          <a:p>
            <a:pPr lvl="2"/>
            <a:r>
              <a:rPr lang="en-GB" dirty="0" smtClean="0"/>
              <a:t>D9.0 in Sep 2016</a:t>
            </a:r>
          </a:p>
          <a:p>
            <a:r>
              <a:rPr lang="en-US" dirty="0" smtClean="0"/>
              <a:t>60-day</a:t>
            </a:r>
            <a:r>
              <a:rPr lang="en-AU" dirty="0" smtClean="0"/>
              <a:t> pre-ballot: </a:t>
            </a:r>
            <a:r>
              <a:rPr lang="en-AU" dirty="0" smtClean="0">
                <a:solidFill>
                  <a:srgbClr val="00B050"/>
                </a:solidFill>
              </a:rPr>
              <a:t>passed</a:t>
            </a:r>
          </a:p>
          <a:p>
            <a:pPr lvl="1"/>
            <a:r>
              <a:rPr lang="en-AU" dirty="0" smtClean="0"/>
              <a:t>802.11ah </a:t>
            </a:r>
            <a:r>
              <a:rPr lang="en-AU" dirty="0"/>
              <a:t>passed 60-day pre-ballot (</a:t>
            </a:r>
            <a:r>
              <a:rPr lang="en-AU" dirty="0" smtClean="0"/>
              <a:t>N16685) </a:t>
            </a:r>
            <a:r>
              <a:rPr lang="en-AU" dirty="0"/>
              <a:t>on </a:t>
            </a:r>
            <a:r>
              <a:rPr lang="en-AU" dirty="0" smtClean="0"/>
              <a:t>20 July 2017</a:t>
            </a:r>
            <a:endParaRPr lang="en-AU" dirty="0"/>
          </a:p>
          <a:p>
            <a:pPr lvl="2"/>
            <a:r>
              <a:rPr lang="en-AU" dirty="0"/>
              <a:t>Need? 10/0/10</a:t>
            </a:r>
          </a:p>
          <a:p>
            <a:pPr lvl="2"/>
            <a:r>
              <a:rPr lang="en-AU" dirty="0"/>
              <a:t>Submission? </a:t>
            </a:r>
            <a:r>
              <a:rPr lang="en-AU" dirty="0" smtClean="0"/>
              <a:t>9/0/11</a:t>
            </a:r>
          </a:p>
          <a:p>
            <a:r>
              <a:rPr lang="en-AU" dirty="0" smtClean="0"/>
              <a:t>FDIS ballot: </a:t>
            </a:r>
            <a:r>
              <a:rPr lang="en-AU" dirty="0" smtClean="0">
                <a:solidFill>
                  <a:schemeClr val="accent2"/>
                </a:solidFill>
              </a:rPr>
              <a:t>waiting for publication</a:t>
            </a:r>
          </a:p>
          <a:p>
            <a:pPr lvl="1"/>
            <a:r>
              <a:rPr lang="en-AU" dirty="0"/>
              <a:t>802.11ah passed </a:t>
            </a:r>
            <a:r>
              <a:rPr lang="en-AU" dirty="0" smtClean="0"/>
              <a:t>FDIS ballot (N16685</a:t>
            </a:r>
            <a:r>
              <a:rPr lang="en-AU" dirty="0"/>
              <a:t>) on </a:t>
            </a:r>
            <a:r>
              <a:rPr lang="en-AU" dirty="0" smtClean="0"/>
              <a:t>8 Feb 2019</a:t>
            </a:r>
          </a:p>
          <a:p>
            <a:pPr lvl="2"/>
            <a:r>
              <a:rPr lang="en-AU" dirty="0" smtClean="0"/>
              <a:t>Passed 9/1/9</a:t>
            </a:r>
          </a:p>
          <a:p>
            <a:pPr lvl="1"/>
            <a:r>
              <a:rPr lang="en-AU" dirty="0" smtClean="0"/>
              <a:t>There was a negative vote and comments from China NB</a:t>
            </a:r>
          </a:p>
          <a:p>
            <a:pPr lvl="2"/>
            <a:r>
              <a:rPr lang="en-AU" dirty="0" smtClean="0"/>
              <a:t>Response sent in Mar 2019</a:t>
            </a:r>
          </a:p>
          <a:p>
            <a:pPr lvl="1"/>
            <a:r>
              <a:rPr lang="en-AU" dirty="0" smtClean="0"/>
              <a:t>Will be known as ISO/IEC/IEEE 8802-11:2018/</a:t>
            </a:r>
            <a:r>
              <a:rPr lang="en-AU" dirty="0" err="1" smtClean="0"/>
              <a:t>Amd</a:t>
            </a:r>
            <a:r>
              <a:rPr lang="en-AU" dirty="0" smtClean="0"/>
              <a:t> 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FCE5288C-F87B-4810-A6B2-740CE13BD34D}" type="slidenum">
              <a:rPr lang="en-US" smtClean="0"/>
              <a:pPr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1020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802.11aj 60-day ballot passed but requires a response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SC6</a:t>
            </a:r>
            <a:r>
              <a:rPr lang="en-AU" dirty="0"/>
              <a:t>: </a:t>
            </a:r>
            <a:r>
              <a:rPr lang="en-AU" dirty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GB" dirty="0"/>
              <a:t>802.11aj drafts were liaised for information </a:t>
            </a:r>
          </a:p>
          <a:p>
            <a:pPr lvl="2"/>
            <a:r>
              <a:rPr lang="en-GB" dirty="0"/>
              <a:t>D5.0 in Jun 2017</a:t>
            </a:r>
          </a:p>
          <a:p>
            <a:pPr lvl="2"/>
            <a:r>
              <a:rPr lang="en-AU" dirty="0"/>
              <a:t>Published version liaised in July 2018 (N16817)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rgbClr val="00B050"/>
                </a:solidFill>
              </a:rPr>
              <a:t>passed </a:t>
            </a:r>
            <a:r>
              <a:rPr lang="en-AU" dirty="0">
                <a:solidFill>
                  <a:schemeClr val="accent2"/>
                </a:solidFill>
              </a:rPr>
              <a:t>&amp; requires response</a:t>
            </a:r>
          </a:p>
          <a:p>
            <a:pPr lvl="1"/>
            <a:r>
              <a:rPr lang="en-AU" dirty="0"/>
              <a:t>802.11aj-2018 passed 60-day pre-ballot (N16897) on 10 Feb 2019</a:t>
            </a:r>
          </a:p>
          <a:p>
            <a:pPr lvl="2"/>
            <a:r>
              <a:rPr lang="en-AU" dirty="0"/>
              <a:t>Need? 7/0/12</a:t>
            </a:r>
          </a:p>
          <a:p>
            <a:pPr lvl="2"/>
            <a:r>
              <a:rPr lang="en-AU" dirty="0"/>
              <a:t>Submission? 6/0/13</a:t>
            </a:r>
          </a:p>
          <a:p>
            <a:pPr lvl="1"/>
            <a:r>
              <a:rPr lang="en-AU" dirty="0"/>
              <a:t>China NB voted “yes”/”abstain” but submitted a </a:t>
            </a:r>
            <a:r>
              <a:rPr lang="en-AU" dirty="0" smtClean="0"/>
              <a:t>comment</a:t>
            </a:r>
          </a:p>
          <a:p>
            <a:pPr lvl="2"/>
            <a:r>
              <a:rPr lang="en-AU" dirty="0" smtClean="0"/>
              <a:t>The response will be written by the </a:t>
            </a:r>
            <a:r>
              <a:rPr lang="en-AU" dirty="0" err="1" smtClean="0"/>
              <a:t>TGaj</a:t>
            </a:r>
            <a:r>
              <a:rPr lang="en-AU" dirty="0" smtClean="0"/>
              <a:t> Chair (from China) </a:t>
            </a:r>
            <a:endParaRPr lang="en-AU" dirty="0"/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Paul Nikolich, IEEE 802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4198518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IEEE 802.11ak </a:t>
            </a:r>
            <a:r>
              <a:rPr lang="en-AU" dirty="0"/>
              <a:t>is waiting for start of FDIS ballot 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SC6</a:t>
            </a:r>
            <a:r>
              <a:rPr lang="en-AU" dirty="0"/>
              <a:t>: </a:t>
            </a:r>
            <a:r>
              <a:rPr lang="en-AU" dirty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GB" dirty="0" smtClean="0"/>
              <a:t>802.11ak </a:t>
            </a:r>
            <a:r>
              <a:rPr lang="en-GB" dirty="0"/>
              <a:t>drafts were liaised for information </a:t>
            </a:r>
          </a:p>
          <a:p>
            <a:pPr lvl="2"/>
            <a:r>
              <a:rPr lang="en-GB" dirty="0" smtClean="0"/>
              <a:t>D4.0 </a:t>
            </a:r>
            <a:r>
              <a:rPr lang="en-GB" dirty="0"/>
              <a:t>in Jun </a:t>
            </a:r>
            <a:r>
              <a:rPr lang="en-GB" dirty="0" smtClean="0"/>
              <a:t>2017</a:t>
            </a:r>
          </a:p>
          <a:p>
            <a:pPr lvl="2"/>
            <a:r>
              <a:rPr lang="en-AU" dirty="0"/>
              <a:t>Published version </a:t>
            </a:r>
            <a:r>
              <a:rPr lang="en-AU" dirty="0" smtClean="0"/>
              <a:t>liaised </a:t>
            </a:r>
            <a:r>
              <a:rPr lang="en-AU" dirty="0"/>
              <a:t>in July 2018 (N16817)</a:t>
            </a:r>
            <a:endParaRPr lang="en-GB" dirty="0" smtClean="0"/>
          </a:p>
          <a:p>
            <a:r>
              <a:rPr lang="en-US" dirty="0" smtClean="0"/>
              <a:t>60-day</a:t>
            </a:r>
            <a:r>
              <a:rPr lang="en-AU" dirty="0" smtClean="0"/>
              <a:t> pre-ballot: </a:t>
            </a:r>
            <a:r>
              <a:rPr lang="en-AU" dirty="0">
                <a:solidFill>
                  <a:srgbClr val="00B050"/>
                </a:solidFill>
              </a:rPr>
              <a:t>passed &amp; </a:t>
            </a:r>
            <a:r>
              <a:rPr lang="en-AU" dirty="0" smtClean="0">
                <a:solidFill>
                  <a:srgbClr val="00B050"/>
                </a:solidFill>
              </a:rPr>
              <a:t>response sent</a:t>
            </a:r>
          </a:p>
          <a:p>
            <a:pPr lvl="1"/>
            <a:r>
              <a:rPr lang="en-AU" dirty="0" smtClean="0"/>
              <a:t>802.11ak-2018 passed 60-day pre-ballot (N16898) on 10 Feb 2019</a:t>
            </a:r>
          </a:p>
          <a:p>
            <a:pPr lvl="2"/>
            <a:r>
              <a:rPr lang="en-AU" dirty="0" smtClean="0"/>
              <a:t>Need</a:t>
            </a:r>
            <a:r>
              <a:rPr lang="en-AU" dirty="0"/>
              <a:t>? 7/0/12</a:t>
            </a:r>
          </a:p>
          <a:p>
            <a:pPr lvl="2"/>
            <a:r>
              <a:rPr lang="en-AU" dirty="0"/>
              <a:t>Submission? </a:t>
            </a:r>
            <a:r>
              <a:rPr lang="en-AU" dirty="0" smtClean="0"/>
              <a:t>5/1/13</a:t>
            </a:r>
          </a:p>
          <a:p>
            <a:pPr lvl="1"/>
            <a:r>
              <a:rPr lang="en-AU" dirty="0" smtClean="0"/>
              <a:t>China NB voted “no” and submitted </a:t>
            </a:r>
            <a:r>
              <a:rPr lang="en-AU" dirty="0"/>
              <a:t>a </a:t>
            </a:r>
            <a:r>
              <a:rPr lang="en-AU" dirty="0" smtClean="0"/>
              <a:t>comment</a:t>
            </a:r>
          </a:p>
          <a:p>
            <a:pPr lvl="2"/>
            <a:r>
              <a:rPr lang="en-AU" dirty="0" smtClean="0"/>
              <a:t>Response sent in Mar 2019 (</a:t>
            </a:r>
            <a:r>
              <a:rPr lang="en-AU" dirty="0" smtClean="0">
                <a:solidFill>
                  <a:srgbClr val="FF0000"/>
                </a:solidFill>
              </a:rPr>
              <a:t>N?????</a:t>
            </a:r>
            <a:r>
              <a:rPr lang="en-AU" dirty="0" smtClean="0"/>
              <a:t>)</a:t>
            </a:r>
            <a:endParaRPr lang="en-AU" dirty="0"/>
          </a:p>
          <a:p>
            <a:r>
              <a:rPr lang="en-AU" dirty="0" smtClean="0"/>
              <a:t>FDIS ballot: </a:t>
            </a:r>
            <a:r>
              <a:rPr lang="en-AU" dirty="0" smtClean="0">
                <a:solidFill>
                  <a:schemeClr val="accent2"/>
                </a:solidFill>
              </a:rPr>
              <a:t>waiting for start</a:t>
            </a:r>
            <a:endParaRPr lang="en-AU" dirty="0">
              <a:solidFill>
                <a:schemeClr val="accent2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FCE5288C-F87B-4810-A6B2-740CE13BD34D}" type="slidenum">
              <a:rPr lang="en-US" smtClean="0"/>
              <a:pPr/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0355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IEEE 802.11aq </a:t>
            </a:r>
            <a:r>
              <a:rPr lang="en-AU" dirty="0"/>
              <a:t>is waiting for start of FDIS ballot </a:t>
            </a:r>
            <a:endParaRPr lang="en-AU" dirty="0">
              <a:solidFill>
                <a:srgbClr val="FF0000"/>
              </a:solidFill>
            </a:endParaRP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Drafts </a:t>
            </a:r>
            <a:r>
              <a:rPr lang="en-GB" dirty="0" smtClean="0"/>
              <a:t>sent to SC6</a:t>
            </a:r>
            <a:r>
              <a:rPr lang="en-AU" dirty="0" smtClean="0"/>
              <a:t>: </a:t>
            </a:r>
            <a:r>
              <a:rPr lang="en-AU" dirty="0" smtClean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AU" dirty="0" smtClean="0"/>
              <a:t>802.11aq D8.0 was sent for liaison in Mar 2017</a:t>
            </a:r>
          </a:p>
          <a:p>
            <a:pPr lvl="1"/>
            <a:r>
              <a:rPr lang="en-AU" dirty="0"/>
              <a:t>Published version </a:t>
            </a:r>
            <a:r>
              <a:rPr lang="en-AU" dirty="0" smtClean="0"/>
              <a:t>was liaised in Sept </a:t>
            </a:r>
            <a:r>
              <a:rPr lang="en-AU" dirty="0"/>
              <a:t>2018 </a:t>
            </a:r>
            <a:r>
              <a:rPr lang="en-AU" dirty="0" smtClean="0"/>
              <a:t>(N16854)</a:t>
            </a:r>
            <a:endParaRPr lang="en-GB" dirty="0">
              <a:solidFill>
                <a:srgbClr val="FF0000"/>
              </a:solidFill>
            </a:endParaRPr>
          </a:p>
          <a:p>
            <a:r>
              <a:rPr lang="en-US" dirty="0" smtClean="0"/>
              <a:t>60-day</a:t>
            </a:r>
            <a:r>
              <a:rPr lang="en-AU" dirty="0" smtClean="0"/>
              <a:t> pre-ballot: </a:t>
            </a:r>
            <a:r>
              <a:rPr lang="en-AU" dirty="0">
                <a:solidFill>
                  <a:srgbClr val="00B050"/>
                </a:solidFill>
              </a:rPr>
              <a:t>passed &amp; </a:t>
            </a:r>
            <a:r>
              <a:rPr lang="en-AU" dirty="0" smtClean="0">
                <a:solidFill>
                  <a:srgbClr val="00B050"/>
                </a:solidFill>
              </a:rPr>
              <a:t>response sent</a:t>
            </a:r>
          </a:p>
          <a:p>
            <a:pPr lvl="1"/>
            <a:r>
              <a:rPr lang="en-AU" dirty="0"/>
              <a:t>802.11ak-2018 passed 60-day pre-ballot (</a:t>
            </a:r>
            <a:r>
              <a:rPr lang="en-AU" dirty="0" smtClean="0"/>
              <a:t>N16899) </a:t>
            </a:r>
            <a:r>
              <a:rPr lang="en-AU" dirty="0"/>
              <a:t>on 10 Feb 2019</a:t>
            </a:r>
          </a:p>
          <a:p>
            <a:pPr lvl="2"/>
            <a:r>
              <a:rPr lang="en-AU" dirty="0"/>
              <a:t>Need? 7/0/12</a:t>
            </a:r>
          </a:p>
          <a:p>
            <a:pPr lvl="2"/>
            <a:r>
              <a:rPr lang="en-AU" dirty="0"/>
              <a:t>Submission? 5</a:t>
            </a:r>
            <a:r>
              <a:rPr lang="en-AU" dirty="0" smtClean="0"/>
              <a:t>/1/13</a:t>
            </a:r>
            <a:endParaRPr lang="en-AU" dirty="0"/>
          </a:p>
          <a:p>
            <a:pPr lvl="1"/>
            <a:r>
              <a:rPr lang="en-AU" dirty="0"/>
              <a:t>China NB voted </a:t>
            </a:r>
            <a:r>
              <a:rPr lang="en-AU" dirty="0" smtClean="0"/>
              <a:t>“no” </a:t>
            </a:r>
            <a:r>
              <a:rPr lang="en-AU" dirty="0"/>
              <a:t>and submitted a </a:t>
            </a:r>
            <a:r>
              <a:rPr lang="en-AU" dirty="0" smtClean="0"/>
              <a:t>comment</a:t>
            </a:r>
          </a:p>
          <a:p>
            <a:pPr lvl="2"/>
            <a:r>
              <a:rPr lang="en-AU" dirty="0" smtClean="0"/>
              <a:t>Response sent in Mar 2019 </a:t>
            </a:r>
            <a:r>
              <a:rPr lang="en-AU" dirty="0" smtClean="0">
                <a:solidFill>
                  <a:srgbClr val="FF0000"/>
                </a:solidFill>
              </a:rPr>
              <a:t>(N?????)</a:t>
            </a:r>
            <a:endParaRPr lang="en-AU" dirty="0">
              <a:solidFill>
                <a:srgbClr val="FF0000"/>
              </a:solidFill>
            </a:endParaRPr>
          </a:p>
          <a:p>
            <a:r>
              <a:rPr lang="en-AU" dirty="0" smtClean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 for start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FCE5288C-F87B-4810-A6B2-740CE13BD34D}" type="slidenum">
              <a:rPr lang="en-US" smtClean="0"/>
              <a:pPr/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0459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</a:t>
            </a:r>
            <a:r>
              <a:rPr lang="en-AU" dirty="0" smtClean="0"/>
              <a:t>802 </a:t>
            </a:r>
            <a:r>
              <a:rPr lang="en-AU" dirty="0"/>
              <a:t>has </a:t>
            </a:r>
            <a:r>
              <a:rPr lang="en-AU" dirty="0" smtClean="0"/>
              <a:t>sent 58 </a:t>
            </a:r>
            <a:r>
              <a:rPr lang="en-AU" dirty="0"/>
              <a:t>standards </a:t>
            </a:r>
            <a:r>
              <a:rPr lang="en-AU" dirty="0" smtClean="0"/>
              <a:t>through to </a:t>
            </a:r>
            <a:r>
              <a:rPr lang="en-AU" dirty="0"/>
              <a:t>PSDO ratification </a:t>
            </a:r>
            <a:r>
              <a:rPr lang="en-AU" dirty="0" smtClean="0"/>
              <a:t>with 27 in-process</a:t>
            </a:r>
            <a:endParaRPr lang="en-AU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/>
          </p:nvPr>
        </p:nvGraphicFramePr>
        <p:xfrm>
          <a:off x="1714500" y="2133600"/>
          <a:ext cx="5791200" cy="33375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930400">
                  <a:extLst>
                    <a:ext uri="{9D8B030D-6E8A-4147-A177-3AD203B41FA5}">
                      <a16:colId xmlns:a16="http://schemas.microsoft.com/office/drawing/2014/main" val="4026387333"/>
                    </a:ext>
                  </a:extLst>
                </a:gridCol>
                <a:gridCol w="1930400">
                  <a:extLst>
                    <a:ext uri="{9D8B030D-6E8A-4147-A177-3AD203B41FA5}">
                      <a16:colId xmlns:a16="http://schemas.microsoft.com/office/drawing/2014/main" val="1749157900"/>
                    </a:ext>
                  </a:extLst>
                </a:gridCol>
                <a:gridCol w="1930400">
                  <a:extLst>
                    <a:ext uri="{9D8B030D-6E8A-4147-A177-3AD203B41FA5}">
                      <a16:colId xmlns:a16="http://schemas.microsoft.com/office/drawing/2014/main" val="368657875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WG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Completed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In-process</a:t>
                      </a:r>
                      <a:endParaRPr lang="en-A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186238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 smtClean="0"/>
                        <a:t>802.1</a:t>
                      </a:r>
                      <a:endParaRPr lang="en-A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27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11</a:t>
                      </a:r>
                      <a:endParaRPr lang="en-A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418702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 smtClean="0"/>
                        <a:t>802.3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15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5</a:t>
                      </a:r>
                      <a:endParaRPr lang="en-A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164375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 smtClean="0"/>
                        <a:t>802.11</a:t>
                      </a:r>
                      <a:endParaRPr lang="en-A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8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10</a:t>
                      </a:r>
                      <a:endParaRPr lang="en-A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31465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 smtClean="0"/>
                        <a:t>802.15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2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1</a:t>
                      </a:r>
                      <a:endParaRPr lang="en-A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877099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 smtClean="0"/>
                        <a:t>802.16</a:t>
                      </a:r>
                      <a:endParaRPr lang="en-A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0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0</a:t>
                      </a:r>
                      <a:endParaRPr lang="en-A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03157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 smtClean="0"/>
                        <a:t>802.21</a:t>
                      </a:r>
                      <a:endParaRPr lang="en-A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3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0</a:t>
                      </a:r>
                      <a:endParaRPr lang="en-A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790300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 smtClean="0"/>
                        <a:t>802.22</a:t>
                      </a:r>
                      <a:endParaRPr lang="en-A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3</a:t>
                      </a:r>
                      <a:endParaRPr lang="en-AU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0</a:t>
                      </a:r>
                      <a:endParaRPr lang="en-AU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563602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 smtClean="0"/>
                        <a:t>All</a:t>
                      </a:r>
                      <a:endParaRPr lang="en-A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b="1" dirty="0" smtClean="0"/>
                        <a:t>58</a:t>
                      </a:r>
                      <a:endParaRPr lang="en-AU" b="1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b="1" dirty="0" smtClean="0"/>
                        <a:t>27</a:t>
                      </a:r>
                      <a:endParaRPr lang="en-AU" b="1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024263602"/>
                  </a:ext>
                </a:extLst>
              </a:tr>
            </a:tbl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1789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IEEE 802.11ax </a:t>
            </a:r>
            <a:r>
              <a:rPr lang="en-AU" dirty="0" smtClean="0"/>
              <a:t>will be </a:t>
            </a:r>
            <a:r>
              <a:rPr lang="en-AU" dirty="0" smtClean="0"/>
              <a:t>liaised for </a:t>
            </a:r>
            <a:r>
              <a:rPr lang="en-AU" dirty="0" smtClean="0"/>
              <a:t>information soon</a:t>
            </a:r>
            <a:endParaRPr lang="en-AU" dirty="0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Drafts </a:t>
            </a:r>
            <a:r>
              <a:rPr lang="en-GB" dirty="0" smtClean="0"/>
              <a:t>sent to SC6</a:t>
            </a:r>
            <a:r>
              <a:rPr lang="en-AU" dirty="0" smtClean="0"/>
              <a:t>: </a:t>
            </a:r>
            <a:r>
              <a:rPr lang="en-AU" dirty="0" smtClean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AU" dirty="0" smtClean="0"/>
              <a:t>D4.0 will be liaised in March or April 2019</a:t>
            </a:r>
          </a:p>
          <a:p>
            <a:r>
              <a:rPr lang="en-US" dirty="0" smtClean="0"/>
              <a:t>60-day</a:t>
            </a:r>
            <a:r>
              <a:rPr lang="en-AU" dirty="0" smtClean="0"/>
              <a:t> pre-ballot: </a:t>
            </a:r>
            <a:r>
              <a:rPr lang="en-AU" dirty="0" smtClean="0">
                <a:solidFill>
                  <a:schemeClr val="accent2"/>
                </a:solidFill>
              </a:rPr>
              <a:t>waiting</a:t>
            </a:r>
            <a:endParaRPr lang="en-AU" dirty="0" smtClean="0"/>
          </a:p>
          <a:p>
            <a:r>
              <a:rPr lang="en-AU" dirty="0" smtClean="0"/>
              <a:t>FDIS </a:t>
            </a:r>
            <a:r>
              <a:rPr lang="en-AU" dirty="0" smtClean="0"/>
              <a:t>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FCE5288C-F87B-4810-A6B2-740CE13BD34D}" type="slidenum">
              <a:rPr lang="en-US" smtClean="0"/>
              <a:pPr/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4075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IEEE 802.11ay </a:t>
            </a:r>
            <a:r>
              <a:rPr lang="en-AU" dirty="0" smtClean="0"/>
              <a:t>will be </a:t>
            </a:r>
            <a:r>
              <a:rPr lang="en-AU" dirty="0"/>
              <a:t>liaised for </a:t>
            </a:r>
            <a:r>
              <a:rPr lang="en-AU" dirty="0" smtClean="0"/>
              <a:t>information soon</a:t>
            </a:r>
            <a:endParaRPr lang="en-AU" dirty="0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Drafts </a:t>
            </a:r>
            <a:r>
              <a:rPr lang="en-GB" dirty="0" smtClean="0"/>
              <a:t>sent to SC6</a:t>
            </a:r>
            <a:r>
              <a:rPr lang="en-AU" dirty="0" smtClean="0"/>
              <a:t>: </a:t>
            </a:r>
            <a:r>
              <a:rPr lang="en-AU" dirty="0" smtClean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AU" dirty="0" smtClean="0"/>
              <a:t>D3.0 </a:t>
            </a:r>
            <a:r>
              <a:rPr lang="en-AU" dirty="0"/>
              <a:t>will be liaised in March or April</a:t>
            </a:r>
            <a:r>
              <a:rPr lang="en-AU" dirty="0" smtClean="0"/>
              <a:t> </a:t>
            </a:r>
            <a:r>
              <a:rPr lang="en-AU" dirty="0"/>
              <a:t>2019</a:t>
            </a:r>
          </a:p>
          <a:p>
            <a:r>
              <a:rPr lang="en-US" dirty="0" smtClean="0"/>
              <a:t>60-day</a:t>
            </a:r>
            <a:r>
              <a:rPr lang="en-AU" dirty="0" smtClean="0"/>
              <a:t> </a:t>
            </a:r>
            <a:r>
              <a:rPr lang="en-AU" dirty="0" smtClean="0"/>
              <a:t>pre-ballot: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 smtClean="0"/>
          </a:p>
          <a:p>
            <a:r>
              <a:rPr lang="en-AU" dirty="0" smtClean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FCE5288C-F87B-4810-A6B2-740CE13BD34D}" type="slidenum">
              <a:rPr lang="en-US" smtClean="0"/>
              <a:pPr/>
              <a:t>41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6229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IEEE </a:t>
            </a:r>
            <a:r>
              <a:rPr lang="en-AU" dirty="0"/>
              <a:t>802.11az will be liaised </a:t>
            </a:r>
            <a:r>
              <a:rPr lang="en-AU" dirty="0" smtClean="0"/>
              <a:t>in the future</a:t>
            </a:r>
            <a:endParaRPr lang="en-AU" dirty="0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Drafts </a:t>
            </a:r>
            <a:r>
              <a:rPr lang="en-GB" dirty="0" smtClean="0"/>
              <a:t>sent to SC6</a:t>
            </a:r>
            <a:r>
              <a:rPr lang="en-AU" dirty="0" smtClean="0"/>
              <a:t>: </a:t>
            </a:r>
            <a:r>
              <a:rPr lang="en-AU" dirty="0" smtClean="0">
                <a:solidFill>
                  <a:schemeClr val="accent2"/>
                </a:solidFill>
              </a:rPr>
              <a:t>waiting</a:t>
            </a:r>
          </a:p>
          <a:p>
            <a:pPr lvl="1"/>
            <a:r>
              <a:rPr lang="en-AU" dirty="0"/>
              <a:t>Will liaise draft out </a:t>
            </a:r>
            <a:r>
              <a:rPr lang="en-AU" dirty="0" smtClean="0"/>
              <a:t>later than </a:t>
            </a:r>
            <a:r>
              <a:rPr lang="en-AU" dirty="0"/>
              <a:t>March 2019 meeting</a:t>
            </a:r>
          </a:p>
          <a:p>
            <a:pPr lvl="2"/>
            <a:r>
              <a:rPr lang="en-AU" dirty="0"/>
              <a:t>Requires WG and EC </a:t>
            </a:r>
            <a:r>
              <a:rPr lang="en-AU" dirty="0" smtClean="0"/>
              <a:t>approval</a:t>
            </a:r>
          </a:p>
          <a:p>
            <a:r>
              <a:rPr lang="en-US" dirty="0" smtClean="0"/>
              <a:t>60-day</a:t>
            </a:r>
            <a:r>
              <a:rPr lang="en-AU" dirty="0" smtClean="0"/>
              <a:t> </a:t>
            </a:r>
            <a:r>
              <a:rPr lang="en-AU" dirty="0" smtClean="0"/>
              <a:t>pre-ballot: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 smtClean="0"/>
          </a:p>
          <a:p>
            <a:r>
              <a:rPr lang="en-AU" dirty="0" smtClean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FCE5288C-F87B-4810-A6B2-740CE13BD34D}" type="slidenum">
              <a:rPr lang="en-US" smtClean="0"/>
              <a:pPr/>
              <a:t>42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3050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IEEE 802.11ba </a:t>
            </a:r>
            <a:r>
              <a:rPr lang="en-AU" dirty="0"/>
              <a:t>will be liaised in the future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Drafts </a:t>
            </a:r>
            <a:r>
              <a:rPr lang="en-GB" dirty="0" smtClean="0"/>
              <a:t>sent to SC6</a:t>
            </a:r>
            <a:r>
              <a:rPr lang="en-AU" dirty="0" smtClean="0"/>
              <a:t>: </a:t>
            </a:r>
            <a:r>
              <a:rPr lang="en-AU" dirty="0" smtClean="0">
                <a:solidFill>
                  <a:schemeClr val="accent2"/>
                </a:solidFill>
              </a:rPr>
              <a:t>waiting</a:t>
            </a:r>
          </a:p>
          <a:p>
            <a:pPr lvl="1"/>
            <a:r>
              <a:rPr lang="en-AU" dirty="0" smtClean="0"/>
              <a:t>Will </a:t>
            </a:r>
            <a:r>
              <a:rPr lang="en-AU" dirty="0"/>
              <a:t>be liaised in the </a:t>
            </a:r>
            <a:r>
              <a:rPr lang="en-AU" dirty="0" smtClean="0"/>
              <a:t>future</a:t>
            </a:r>
          </a:p>
          <a:p>
            <a:pPr lvl="2"/>
            <a:r>
              <a:rPr lang="en-AU" dirty="0" smtClean="0"/>
              <a:t>Requires </a:t>
            </a:r>
            <a:r>
              <a:rPr lang="en-AU" dirty="0"/>
              <a:t>WG and EC approval</a:t>
            </a:r>
          </a:p>
          <a:p>
            <a:r>
              <a:rPr lang="en-US" dirty="0" smtClean="0"/>
              <a:t>60-day</a:t>
            </a:r>
            <a:r>
              <a:rPr lang="en-AU" dirty="0" smtClean="0"/>
              <a:t> pre-ballot: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 smtClean="0"/>
          </a:p>
          <a:p>
            <a:r>
              <a:rPr lang="en-AU" dirty="0" smtClean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FCE5288C-F87B-4810-A6B2-740CE13BD34D}" type="slidenum">
              <a:rPr lang="en-US" smtClean="0"/>
              <a:pPr/>
              <a:t>43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8080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802.11bb will be liaised when appropriate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SC6</a:t>
            </a:r>
            <a:r>
              <a:rPr lang="en-AU" dirty="0"/>
              <a:t>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</a:p>
          <a:p>
            <a:pPr lvl="1"/>
            <a:r>
              <a:rPr lang="en-AU" dirty="0"/>
              <a:t>No approved draft yet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/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Paul Nikolich, IEEE 802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44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978290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11EAB5-B2B9-F546-A9A2-F908765CA4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1525" y="2362200"/>
            <a:ext cx="7772400" cy="1066800"/>
          </a:xfrm>
        </p:spPr>
        <p:txBody>
          <a:bodyPr/>
          <a:lstStyle/>
          <a:p>
            <a:pPr algn="ctr"/>
            <a:r>
              <a:rPr lang="en-US" dirty="0"/>
              <a:t>Summary of IEEE 802.15 standards</a:t>
            </a:r>
            <a:br>
              <a:rPr lang="en-US" dirty="0"/>
            </a:br>
            <a:r>
              <a:rPr lang="en-US" dirty="0"/>
              <a:t>currently in the PSDO process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9A047-3B59-6848-AF2E-FC72DF32F17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Paul Nikolich, IEEE 802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411C01-2BA3-F34F-83F0-34030C50D73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FCE5288C-F87B-4810-A6B2-740CE13BD34D}" type="slidenum">
              <a:rPr lang="en-US" smtClean="0"/>
              <a:pPr>
                <a:defRPr/>
              </a:pPr>
              <a:t>45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6651632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802.15 has one standard in the pipeline for ratification under the PSDO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63320129"/>
              </p:ext>
            </p:extLst>
          </p:nvPr>
        </p:nvGraphicFramePr>
        <p:xfrm>
          <a:off x="152399" y="1600200"/>
          <a:ext cx="8839199" cy="938722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0668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97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561571"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err="1">
                          <a:latin typeface="+mj-lt"/>
                        </a:rPr>
                        <a:t>Std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115147" marR="115147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AU" sz="1600" dirty="0">
                          <a:latin typeface="+mj-lt"/>
                        </a:rPr>
                        <a:t>Last draft liaised</a:t>
                      </a: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 sz="1600" dirty="0"/>
                    </a:p>
                  </a:txBody>
                  <a:tcPr marL="115147" marR="115147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+mj-lt"/>
                        </a:rPr>
                        <a:t>60-day</a:t>
                      </a:r>
                      <a:r>
                        <a:rPr lang="en-AU" sz="1600" dirty="0">
                          <a:latin typeface="+mj-lt"/>
                        </a:rPr>
                        <a:t/>
                      </a:r>
                      <a:br>
                        <a:rPr lang="en-AU" sz="1600" dirty="0">
                          <a:latin typeface="+mj-lt"/>
                        </a:rPr>
                      </a:br>
                      <a:r>
                        <a:rPr lang="en-AU" sz="1600" dirty="0">
                          <a:latin typeface="+mj-lt"/>
                        </a:rPr>
                        <a:t>pre-ballot</a:t>
                      </a: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AU" sz="1600" dirty="0">
                          <a:latin typeface="+mj-lt"/>
                        </a:rPr>
                        <a:t>5-month</a:t>
                      </a:r>
                      <a:br>
                        <a:rPr lang="en-AU" sz="1600" dirty="0">
                          <a:latin typeface="+mj-lt"/>
                        </a:rPr>
                      </a:br>
                      <a:r>
                        <a:rPr lang="en-AU" sz="1600" dirty="0">
                          <a:latin typeface="+mj-lt"/>
                        </a:rPr>
                        <a:t>FDIS ballot</a:t>
                      </a: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>
                          <a:latin typeface="+mj-lt"/>
                        </a:rPr>
                        <a:t>Comments</a:t>
                      </a:r>
                      <a:r>
                        <a:rPr lang="en-AU" sz="1600" baseline="0" dirty="0">
                          <a:latin typeface="+mj-lt"/>
                        </a:rPr>
                        <a:t> resolved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0" marR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9602">
                <a:tc>
                  <a:txBody>
                    <a:bodyPr/>
                    <a:lstStyle/>
                    <a:p>
                      <a:pPr algn="l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.15.6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err="1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Std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Jul 16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  <a:latin typeface="+mj-lt"/>
                        </a:rPr>
                        <a:t>Passed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23 Nov 16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Passed</a:t>
                      </a:r>
                      <a:endParaRPr lang="en-AU" sz="1600" b="0" dirty="0">
                        <a:solidFill>
                          <a:schemeClr val="accent2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7</a:t>
                      </a:r>
                      <a:r>
                        <a:rPr lang="en-AU" sz="1600" b="0" baseline="0" dirty="0">
                          <a:solidFill>
                            <a:schemeClr val="tx1"/>
                          </a:solidFill>
                          <a:latin typeface="+mj-lt"/>
                        </a:rPr>
                        <a:t> </a:t>
                      </a: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Sep</a:t>
                      </a:r>
                      <a:r>
                        <a:rPr lang="en-AU" sz="1600" b="0" baseline="0" dirty="0">
                          <a:solidFill>
                            <a:schemeClr val="tx1"/>
                          </a:solidFill>
                          <a:latin typeface="+mj-lt"/>
                        </a:rPr>
                        <a:t> 17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Waiting</a:t>
                      </a:r>
                      <a:endParaRPr lang="en-AU" sz="1600" b="0" dirty="0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Paul Nikolich, IEEE 802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EF4002E7-DB4D-4CC3-8382-1939D19420D8}" type="slidenum">
              <a:rPr lang="en-US" smtClean="0"/>
              <a:pPr/>
              <a:t>46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4423402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802.15.6-2012 published as ISO/IEC/IEEE 8802-15-6:2017 but comment responses are required</a:t>
            </a:r>
            <a:endParaRPr lang="en-AU" dirty="0">
              <a:solidFill>
                <a:schemeClr val="accent6"/>
              </a:solidFill>
            </a:endParaRP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114800"/>
          </a:xfrm>
        </p:spPr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SC6</a:t>
            </a:r>
            <a:r>
              <a:rPr lang="en-AU" dirty="0"/>
              <a:t>: </a:t>
            </a:r>
            <a:r>
              <a:rPr lang="en-AU" dirty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GB" dirty="0"/>
              <a:t>The 802.15.6 standard was supposed to be liaised in Apr 2016 for information but was eventually liaised in late July 2016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rgbClr val="00B050"/>
                </a:solidFill>
              </a:rPr>
              <a:t>passed &amp; responses sent</a:t>
            </a:r>
            <a:endParaRPr lang="en-AU" dirty="0">
              <a:solidFill>
                <a:schemeClr val="accent2"/>
              </a:solidFill>
            </a:endParaRPr>
          </a:p>
          <a:p>
            <a:pPr lvl="1"/>
            <a:r>
              <a:rPr lang="en-GB" dirty="0"/>
              <a:t>The 60-day ballot passed on 23 Nov 2016</a:t>
            </a:r>
          </a:p>
          <a:p>
            <a:pPr lvl="2"/>
            <a:r>
              <a:rPr lang="en-GB" dirty="0"/>
              <a:t>Need for IS on topic: 9/0/10</a:t>
            </a:r>
          </a:p>
          <a:p>
            <a:pPr lvl="2"/>
            <a:r>
              <a:rPr lang="en-GB" dirty="0"/>
              <a:t>Submission of this proposal as IS: 6/3/10, with “no” from Germany, Japan &amp; UK</a:t>
            </a:r>
          </a:p>
          <a:p>
            <a:pPr lvl="1"/>
            <a:r>
              <a:rPr lang="en-AU" dirty="0"/>
              <a:t>Responses were sent in Feb 2017 (see 15-17-0107-02)</a:t>
            </a:r>
            <a:endParaRPr lang="en-GB" dirty="0"/>
          </a:p>
          <a:p>
            <a:r>
              <a:rPr lang="en-AU" dirty="0"/>
              <a:t>FDIS ballot: </a:t>
            </a:r>
            <a:r>
              <a:rPr lang="en-AU" dirty="0">
                <a:solidFill>
                  <a:srgbClr val="00B050"/>
                </a:solidFill>
              </a:rPr>
              <a:t>passed &amp; published</a:t>
            </a:r>
            <a:r>
              <a:rPr lang="en-AU" dirty="0">
                <a:solidFill>
                  <a:schemeClr val="accent6"/>
                </a:solidFill>
              </a:rPr>
              <a:t>, but response required</a:t>
            </a:r>
          </a:p>
          <a:p>
            <a:pPr lvl="1"/>
            <a:r>
              <a:rPr lang="en-AU" dirty="0"/>
              <a:t>Passed on 7 Sep 17 by 12/2/14 (N16711)</a:t>
            </a:r>
          </a:p>
          <a:p>
            <a:pPr lvl="2"/>
            <a:r>
              <a:rPr lang="en-AU" dirty="0"/>
              <a:t>China NB and Japan NB voted “no” with comments</a:t>
            </a:r>
          </a:p>
          <a:p>
            <a:pPr lvl="1"/>
            <a:r>
              <a:rPr lang="en-AU" dirty="0"/>
              <a:t>Response will be sent after March 2019 meeting</a:t>
            </a:r>
            <a:endParaRPr lang="en-AU" dirty="0">
              <a:solidFill>
                <a:srgbClr val="FF0000"/>
              </a:solidFill>
            </a:endParaRPr>
          </a:p>
          <a:p>
            <a:pPr lvl="1"/>
            <a:r>
              <a:rPr lang="en-AU" dirty="0"/>
              <a:t>Published as ISO/IEC/IEEE 8802-15-6:2017</a:t>
            </a:r>
          </a:p>
          <a:p>
            <a:pPr lvl="1"/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Paul Nikolich, IEEE 802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47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2380794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Some interest has been expressed in submitting 802.15.4 (and 802.15.3)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AU" dirty="0"/>
              <a:t>A number of 802.15.4 participants have contacted the SC Chair expressing an interest in submitting 802.15.4 into the PSDO process</a:t>
            </a:r>
          </a:p>
          <a:p>
            <a:pPr lvl="2"/>
            <a:r>
              <a:rPr lang="en-AU" dirty="0"/>
              <a:t>An enquiry was also received in relation to 802.15.3</a:t>
            </a:r>
          </a:p>
          <a:p>
            <a:pPr lvl="1"/>
            <a:r>
              <a:rPr lang="en-AU" dirty="0"/>
              <a:t>The SC Chair has advised them of the appropriate processes</a:t>
            </a:r>
          </a:p>
          <a:p>
            <a:pPr lvl="1"/>
            <a:r>
              <a:rPr lang="en-AU" dirty="0"/>
              <a:t>Ultimately, it is question for the 802.15 WG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Paul Nikolich, IEEE 802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F4002E7-DB4D-4CC3-8382-1939D19420D8}" type="slidenum">
              <a:rPr lang="en-US" smtClean="0"/>
              <a:pPr>
                <a:defRPr/>
              </a:pPr>
              <a:t>48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5424336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11EAB5-B2B9-F546-A9A2-F908765CA4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1525" y="2362200"/>
            <a:ext cx="7772400" cy="1066800"/>
          </a:xfrm>
        </p:spPr>
        <p:txBody>
          <a:bodyPr/>
          <a:lstStyle/>
          <a:p>
            <a:pPr algn="ctr"/>
            <a:r>
              <a:rPr lang="en-US" dirty="0"/>
              <a:t>Summary of IEEE 802.16 standards</a:t>
            </a:r>
            <a:br>
              <a:rPr lang="en-US" dirty="0"/>
            </a:br>
            <a:r>
              <a:rPr lang="en-US" dirty="0"/>
              <a:t>currently in the PSDO process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9A047-3B59-6848-AF2E-FC72DF32F17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Paul Nikolich, IEEE 802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411C01-2BA3-F34F-83F0-34030C50D73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FCE5288C-F87B-4810-A6B2-740CE13BD34D}" type="slidenum">
              <a:rPr lang="en-US" smtClean="0"/>
              <a:pPr>
                <a:defRPr/>
              </a:pPr>
              <a:t>49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95595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IEEE 802.1 WG has sent 27 standards completely through the PSDO ratification process</a:t>
            </a:r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F4002E7-DB4D-4CC3-8382-1939D19420D8}" type="slidenum">
              <a:rPr lang="en-US" smtClean="0"/>
              <a:pPr/>
              <a:t>5</a:t>
            </a:fld>
            <a:endParaRPr lang="en-US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/>
          </p:nvPr>
        </p:nvGraphicFramePr>
        <p:xfrm>
          <a:off x="762000" y="1722120"/>
          <a:ext cx="7620000" cy="460248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371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3018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0910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0910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36222"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IEEE 802</a:t>
                      </a:r>
                      <a:br>
                        <a:rPr lang="en-AU" sz="1600" dirty="0" smtClean="0"/>
                      </a:br>
                      <a:r>
                        <a:rPr lang="en-AU" sz="1600" dirty="0" smtClean="0"/>
                        <a:t>standard</a:t>
                      </a:r>
                      <a:endParaRPr lang="en-AU" sz="1600" dirty="0"/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60-day</a:t>
                      </a:r>
                      <a:r>
                        <a:rPr lang="en-AU" sz="1600" dirty="0" smtClean="0"/>
                        <a:t/>
                      </a:r>
                      <a:br>
                        <a:rPr lang="en-AU" sz="1600" dirty="0" smtClean="0"/>
                      </a:br>
                      <a:r>
                        <a:rPr lang="en-AU" sz="1600" dirty="0" smtClean="0"/>
                        <a:t>pre-ballot</a:t>
                      </a:r>
                      <a:endParaRPr lang="en-AU" sz="1600" dirty="0"/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/>
                        <a:t>5-month</a:t>
                      </a:r>
                      <a:br>
                        <a:rPr lang="en-AU" sz="1600" dirty="0" smtClean="0"/>
                      </a:br>
                      <a:r>
                        <a:rPr lang="en-AU" sz="1600" dirty="0" smtClean="0"/>
                        <a:t>FDIS ballot</a:t>
                      </a:r>
                      <a:endParaRPr lang="en-AU" sz="1600" dirty="0"/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/>
                        <a:t>Comments</a:t>
                      </a:r>
                      <a:r>
                        <a:rPr lang="en-AU" sz="1600" baseline="0" dirty="0" smtClean="0"/>
                        <a:t> resolved by IEEE</a:t>
                      </a:r>
                      <a:endParaRPr lang="en-AU" sz="1600" dirty="0"/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0444">
                <a:tc>
                  <a:txBody>
                    <a:bodyPr/>
                    <a:lstStyle/>
                    <a:p>
                      <a:r>
                        <a:rPr lang="en-AU" sz="1600" b="0" dirty="0" smtClean="0"/>
                        <a:t>802</a:t>
                      </a:r>
                      <a:endParaRPr lang="en-AU" sz="1600" b="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kern="1200" dirty="0" smtClean="0">
                          <a:solidFill>
                            <a:srgbClr val="00B050"/>
                          </a:solidFill>
                        </a:rPr>
                        <a:t>Oct 2014</a:t>
                      </a:r>
                      <a:endParaRPr lang="en-AU" sz="1600" b="0" kern="1200" dirty="0">
                        <a:solidFill>
                          <a:srgbClr val="00B050"/>
                        </a:solidFill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  <a:latin typeface="+mj-lt"/>
                        </a:rPr>
                        <a:t>Nov 2015</a:t>
                      </a:r>
                      <a:endParaRPr lang="en-AU" sz="1600" b="0" dirty="0" smtClean="0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rgbClr val="00B050"/>
                          </a:solidFill>
                        </a:rPr>
                        <a:t>Jan 2016</a:t>
                      </a:r>
                      <a:endParaRPr lang="en-AU" sz="1600" b="0" kern="1200" dirty="0" smtClean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0444">
                <a:tc>
                  <a:txBody>
                    <a:bodyPr/>
                    <a:lstStyle/>
                    <a:p>
                      <a:r>
                        <a:rPr lang="en-AU" sz="1600" b="0" dirty="0" smtClean="0"/>
                        <a:t>802.1X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2013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Oct 2013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Jan 2014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0444">
                <a:tc>
                  <a:txBody>
                    <a:bodyPr/>
                    <a:lstStyle/>
                    <a:p>
                      <a:r>
                        <a:rPr lang="en-AU" sz="1600" b="0" dirty="0" smtClean="0"/>
                        <a:t>802.1AE</a:t>
                      </a:r>
                      <a:endParaRPr lang="en-AU" sz="1600" b="0" dirty="0"/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2013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Oct 2013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Jan 2014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0444">
                <a:tc>
                  <a:txBody>
                    <a:bodyPr/>
                    <a:lstStyle/>
                    <a:p>
                      <a:r>
                        <a:rPr lang="en-AU" sz="1600" b="0" dirty="0" smtClean="0"/>
                        <a:t>802.1AB</a:t>
                      </a:r>
                      <a:endParaRPr lang="en-AU" sz="1600" b="0" dirty="0"/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May 2013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Dec 2013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May 2014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10444">
                <a:tc>
                  <a:txBody>
                    <a:bodyPr/>
                    <a:lstStyle/>
                    <a:p>
                      <a:r>
                        <a:rPr lang="en-AU" sz="1600" b="0" dirty="0" smtClean="0"/>
                        <a:t>802.1AR</a:t>
                      </a:r>
                      <a:endParaRPr lang="en-AU" sz="1600" b="0" dirty="0"/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May 2013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Dec 2013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May 2014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10444">
                <a:tc>
                  <a:txBody>
                    <a:bodyPr/>
                    <a:lstStyle/>
                    <a:p>
                      <a:r>
                        <a:rPr lang="en-AU" sz="1600" b="0" dirty="0" smtClean="0"/>
                        <a:t>802.1AS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May 2013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Dec 2013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May 2014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10444">
                <a:tc>
                  <a:txBody>
                    <a:bodyPr/>
                    <a:lstStyle/>
                    <a:p>
                      <a:r>
                        <a:rPr lang="en-AU" sz="1600" b="0" dirty="0" smtClean="0">
                          <a:latin typeface="+mj-lt"/>
                          <a:cs typeface="Arial" panose="020B0604020202020204" pitchFamily="34" charset="0"/>
                        </a:rPr>
                        <a:t>802.1AEbw</a:t>
                      </a:r>
                      <a:endParaRPr lang="en-AU" sz="1600" b="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Jan 2014</a:t>
                      </a:r>
                      <a:endParaRPr lang="en-AU" sz="1600" b="0" dirty="0" smtClean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Feb 2015</a:t>
                      </a:r>
                      <a:endParaRPr lang="en-AU" sz="1600" b="0" dirty="0" smtClean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Apr</a:t>
                      </a: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 2015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10444">
                <a:tc>
                  <a:txBody>
                    <a:bodyPr/>
                    <a:lstStyle/>
                    <a:p>
                      <a:r>
                        <a:rPr lang="en-AU" sz="1600" b="0" dirty="0" smtClean="0">
                          <a:latin typeface="+mj-lt"/>
                          <a:cs typeface="Arial" panose="020B0604020202020204" pitchFamily="34" charset="0"/>
                        </a:rPr>
                        <a:t>802.1AEbn</a:t>
                      </a:r>
                      <a:endParaRPr lang="en-AU" sz="1600" b="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Jan 2014</a:t>
                      </a:r>
                      <a:endParaRPr lang="en-AU" sz="1600" b="0" dirty="0" smtClean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Feb 2015</a:t>
                      </a:r>
                      <a:endParaRPr lang="en-AU" sz="1600" b="0" dirty="0" smtClean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Apr</a:t>
                      </a: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 2015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10444">
                <a:tc>
                  <a:txBody>
                    <a:bodyPr/>
                    <a:lstStyle/>
                    <a:p>
                      <a:r>
                        <a:rPr lang="en-AU" sz="1600" b="0" dirty="0" smtClean="0">
                          <a:latin typeface="+mj-lt"/>
                          <a:cs typeface="Arial" panose="020B0604020202020204" pitchFamily="34" charset="0"/>
                        </a:rPr>
                        <a:t>802.1AX</a:t>
                      </a:r>
                      <a:endParaRPr lang="en-AU" sz="1600" b="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May 2015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Nov 2015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10444">
                <a:tc>
                  <a:txBody>
                    <a:bodyPr/>
                    <a:lstStyle/>
                    <a:p>
                      <a:r>
                        <a:rPr lang="en-AU" sz="1600" b="0" dirty="0" smtClean="0">
                          <a:latin typeface="+mj-lt"/>
                          <a:cs typeface="Arial" panose="020B0604020202020204" pitchFamily="34" charset="0"/>
                        </a:rPr>
                        <a:t>802.1Xbx</a:t>
                      </a:r>
                      <a:endParaRPr lang="en-AU" sz="1600" b="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Ma</a:t>
                      </a: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r 2015</a:t>
                      </a:r>
                      <a:endParaRPr lang="en-AU" sz="1600" b="0" dirty="0" smtClean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Dec</a:t>
                      </a: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 2015</a:t>
                      </a:r>
                      <a:endParaRPr lang="en-AU" sz="1600" b="0" dirty="0" smtClean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May 2016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10444">
                <a:tc>
                  <a:txBody>
                    <a:bodyPr/>
                    <a:lstStyle/>
                    <a:p>
                      <a:r>
                        <a:rPr lang="en-AU" sz="1600" b="0" dirty="0" smtClean="0">
                          <a:latin typeface="+mj-lt"/>
                          <a:cs typeface="Arial" panose="020B0604020202020204" pitchFamily="34" charset="0"/>
                        </a:rPr>
                        <a:t>802.1Q-Rev</a:t>
                      </a:r>
                      <a:endParaRPr lang="en-AU" sz="1600" b="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Mar 2015</a:t>
                      </a:r>
                      <a:endParaRPr lang="en-AU" sz="1600" b="0" dirty="0" smtClean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Jan 2016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May 2016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10444"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802.1BA</a:t>
                      </a:r>
                      <a:endParaRPr lang="en-AU" sz="1600" dirty="0"/>
                    </a:p>
                  </a:txBody>
                  <a:tcPr marL="115147" marR="115147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Sep 2015</a:t>
                      </a:r>
                      <a:endParaRPr lang="en-AU" sz="1600" b="0" dirty="0" smtClean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>
                    <a:lnL w="12700" cmpd="sng">
                      <a:noFill/>
                    </a:ln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Aug</a:t>
                      </a: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 </a:t>
                      </a: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2016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56730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802.16 has zero standards in the pipeline for ratification under the PSDO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64153300"/>
              </p:ext>
            </p:extLst>
          </p:nvPr>
        </p:nvGraphicFramePr>
        <p:xfrm>
          <a:off x="152399" y="1600200"/>
          <a:ext cx="8839199" cy="938722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0668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97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561571"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err="1">
                          <a:latin typeface="+mj-lt"/>
                        </a:rPr>
                        <a:t>Std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115147" marR="115147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AU" sz="1600" dirty="0">
                          <a:latin typeface="+mj-lt"/>
                        </a:rPr>
                        <a:t>Last draft liaised</a:t>
                      </a: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 sz="1600" dirty="0"/>
                    </a:p>
                  </a:txBody>
                  <a:tcPr marL="115147" marR="115147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+mj-lt"/>
                        </a:rPr>
                        <a:t>60-day</a:t>
                      </a:r>
                      <a:r>
                        <a:rPr lang="en-AU" sz="1600" dirty="0">
                          <a:latin typeface="+mj-lt"/>
                        </a:rPr>
                        <a:t/>
                      </a:r>
                      <a:br>
                        <a:rPr lang="en-AU" sz="1600" dirty="0">
                          <a:latin typeface="+mj-lt"/>
                        </a:rPr>
                      </a:br>
                      <a:r>
                        <a:rPr lang="en-AU" sz="1600" dirty="0">
                          <a:latin typeface="+mj-lt"/>
                        </a:rPr>
                        <a:t>pre-ballot</a:t>
                      </a: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AU" sz="1600" dirty="0">
                          <a:latin typeface="+mj-lt"/>
                        </a:rPr>
                        <a:t>5-month</a:t>
                      </a:r>
                      <a:br>
                        <a:rPr lang="en-AU" sz="1600" dirty="0">
                          <a:latin typeface="+mj-lt"/>
                        </a:rPr>
                      </a:br>
                      <a:r>
                        <a:rPr lang="en-AU" sz="1600" dirty="0">
                          <a:latin typeface="+mj-lt"/>
                        </a:rPr>
                        <a:t>FDIS ballot</a:t>
                      </a: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>
                          <a:latin typeface="+mj-lt"/>
                        </a:rPr>
                        <a:t>Comments</a:t>
                      </a:r>
                      <a:r>
                        <a:rPr lang="en-AU" sz="1600" baseline="0" dirty="0">
                          <a:latin typeface="+mj-lt"/>
                        </a:rPr>
                        <a:t> resolved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0" marR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9602">
                <a:tc>
                  <a:txBody>
                    <a:bodyPr/>
                    <a:lstStyle/>
                    <a:p>
                      <a:pPr algn="l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  <a:latin typeface="+mn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n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FF0000"/>
                          </a:solidFill>
                          <a:latin typeface="+mn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n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FF0000"/>
                          </a:solidFill>
                          <a:latin typeface="+mn-lt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Paul Nikolich, IEEE 802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EF4002E7-DB4D-4CC3-8382-1939D19420D8}" type="slidenum">
              <a:rPr lang="en-US" smtClean="0"/>
              <a:pPr/>
              <a:t>50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6127635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11EAB5-B2B9-F546-A9A2-F908765CA4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1525" y="2362200"/>
            <a:ext cx="7772400" cy="1066800"/>
          </a:xfrm>
        </p:spPr>
        <p:txBody>
          <a:bodyPr/>
          <a:lstStyle/>
          <a:p>
            <a:pPr algn="ctr"/>
            <a:r>
              <a:rPr lang="en-US" dirty="0"/>
              <a:t>Summary of IEEE 802.21 standards</a:t>
            </a:r>
            <a:br>
              <a:rPr lang="en-US" dirty="0"/>
            </a:br>
            <a:r>
              <a:rPr lang="en-US" dirty="0"/>
              <a:t>currently in the PSDO process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9A047-3B59-6848-AF2E-FC72DF32F17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Paul Nikolich, IEEE 802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411C01-2BA3-F34F-83F0-34030C50D73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FCE5288C-F87B-4810-A6B2-740CE13BD34D}" type="slidenum">
              <a:rPr lang="en-US" smtClean="0"/>
              <a:pPr>
                <a:defRPr/>
              </a:pPr>
              <a:t>51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7637159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802.21 has no standards in the pipeline for ratification under the PSDO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85749336"/>
              </p:ext>
            </p:extLst>
          </p:nvPr>
        </p:nvGraphicFramePr>
        <p:xfrm>
          <a:off x="152399" y="1600200"/>
          <a:ext cx="8839199" cy="938722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0668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97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561571">
                <a:tc>
                  <a:txBody>
                    <a:bodyPr/>
                    <a:lstStyle/>
                    <a:p>
                      <a:pPr algn="ctr"/>
                      <a:r>
                        <a:rPr lang="en-AU" sz="1600" dirty="0">
                          <a:latin typeface="+mj-lt"/>
                        </a:rPr>
                        <a:t>802</a:t>
                      </a:r>
                    </a:p>
                  </a:txBody>
                  <a:tcPr marL="115147" marR="115147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AU" sz="1600" dirty="0">
                          <a:latin typeface="+mj-lt"/>
                        </a:rPr>
                        <a:t>Last draft liaised</a:t>
                      </a: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 sz="1600" dirty="0"/>
                    </a:p>
                  </a:txBody>
                  <a:tcPr marL="115147" marR="115147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+mj-lt"/>
                        </a:rPr>
                        <a:t>60-day</a:t>
                      </a:r>
                      <a:r>
                        <a:rPr lang="en-AU" sz="1600" dirty="0">
                          <a:latin typeface="+mj-lt"/>
                        </a:rPr>
                        <a:t/>
                      </a:r>
                      <a:br>
                        <a:rPr lang="en-AU" sz="1600" dirty="0">
                          <a:latin typeface="+mj-lt"/>
                        </a:rPr>
                      </a:br>
                      <a:r>
                        <a:rPr lang="en-AU" sz="1600" dirty="0">
                          <a:latin typeface="+mj-lt"/>
                        </a:rPr>
                        <a:t>pre-ballot</a:t>
                      </a: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AU" sz="1600" dirty="0">
                          <a:latin typeface="+mj-lt"/>
                        </a:rPr>
                        <a:t>5-month</a:t>
                      </a:r>
                      <a:br>
                        <a:rPr lang="en-AU" sz="1600" dirty="0">
                          <a:latin typeface="+mj-lt"/>
                        </a:rPr>
                      </a:br>
                      <a:r>
                        <a:rPr lang="en-AU" sz="1600" dirty="0">
                          <a:latin typeface="+mj-lt"/>
                        </a:rPr>
                        <a:t>FDIS ballot</a:t>
                      </a: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>
                          <a:latin typeface="+mj-lt"/>
                        </a:rPr>
                        <a:t>Comments</a:t>
                      </a:r>
                      <a:r>
                        <a:rPr lang="en-AU" sz="1600" baseline="0" dirty="0">
                          <a:latin typeface="+mj-lt"/>
                        </a:rPr>
                        <a:t> resolved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0" marR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9602"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751644007"/>
                  </a:ext>
                </a:extLst>
              </a:tr>
            </a:tbl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IEEE 802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EF4002E7-DB4D-4CC3-8382-1939D19420D8}" type="slidenum">
              <a:rPr lang="en-US" smtClean="0"/>
              <a:pPr/>
              <a:t>52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1656324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11EAB5-B2B9-F546-A9A2-F908765CA4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1525" y="2362200"/>
            <a:ext cx="7772400" cy="1066800"/>
          </a:xfrm>
        </p:spPr>
        <p:txBody>
          <a:bodyPr/>
          <a:lstStyle/>
          <a:p>
            <a:pPr algn="ctr"/>
            <a:r>
              <a:rPr lang="en-US" dirty="0"/>
              <a:t>Summary of IEEE 802.22 standards</a:t>
            </a:r>
            <a:br>
              <a:rPr lang="en-US" dirty="0"/>
            </a:br>
            <a:r>
              <a:rPr lang="en-US" dirty="0"/>
              <a:t>currently in the PSDO process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9A047-3B59-6848-AF2E-FC72DF32F17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Paul Nikolich, IEEE 802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411C01-2BA3-F34F-83F0-34030C50D73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FCE5288C-F87B-4810-A6B2-740CE13BD34D}" type="slidenum">
              <a:rPr lang="en-US" smtClean="0"/>
              <a:pPr>
                <a:defRPr/>
              </a:pPr>
              <a:t>53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0744784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>
                <a:solidFill>
                  <a:schemeClr val="accent6"/>
                </a:solidFill>
              </a:rPr>
              <a:t>IEEE 802.22 has zero standards in the pipeline for ratification under the PSDO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75387846"/>
              </p:ext>
            </p:extLst>
          </p:nvPr>
        </p:nvGraphicFramePr>
        <p:xfrm>
          <a:off x="152399" y="1600200"/>
          <a:ext cx="8839199" cy="938722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2192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273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561571">
                <a:tc>
                  <a:txBody>
                    <a:bodyPr/>
                    <a:lstStyle/>
                    <a:p>
                      <a:pPr algn="ctr"/>
                      <a:r>
                        <a:rPr lang="en-AU" sz="1600" dirty="0">
                          <a:latin typeface="+mj-lt"/>
                        </a:rPr>
                        <a:t>802</a:t>
                      </a:r>
                    </a:p>
                  </a:txBody>
                  <a:tcPr marL="115147" marR="115147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AU" sz="1600" dirty="0">
                          <a:latin typeface="+mj-lt"/>
                        </a:rPr>
                        <a:t>Last draft liaised</a:t>
                      </a: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 sz="1600" dirty="0"/>
                    </a:p>
                  </a:txBody>
                  <a:tcPr marL="115147" marR="115147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+mj-lt"/>
                        </a:rPr>
                        <a:t>60-day</a:t>
                      </a:r>
                      <a:r>
                        <a:rPr lang="en-AU" sz="1600" dirty="0">
                          <a:latin typeface="+mj-lt"/>
                        </a:rPr>
                        <a:t/>
                      </a:r>
                      <a:br>
                        <a:rPr lang="en-AU" sz="1600" dirty="0">
                          <a:latin typeface="+mj-lt"/>
                        </a:rPr>
                      </a:br>
                      <a:r>
                        <a:rPr lang="en-AU" sz="1600" dirty="0">
                          <a:latin typeface="+mj-lt"/>
                        </a:rPr>
                        <a:t>pre-ballot</a:t>
                      </a: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AU" sz="1600" dirty="0">
                          <a:latin typeface="+mj-lt"/>
                        </a:rPr>
                        <a:t>5-month</a:t>
                      </a:r>
                      <a:br>
                        <a:rPr lang="en-AU" sz="1600" dirty="0">
                          <a:latin typeface="+mj-lt"/>
                        </a:rPr>
                      </a:br>
                      <a:r>
                        <a:rPr lang="en-AU" sz="1600" dirty="0">
                          <a:latin typeface="+mj-lt"/>
                        </a:rPr>
                        <a:t>FDIS ballot</a:t>
                      </a: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>
                          <a:latin typeface="+mj-lt"/>
                        </a:rPr>
                        <a:t>Comments</a:t>
                      </a:r>
                      <a:r>
                        <a:rPr lang="en-AU" sz="1600" baseline="0" dirty="0">
                          <a:latin typeface="+mj-lt"/>
                        </a:rPr>
                        <a:t> resolved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0" marR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9602">
                <a:tc>
                  <a:txBody>
                    <a:bodyPr/>
                    <a:lstStyle/>
                    <a:p>
                      <a:endParaRPr lang="en-AU" sz="160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endParaRPr lang="en-AU" sz="1600" dirty="0"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endParaRPr lang="en-AU" sz="1600" dirty="0"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endParaRPr lang="en-AU" sz="1600" dirty="0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endParaRPr lang="en-AU" sz="1600" dirty="0"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endParaRPr lang="en-AU" sz="1600" dirty="0">
                        <a:solidFill>
                          <a:schemeClr val="accent6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endParaRPr lang="en-AU" sz="1600" dirty="0"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endParaRPr lang="en-AU" sz="1600" dirty="0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Paul Nikolich, IEEE 802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EF4002E7-DB4D-4CC3-8382-1939D19420D8}" type="slidenum">
              <a:rPr lang="en-US" smtClean="0"/>
              <a:pPr/>
              <a:t>54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86756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IEEE 802.1 WG has sent 27 standards completely through the PSDO ratification process</a:t>
            </a:r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F4002E7-DB4D-4CC3-8382-1939D19420D8}" type="slidenum">
              <a:rPr lang="en-US" smtClean="0"/>
              <a:pPr/>
              <a:t>6</a:t>
            </a:fld>
            <a:endParaRPr lang="en-US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/>
          </p:nvPr>
        </p:nvGraphicFramePr>
        <p:xfrm>
          <a:off x="761999" y="1712149"/>
          <a:ext cx="7696200" cy="460248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5240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118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301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3019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03671"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IEEE 802</a:t>
                      </a:r>
                      <a:br>
                        <a:rPr lang="en-AU" sz="1600" dirty="0" smtClean="0"/>
                      </a:br>
                      <a:r>
                        <a:rPr lang="en-AU" sz="1600" dirty="0" smtClean="0"/>
                        <a:t>standard</a:t>
                      </a:r>
                      <a:endParaRPr lang="en-AU" sz="1600" dirty="0"/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60-day</a:t>
                      </a:r>
                      <a:r>
                        <a:rPr lang="en-AU" sz="1600" dirty="0" smtClean="0"/>
                        <a:t/>
                      </a:r>
                      <a:br>
                        <a:rPr lang="en-AU" sz="1600" dirty="0" smtClean="0"/>
                      </a:br>
                      <a:r>
                        <a:rPr lang="en-AU" sz="1600" dirty="0" smtClean="0"/>
                        <a:t>pre-ballot</a:t>
                      </a:r>
                      <a:endParaRPr lang="en-AU" sz="1600" dirty="0"/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/>
                        <a:t>5-month</a:t>
                      </a:r>
                      <a:br>
                        <a:rPr lang="en-AU" sz="1600" dirty="0" smtClean="0"/>
                      </a:br>
                      <a:r>
                        <a:rPr lang="en-AU" sz="1600" dirty="0" smtClean="0"/>
                        <a:t>FDIS ballot</a:t>
                      </a:r>
                      <a:endParaRPr lang="en-AU" sz="1600" dirty="0"/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/>
                        <a:t>Comments</a:t>
                      </a:r>
                      <a:r>
                        <a:rPr lang="en-AU" sz="1600" baseline="0" dirty="0" smtClean="0"/>
                        <a:t> resolved by IEEE</a:t>
                      </a:r>
                      <a:endParaRPr lang="en-AU" sz="1600" dirty="0"/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1598"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802.1BR</a:t>
                      </a:r>
                      <a:endParaRPr lang="en-AU" sz="1600" dirty="0"/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Sep 2015</a:t>
                      </a:r>
                      <a:endParaRPr lang="en-AU" sz="1600" b="0" dirty="0" smtClean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Aug</a:t>
                      </a: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 </a:t>
                      </a: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2016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362392614"/>
                  </a:ext>
                </a:extLst>
              </a:tr>
              <a:tr h="291598"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802.1Qbv</a:t>
                      </a:r>
                      <a:endParaRPr lang="en-AU" sz="1600" dirty="0"/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May 2016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Apr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Jul 2017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405036956"/>
                  </a:ext>
                </a:extLst>
              </a:tr>
              <a:tr h="291598"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802.1AB</a:t>
                      </a:r>
                      <a:endParaRPr lang="en-AU" sz="1600" dirty="0"/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Jul</a:t>
                      </a: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 2016</a:t>
                      </a:r>
                      <a:endParaRPr lang="en-AU" sz="1600" b="0" dirty="0" smtClean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Apr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Jul 2017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324006233"/>
                  </a:ext>
                </a:extLst>
              </a:tr>
              <a:tr h="291598"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802.1Qca</a:t>
                      </a:r>
                      <a:endParaRPr lang="en-AU" sz="1600" dirty="0"/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Jul</a:t>
                      </a: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 2016</a:t>
                      </a:r>
                      <a:endParaRPr lang="en-AU" sz="1600" b="0" dirty="0" smtClean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Apr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Jul 2017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1598">
                <a:tc>
                  <a:txBody>
                    <a:bodyPr/>
                    <a:lstStyle/>
                    <a:p>
                      <a:r>
                        <a:rPr lang="en-AU" sz="1600" b="0" dirty="0" smtClean="0"/>
                        <a:t>802.1Qbu</a:t>
                      </a:r>
                      <a:endParaRPr lang="en-AU" sz="1600" b="0" dirty="0"/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Feb 2017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Oct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296114236"/>
                  </a:ext>
                </a:extLst>
              </a:tr>
              <a:tr h="291598">
                <a:tc>
                  <a:txBody>
                    <a:bodyPr/>
                    <a:lstStyle/>
                    <a:p>
                      <a:r>
                        <a:rPr lang="en-AU" sz="1600" b="0" dirty="0" smtClean="0"/>
                        <a:t>802.1Qbz</a:t>
                      </a:r>
                      <a:endParaRPr lang="en-AU" sz="1600" b="0" dirty="0"/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Feb 2017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Oct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459995518"/>
                  </a:ext>
                </a:extLst>
              </a:tr>
              <a:tr h="291598"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+mj-lt"/>
                          <a:cs typeface="Arial" panose="020B0604020202020204" pitchFamily="34" charset="0"/>
                        </a:rPr>
                        <a:t>802.1Qcd</a:t>
                      </a:r>
                      <a:endParaRPr lang="en-AU" sz="1600" b="0" dirty="0"/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Oct</a:t>
                      </a: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 2016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Dec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4119813029"/>
                  </a:ext>
                </a:extLst>
              </a:tr>
              <a:tr h="291598">
                <a:tc>
                  <a:txBody>
                    <a:bodyPr/>
                    <a:lstStyle/>
                    <a:p>
                      <a:r>
                        <a:rPr lang="en-AU" sz="1600" b="0" dirty="0" smtClean="0"/>
                        <a:t>802.1Q-Cor1</a:t>
                      </a:r>
                      <a:endParaRPr lang="en-AU" sz="1600" b="0" dirty="0"/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-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Mar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Jul</a:t>
                      </a: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 2017</a:t>
                      </a:r>
                      <a:endParaRPr lang="en-AU" sz="1600" b="0" dirty="0" smtClean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02007147"/>
                  </a:ext>
                </a:extLst>
              </a:tr>
              <a:tr h="29159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802.1AC-Rev</a:t>
                      </a: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May 2017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Mar 2018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Apr 2018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47298951"/>
                  </a:ext>
                </a:extLst>
              </a:tr>
              <a:tr h="291598">
                <a:tc>
                  <a:txBody>
                    <a:bodyPr/>
                    <a:lstStyle/>
                    <a:p>
                      <a:r>
                        <a:rPr lang="en-AU" sz="1600" b="0" dirty="0" smtClean="0"/>
                        <a:t>802d</a:t>
                      </a:r>
                      <a:endParaRPr lang="en-AU" sz="1600" b="0" dirty="0"/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Jun 2017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Mar 2018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963094535"/>
                  </a:ext>
                </a:extLst>
              </a:tr>
              <a:tr h="291598"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802.1AX/Cor1 </a:t>
                      </a:r>
                      <a:endParaRPr lang="en-AU" sz="1600" b="0" dirty="0"/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-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Jul 2018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52471432"/>
                  </a:ext>
                </a:extLst>
              </a:tr>
              <a:tr h="291598">
                <a:tc>
                  <a:txBody>
                    <a:bodyPr/>
                    <a:lstStyle/>
                    <a:p>
                      <a:r>
                        <a:rPr lang="en-AU" sz="1600" b="0" dirty="0" smtClean="0"/>
                        <a:t>802.1AEcg</a:t>
                      </a:r>
                      <a:endParaRPr lang="en-AU" sz="1600" b="0" dirty="0"/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Sep 17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Aug 18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Jan 19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2696897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26482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IEEE 802.1 WG has sent 27 standards completely through the PSDO ratification process</a:t>
            </a:r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F4002E7-DB4D-4CC3-8382-1939D19420D8}" type="slidenum">
              <a:rPr lang="en-US" smtClean="0"/>
              <a:pPr/>
              <a:t>7</a:t>
            </a:fld>
            <a:endParaRPr lang="en-US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03377173"/>
              </p:ext>
            </p:extLst>
          </p:nvPr>
        </p:nvGraphicFramePr>
        <p:xfrm>
          <a:off x="761999" y="1712149"/>
          <a:ext cx="7696200" cy="15849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5240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118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301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3019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03671"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IEEE 802</a:t>
                      </a:r>
                      <a:br>
                        <a:rPr lang="en-AU" sz="1600" dirty="0" smtClean="0"/>
                      </a:br>
                      <a:r>
                        <a:rPr lang="en-AU" sz="1600" dirty="0" smtClean="0"/>
                        <a:t>standard</a:t>
                      </a:r>
                      <a:endParaRPr lang="en-AU" sz="1600" dirty="0"/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60-day</a:t>
                      </a:r>
                      <a:r>
                        <a:rPr lang="en-AU" sz="1600" dirty="0" smtClean="0"/>
                        <a:t/>
                      </a:r>
                      <a:br>
                        <a:rPr lang="en-AU" sz="1600" dirty="0" smtClean="0"/>
                      </a:br>
                      <a:r>
                        <a:rPr lang="en-AU" sz="1600" dirty="0" smtClean="0"/>
                        <a:t>pre-ballot</a:t>
                      </a:r>
                      <a:endParaRPr lang="en-AU" sz="1600" dirty="0"/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/>
                        <a:t>5-month</a:t>
                      </a:r>
                      <a:br>
                        <a:rPr lang="en-AU" sz="1600" dirty="0" smtClean="0"/>
                      </a:br>
                      <a:r>
                        <a:rPr lang="en-AU" sz="1600" dirty="0" smtClean="0"/>
                        <a:t>FDIS ballot</a:t>
                      </a:r>
                      <a:endParaRPr lang="en-AU" sz="1600" dirty="0"/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/>
                        <a:t>Comments</a:t>
                      </a:r>
                      <a:r>
                        <a:rPr lang="en-AU" sz="1600" baseline="0" dirty="0" smtClean="0"/>
                        <a:t> resolved by IEEE</a:t>
                      </a:r>
                      <a:endParaRPr lang="en-AU" sz="1600" dirty="0"/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1598"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+mj-lt"/>
                          <a:cs typeface="Arial" panose="020B0604020202020204" pitchFamily="34" charset="0"/>
                        </a:rPr>
                        <a:t>.1CB</a:t>
                      </a:r>
                      <a:endParaRPr lang="en-AU" sz="160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rgbClr val="00B050"/>
                          </a:solidFill>
                          <a:latin typeface="+mj-lt"/>
                          <a:ea typeface="+mn-ea"/>
                          <a:cs typeface="+mn-cs"/>
                        </a:rPr>
                        <a:t>20</a:t>
                      </a:r>
                      <a:r>
                        <a:rPr lang="en-AU" sz="1600" b="0" kern="1200" baseline="0" dirty="0" smtClean="0">
                          <a:solidFill>
                            <a:srgbClr val="00B050"/>
                          </a:solidFill>
                          <a:latin typeface="+mj-lt"/>
                          <a:ea typeface="+mn-ea"/>
                          <a:cs typeface="+mn-cs"/>
                        </a:rPr>
                        <a:t> Jan 18</a:t>
                      </a:r>
                      <a:endParaRPr lang="en-AU" sz="1600" b="0" kern="1200" dirty="0" smtClean="0">
                        <a:solidFill>
                          <a:srgbClr val="00B050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  <a:latin typeface="+mj-lt"/>
                        </a:rPr>
                        <a:t>26 Dec 18</a:t>
                      </a:r>
                      <a:endParaRPr lang="en-AU" sz="1600" b="0" dirty="0" smtClean="0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  <a:latin typeface="+mj-lt"/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362392614"/>
                  </a:ext>
                </a:extLst>
              </a:tr>
              <a:tr h="291598"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+mj-lt"/>
                          <a:cs typeface="Arial" panose="020B0604020202020204" pitchFamily="34" charset="0"/>
                        </a:rPr>
                        <a:t>.1Qci</a:t>
                      </a:r>
                      <a:endParaRPr lang="en-AU" sz="160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rgbClr val="00B050"/>
                          </a:solidFill>
                          <a:latin typeface="+mj-lt"/>
                          <a:ea typeface="+mn-ea"/>
                          <a:cs typeface="+mn-cs"/>
                        </a:rPr>
                        <a:t>9</a:t>
                      </a:r>
                      <a:r>
                        <a:rPr lang="en-AU" sz="1600" b="0" kern="1200" baseline="0" dirty="0" smtClean="0">
                          <a:solidFill>
                            <a:srgbClr val="00B050"/>
                          </a:solidFill>
                          <a:latin typeface="+mj-lt"/>
                          <a:ea typeface="+mn-ea"/>
                          <a:cs typeface="+mn-cs"/>
                        </a:rPr>
                        <a:t> Dec 17</a:t>
                      </a:r>
                      <a:endParaRPr lang="en-AU" sz="1600" b="0" kern="1200" dirty="0" smtClean="0">
                        <a:solidFill>
                          <a:srgbClr val="00B050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  <a:latin typeface="+mj-lt"/>
                        </a:rPr>
                        <a:t>3 Jan 19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rgbClr val="00B050"/>
                          </a:solidFill>
                          <a:latin typeface="+mj-lt"/>
                          <a:ea typeface="+mn-ea"/>
                          <a:cs typeface="+mn-cs"/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405036956"/>
                  </a:ext>
                </a:extLst>
              </a:tr>
              <a:tr h="291598"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+mj-lt"/>
                          <a:cs typeface="Arial" panose="020B0604020202020204" pitchFamily="34" charset="0"/>
                        </a:rPr>
                        <a:t>.1Qch</a:t>
                      </a:r>
                      <a:endParaRPr lang="en-AU" sz="160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rgbClr val="00B050"/>
                          </a:solidFill>
                          <a:latin typeface="+mj-lt"/>
                          <a:ea typeface="+mn-ea"/>
                          <a:cs typeface="+mn-cs"/>
                        </a:rPr>
                        <a:t>20</a:t>
                      </a:r>
                      <a:r>
                        <a:rPr lang="en-AU" sz="1600" b="0" kern="1200" baseline="0" dirty="0" smtClean="0">
                          <a:solidFill>
                            <a:srgbClr val="00B050"/>
                          </a:solidFill>
                          <a:latin typeface="+mj-lt"/>
                          <a:ea typeface="+mn-ea"/>
                          <a:cs typeface="+mn-cs"/>
                        </a:rPr>
                        <a:t> Jan 18</a:t>
                      </a:r>
                      <a:endParaRPr lang="en-AU" sz="1600" b="0" kern="1200" dirty="0" smtClean="0">
                        <a:solidFill>
                          <a:srgbClr val="00B050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  <a:latin typeface="+mj-lt"/>
                        </a:rPr>
                        <a:t>3 Jan</a:t>
                      </a: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  <a:latin typeface="+mj-lt"/>
                        </a:rPr>
                        <a:t> 19</a:t>
                      </a:r>
                      <a:endParaRPr lang="en-AU" sz="1600" b="0" dirty="0" smtClean="0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  <a:latin typeface="+mj-lt"/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32400623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66225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IEEE 802.3 WG has sent 15 standards completely through the PSDO ratification process</a:t>
            </a:r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F4002E7-DB4D-4CC3-8382-1939D19420D8}" type="slidenum">
              <a:rPr lang="en-US" smtClean="0"/>
              <a:pPr/>
              <a:t>8</a:t>
            </a:fld>
            <a:endParaRPr lang="en-US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/>
          </p:nvPr>
        </p:nvGraphicFramePr>
        <p:xfrm>
          <a:off x="761999" y="1817511"/>
          <a:ext cx="7696200" cy="4126089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3716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642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301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3019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07719"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IEEE 802</a:t>
                      </a:r>
                      <a:br>
                        <a:rPr lang="en-AU" sz="1600" dirty="0" smtClean="0"/>
                      </a:br>
                      <a:r>
                        <a:rPr lang="en-AU" sz="1600" dirty="0" smtClean="0"/>
                        <a:t>standard</a:t>
                      </a:r>
                      <a:endParaRPr lang="en-AU" sz="1600" dirty="0"/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60-day</a:t>
                      </a:r>
                      <a:r>
                        <a:rPr lang="en-AU" sz="1600" dirty="0" smtClean="0"/>
                        <a:t/>
                      </a:r>
                      <a:br>
                        <a:rPr lang="en-AU" sz="1600" dirty="0" smtClean="0"/>
                      </a:br>
                      <a:r>
                        <a:rPr lang="en-AU" sz="1600" dirty="0" smtClean="0"/>
                        <a:t>pre-ballot</a:t>
                      </a:r>
                      <a:endParaRPr lang="en-AU" sz="1600" dirty="0"/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/>
                        <a:t>5-month</a:t>
                      </a:r>
                      <a:br>
                        <a:rPr lang="en-AU" sz="1600" dirty="0" smtClean="0"/>
                      </a:br>
                      <a:r>
                        <a:rPr lang="en-AU" sz="1600" dirty="0" smtClean="0"/>
                        <a:t>FDIS ballot</a:t>
                      </a:r>
                      <a:endParaRPr lang="en-AU" sz="1600" dirty="0"/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/>
                        <a:t>Comments</a:t>
                      </a:r>
                      <a:r>
                        <a:rPr lang="en-AU" sz="1600" baseline="0" dirty="0" smtClean="0"/>
                        <a:t> resolved by IEEE</a:t>
                      </a:r>
                      <a:endParaRPr lang="en-AU" sz="1600" dirty="0"/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 smtClean="0"/>
                        <a:t>802.3</a:t>
                      </a:r>
                      <a:endParaRPr lang="en-AU" sz="1600" b="0" dirty="0"/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2013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Feb 2014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 smtClean="0">
                          <a:latin typeface="+mj-lt"/>
                          <a:cs typeface="Arial" panose="020B0604020202020204" pitchFamily="34" charset="0"/>
                        </a:rPr>
                        <a:t>802.3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Jul 2016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Mar</a:t>
                      </a: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 2017</a:t>
                      </a:r>
                      <a:endParaRPr lang="en-AU" sz="1600" b="0" dirty="0" smtClean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Mar 2017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 smtClean="0">
                          <a:latin typeface="+mj-lt"/>
                          <a:cs typeface="Arial" panose="020B0604020202020204" pitchFamily="34" charset="0"/>
                        </a:rPr>
                        <a:t>802.3.1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Oct 2014</a:t>
                      </a:r>
                      <a:endParaRPr lang="en-AU" sz="1600" b="0" dirty="0" smtClean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Jun 2015</a:t>
                      </a:r>
                      <a:endParaRPr lang="en-AU" sz="1600" b="0" dirty="0" smtClean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Apr</a:t>
                      </a: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 2015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 smtClean="0">
                          <a:latin typeface="+mj-lt"/>
                          <a:cs typeface="Arial" panose="020B0604020202020204" pitchFamily="34" charset="0"/>
                        </a:rPr>
                        <a:t>802.3bw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Sep 2016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Sep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Nov 2017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748773060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 smtClean="0">
                          <a:latin typeface="+mj-lt"/>
                          <a:cs typeface="Arial" panose="020B0604020202020204" pitchFamily="34" charset="0"/>
                        </a:rPr>
                        <a:t>802.3bp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Jan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Oct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48985805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 smtClean="0">
                          <a:latin typeface="+mj-lt"/>
                          <a:cs typeface="Arial" panose="020B0604020202020204" pitchFamily="34" charset="0"/>
                        </a:rPr>
                        <a:t>802.3bq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Jan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Oct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851261610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 smtClean="0">
                          <a:latin typeface="+mj-lt"/>
                          <a:cs typeface="Arial" panose="020B0604020202020204" pitchFamily="34" charset="0"/>
                        </a:rPr>
                        <a:t>802.3br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Feb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Oct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514827558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 smtClean="0">
                          <a:latin typeface="+mj-lt"/>
                          <a:cs typeface="Arial" panose="020B0604020202020204" pitchFamily="34" charset="0"/>
                        </a:rPr>
                        <a:t>802.3by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Jan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Oct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774990739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 smtClean="0">
                          <a:latin typeface="+mj-lt"/>
                          <a:cs typeface="Arial" panose="020B0604020202020204" pitchFamily="34" charset="0"/>
                        </a:rPr>
                        <a:t>802.3bz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Feb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Oct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88842586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802.3/</a:t>
                      </a:r>
                      <a:r>
                        <a:rPr lang="en-AU" sz="1600" dirty="0" err="1" smtClean="0"/>
                        <a:t>Cor</a:t>
                      </a:r>
                      <a:r>
                        <a:rPr lang="en-AU" sz="1600" dirty="0" smtClean="0"/>
                        <a:t> 1 </a:t>
                      </a:r>
                      <a:endParaRPr lang="en-AU" sz="1600" b="0" dirty="0" smtClean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Nov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76230525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17417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IEEE 802.3 WG has sent 15 standards completely through the PSDO ratification process</a:t>
            </a:r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F4002E7-DB4D-4CC3-8382-1939D19420D8}" type="slidenum">
              <a:rPr lang="en-US" smtClean="0"/>
              <a:pPr/>
              <a:t>9</a:t>
            </a:fld>
            <a:endParaRPr lang="en-US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/>
          </p:nvPr>
        </p:nvGraphicFramePr>
        <p:xfrm>
          <a:off x="761999" y="1828800"/>
          <a:ext cx="7696200" cy="2366904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3716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642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301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3019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07719"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IEEE 802</a:t>
                      </a:r>
                      <a:br>
                        <a:rPr lang="en-AU" sz="1600" dirty="0" smtClean="0"/>
                      </a:br>
                      <a:r>
                        <a:rPr lang="en-AU" sz="1600" dirty="0" smtClean="0"/>
                        <a:t>standard</a:t>
                      </a:r>
                      <a:endParaRPr lang="en-AU" sz="1600" dirty="0"/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60-day</a:t>
                      </a:r>
                      <a:r>
                        <a:rPr lang="en-AU" sz="1600" dirty="0" smtClean="0"/>
                        <a:t/>
                      </a:r>
                      <a:br>
                        <a:rPr lang="en-AU" sz="1600" dirty="0" smtClean="0"/>
                      </a:br>
                      <a:r>
                        <a:rPr lang="en-AU" sz="1600" dirty="0" smtClean="0"/>
                        <a:t>pre-ballot</a:t>
                      </a:r>
                      <a:endParaRPr lang="en-AU" sz="1600" dirty="0"/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/>
                        <a:t>5-month</a:t>
                      </a:r>
                      <a:br>
                        <a:rPr lang="en-AU" sz="1600" dirty="0" smtClean="0"/>
                      </a:br>
                      <a:r>
                        <a:rPr lang="en-AU" sz="1600" dirty="0" smtClean="0"/>
                        <a:t>FDIS ballot</a:t>
                      </a:r>
                      <a:endParaRPr lang="en-AU" sz="1600" dirty="0"/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/>
                        <a:t>Comments</a:t>
                      </a:r>
                      <a:r>
                        <a:rPr lang="en-AU" sz="1600" baseline="0" dirty="0" smtClean="0"/>
                        <a:t> resolved by IEEE</a:t>
                      </a:r>
                      <a:endParaRPr lang="en-AU" sz="1600" dirty="0"/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GB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802.3bn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  <a:latin typeface="+mj-lt"/>
                        </a:rPr>
                        <a:t>16</a:t>
                      </a: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  <a:latin typeface="+mj-lt"/>
                        </a:rPr>
                        <a:t> Apr 17</a:t>
                      </a:r>
                      <a:endParaRPr lang="en-AU" sz="1600" b="0" dirty="0" smtClean="0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  <a:latin typeface="+mj-lt"/>
                        </a:rPr>
                        <a:t>3</a:t>
                      </a: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  <a:latin typeface="+mj-lt"/>
                        </a:rPr>
                        <a:t> Sep 18</a:t>
                      </a:r>
                      <a:endParaRPr lang="en-AU" sz="1600" b="0" dirty="0" smtClean="0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kern="120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n/a</a:t>
                      </a:r>
                      <a:endParaRPr lang="en-AU" sz="1600" b="0" dirty="0" smtClean="0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GB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802.3bv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  <a:latin typeface="+mj-lt"/>
                        </a:rPr>
                        <a:t>18 </a:t>
                      </a: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  <a:latin typeface="+mj-lt"/>
                        </a:rPr>
                        <a:t>Aug 17</a:t>
                      </a:r>
                      <a:endParaRPr lang="en-AU" sz="1600" b="0" dirty="0" smtClean="0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  <a:latin typeface="+mj-lt"/>
                        </a:rPr>
                        <a:t>3</a:t>
                      </a: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  <a:latin typeface="+mj-lt"/>
                        </a:rPr>
                        <a:t> Sep 18</a:t>
                      </a:r>
                      <a:endParaRPr lang="en-AU" sz="1600" b="0" dirty="0" smtClean="0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GB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802.3bu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18 </a:t>
                      </a:r>
                      <a:r>
                        <a:rPr lang="en-AU" sz="1600" b="0" kern="1200" baseline="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Aug 17</a:t>
                      </a:r>
                      <a:endParaRPr lang="en-AU" sz="1600" b="0" kern="1200" dirty="0" smtClean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  <a:latin typeface="+mj-lt"/>
                        </a:rPr>
                        <a:t>3</a:t>
                      </a: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  <a:latin typeface="+mj-lt"/>
                        </a:rPr>
                        <a:t> Sep 18</a:t>
                      </a:r>
                      <a:endParaRPr lang="en-AU" sz="1600" b="0" dirty="0" smtClean="0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  <a:latin typeface="+mj-lt"/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 smtClean="0">
                          <a:latin typeface="+mj-lt"/>
                          <a:cs typeface="Arial" panose="020B0604020202020204" pitchFamily="34" charset="0"/>
                        </a:rPr>
                        <a:t>802.3bs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12</a:t>
                      </a:r>
                      <a:r>
                        <a:rPr lang="en-AU" sz="1600" b="0" kern="1200" baseline="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 Apr 18</a:t>
                      </a:r>
                      <a:endParaRPr lang="en-AU" sz="1600" b="0" kern="1200" dirty="0" smtClean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26</a:t>
                      </a:r>
                      <a:r>
                        <a:rPr lang="en-AU" sz="1600" b="0" kern="1200" baseline="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 Dec 18</a:t>
                      </a:r>
                      <a:endParaRPr lang="en-AU" sz="1600" b="0" kern="1200" dirty="0" smtClean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748773060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 smtClean="0">
                          <a:latin typeface="+mj-lt"/>
                          <a:cs typeface="Arial" panose="020B0604020202020204" pitchFamily="34" charset="0"/>
                        </a:rPr>
                        <a:t>802.3cc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12</a:t>
                      </a:r>
                      <a:r>
                        <a:rPr lang="en-AU" sz="1600" b="0" kern="1200" baseline="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 Apr 18</a:t>
                      </a:r>
                      <a:endParaRPr lang="en-AU" sz="1600" b="0" kern="1200" dirty="0" smtClean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26</a:t>
                      </a:r>
                      <a:r>
                        <a:rPr lang="en-AU" sz="1600" b="0" kern="1200" baseline="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 Dec 18</a:t>
                      </a:r>
                      <a:endParaRPr lang="en-AU" sz="1600" b="0" kern="1200" dirty="0" smtClean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8627468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01220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Settings\dstanley\My Documents\2005Jan\802-11-Submission.pot</Template>
  <TotalTime>0</TotalTime>
  <Words>3269</Words>
  <Application>Microsoft Office PowerPoint</Application>
  <PresentationFormat>On-screen Show (4:3)</PresentationFormat>
  <Paragraphs>953</Paragraphs>
  <Slides>54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54</vt:i4>
      </vt:variant>
    </vt:vector>
  </HeadingPairs>
  <TitlesOfParts>
    <vt:vector size="57" baseType="lpstr">
      <vt:lpstr>Arial</vt:lpstr>
      <vt:lpstr>Times New Roman</vt:lpstr>
      <vt:lpstr>802-11-Submission</vt:lpstr>
      <vt:lpstr>IEEE 802 status report to ISO/IEC JTC1/SC6 for SC6 meeting in April 2019 in Beijing, China</vt:lpstr>
      <vt:lpstr>This report from IEEE 802 summarizes issues of mutual interest to IEEE 802 and SC6</vt:lpstr>
      <vt:lpstr>Summary of IEEE 802 standards administered through the PSDO process  </vt:lpstr>
      <vt:lpstr>IEEE 802 has sent 58 standards through to PSDO ratification with 27 in-process</vt:lpstr>
      <vt:lpstr>IEEE 802.1 WG has sent 27 standards completely through the PSDO ratification process</vt:lpstr>
      <vt:lpstr>IEEE 802.1 WG has sent 27 standards completely through the PSDO ratification process</vt:lpstr>
      <vt:lpstr>IEEE 802.1 WG has sent 27 standards completely through the PSDO ratification process</vt:lpstr>
      <vt:lpstr>IEEE 802.3 WG has sent 15 standards completely through the PSDO ratification process</vt:lpstr>
      <vt:lpstr>IEEE 802.3 WG has sent 15 standards completely through the PSDO ratification process</vt:lpstr>
      <vt:lpstr>IEEE 802.11 WG has sent 8 standards completely through the PSDO ratification process</vt:lpstr>
      <vt:lpstr>IEEE 802.15 WG has sent two standards  completely through the PSDO ratification process</vt:lpstr>
      <vt:lpstr>IEEE 802.16 WG has sent zero standards completely through the PSDO ratification process</vt:lpstr>
      <vt:lpstr>IEEE 802.21 WG has sent three standards completely through the PSDO ratification process</vt:lpstr>
      <vt:lpstr>IEEE 802.22 WG has sent three standards completely through the PSDO ratification process</vt:lpstr>
      <vt:lpstr>Summary of IEEE 802.1 standards currently in the PSDO process  </vt:lpstr>
      <vt:lpstr>IEEE 802.1 has 11 standards in the pipeline for ratification under the PSDO</vt:lpstr>
      <vt:lpstr>IEEE 802c has been published as ISO/IEC/IEEE 8802-A:2015/Amd 2:2019 but requires a response  </vt:lpstr>
      <vt:lpstr>IEEE 802.1Q-2018 60-day ballot passed and responses are required</vt:lpstr>
      <vt:lpstr>IEEE 802.1Qcc PSDO process will be delayed until previous amendments are approved</vt:lpstr>
      <vt:lpstr>IEEE 802.1Qcp PSDO process will be delayed until previous amendments are approved</vt:lpstr>
      <vt:lpstr>IEEE 802.1AR-Rev is waiting start of FDIS ballot </vt:lpstr>
      <vt:lpstr>IEEE 802.1CM FDIS ballot closes on 26 June 2019 </vt:lpstr>
      <vt:lpstr>IEEE 802.1Qcy PSDO process will be delayed until previous amendments are approved</vt:lpstr>
      <vt:lpstr>IEEE 802.1AC/Cor-1 90-day PSDO ballot closes 17 Mar 2019</vt:lpstr>
      <vt:lpstr>IEEE 802.1Xck 60-day ballot passed but a response is required</vt:lpstr>
      <vt:lpstr>IEEE 802.1AE-Rev 60-day ballot passed but a response is required</vt:lpstr>
      <vt:lpstr>IEEE 802.1AS-Rev was liaised for information in Marc 2019</vt:lpstr>
      <vt:lpstr>Summary of IEEE 802.3 standards currently in the PSDO process  </vt:lpstr>
      <vt:lpstr>IEEE 802.3 has 5 standards in the pipeline for ratification under the PSDO process</vt:lpstr>
      <vt:lpstr>IEEE 802.3cd is waiting for start of 60-day ballot</vt:lpstr>
      <vt:lpstr>IEEE 802.3-REV 60-day ballot closes on 14 April 2019</vt:lpstr>
      <vt:lpstr>IEEE 802.3bt is waiting for start of 60-day ballot</vt:lpstr>
      <vt:lpstr>IEEE 802.3.2 was liaised for information in Feb 2019</vt:lpstr>
      <vt:lpstr>Summary of IEEE 802.11 standards currently in the PSDO process  </vt:lpstr>
      <vt:lpstr>IEEE 802.11 has ten standards in the pipeline for ratification under the PSDO</vt:lpstr>
      <vt:lpstr>IEEE 802.11ah is waiting for publication</vt:lpstr>
      <vt:lpstr>IEEE 802.11aj 60-day ballot passed but requires a response</vt:lpstr>
      <vt:lpstr>IEEE 802.11ak is waiting for start of FDIS ballot </vt:lpstr>
      <vt:lpstr>IEEE 802.11aq is waiting for start of FDIS ballot </vt:lpstr>
      <vt:lpstr>IEEE 802.11ax will be liaised for information soon</vt:lpstr>
      <vt:lpstr>IEEE 802.11ay will be liaised for information soon</vt:lpstr>
      <vt:lpstr>IEEE 802.11az will be liaised in the future</vt:lpstr>
      <vt:lpstr>IEEE 802.11ba will be liaised in the future</vt:lpstr>
      <vt:lpstr>IEEE 802.11bb will be liaised when appropriate</vt:lpstr>
      <vt:lpstr>Summary of IEEE 802.15 standards currently in the PSDO process  </vt:lpstr>
      <vt:lpstr>IEEE 802.15 has one standard in the pipeline for ratification under the PSDO</vt:lpstr>
      <vt:lpstr>IEEE 802.15.6-2012 published as ISO/IEC/IEEE 8802-15-6:2017 but comment responses are required</vt:lpstr>
      <vt:lpstr>Some interest has been expressed in submitting 802.15.4 (and 802.15.3)</vt:lpstr>
      <vt:lpstr>Summary of IEEE 802.16 standards currently in the PSDO process  </vt:lpstr>
      <vt:lpstr>IEEE 802.16 has zero standards in the pipeline for ratification under the PSDO</vt:lpstr>
      <vt:lpstr>Summary of IEEE 802.21 standards currently in the PSDO process  </vt:lpstr>
      <vt:lpstr>IEEE 802.21 has no standards in the pipeline for ratification under the PSDO</vt:lpstr>
      <vt:lpstr>Summary of IEEE 802.22 standards currently in the PSDO process  </vt:lpstr>
      <vt:lpstr>IEEE 802.22 has zero standards in the pipeline for ratification under the PSDO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2011-09-19T06:02:14Z</dcterms:created>
  <dcterms:modified xsi:type="dcterms:W3CDTF">2019-03-21T14:47:02Z</dcterms:modified>
</cp:coreProperties>
</file>