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420" r:id="rId2"/>
    <p:sldId id="421" r:id="rId3"/>
    <p:sldId id="523" r:id="rId4"/>
    <p:sldId id="524" r:id="rId5"/>
    <p:sldId id="483" r:id="rId6"/>
    <p:sldId id="445" r:id="rId7"/>
    <p:sldId id="444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os Farkas" initials="JF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2FB1DF"/>
    <a:srgbClr val="69BE28"/>
    <a:srgbClr val="0066FF"/>
    <a:srgbClr val="33CCFF"/>
    <a:srgbClr val="99FF99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265" autoAdjust="0"/>
    <p:restoredTop sz="84367" autoAdjust="0"/>
  </p:normalViewPr>
  <p:slideViewPr>
    <p:cSldViewPr showGuides="1">
      <p:cViewPr varScale="1">
        <p:scale>
          <a:sx n="70" d="100"/>
          <a:sy n="70" d="100"/>
        </p:scale>
        <p:origin x="1229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72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FBBBAB7-7DD2-45BB-90EC-EEB5093E3DE1}" type="slidenum">
              <a:rPr lang="en-GB" altLang="en-US" sz="1300" smtClean="0"/>
              <a:pPr>
                <a:spcBef>
                  <a:spcPct val="0"/>
                </a:spcBef>
              </a:pPr>
              <a:t>1</a:t>
            </a:fld>
            <a:endParaRPr lang="en-GB" altLang="en-US" sz="1300"/>
          </a:p>
        </p:txBody>
      </p:sp>
    </p:spTree>
    <p:extLst>
      <p:ext uri="{BB962C8B-B14F-4D97-AF65-F5344CB8AC3E}">
        <p14:creationId xmlns:p14="http://schemas.microsoft.com/office/powerpoint/2010/main" val="25918380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26601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1325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56643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9661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161454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GB" sz="1200" dirty="0">
                <a:solidFill>
                  <a:schemeClr val="bg1"/>
                </a:solidFill>
              </a:rPr>
              <a:t>ec-19-0131-00-00EC</a:t>
            </a:r>
            <a:endParaRPr lang="en-US" altLang="en-US" sz="1200" dirty="0">
              <a:solidFill>
                <a:schemeClr val="bg1"/>
              </a:solidFill>
            </a:endParaRP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GB" sz="1200" dirty="0">
                <a:solidFill>
                  <a:schemeClr val="bg1"/>
                </a:solidFill>
              </a:rPr>
              <a:t>ec-19-0131-01-00EC</a:t>
            </a:r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9/as-PAR-extension-0719-v01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18/ec-18-0243-00-ACSD-p802-1as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9/802e-par-extension-request-0719-v2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privecsg/dcn/15/privecsg-15-0029-01-0000-privacy-ec-sg-csd-proposal.doc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org/1/files/public/docs2019/maint-randall-SC6CommentResp1AE-0719-v03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802.org/1/files/public/docs2019/maint-randall-SC6CommentResponse1Xck-0719-v0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341438"/>
            <a:ext cx="8261350" cy="1143000"/>
          </a:xfrm>
        </p:spPr>
        <p:txBody>
          <a:bodyPr/>
          <a:lstStyle/>
          <a:p>
            <a:r>
              <a:rPr lang="en-US" altLang="en-US" sz="4000" dirty="0"/>
              <a:t>802.1 Motions for LMSC agenda, including supporting material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/>
              <a:t>Closing IEEE 802 LMSC</a:t>
            </a:r>
            <a:br>
              <a:rPr lang="en-US" altLang="en-US" dirty="0"/>
            </a:br>
            <a:r>
              <a:rPr lang="en-US" altLang="en-US" dirty="0"/>
              <a:t>July 2019, Vienna</a:t>
            </a:r>
          </a:p>
        </p:txBody>
      </p:sp>
      <p:sp>
        <p:nvSpPr>
          <p:cNvPr id="410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kumimoji="0" lang="en-US" alt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779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971550" y="44450"/>
            <a:ext cx="7772400" cy="1143000"/>
          </a:xfrm>
        </p:spPr>
        <p:txBody>
          <a:bodyPr/>
          <a:lstStyle/>
          <a:p>
            <a:r>
              <a:rPr lang="en-CA" altLang="en-US" dirty="0"/>
              <a:t>Agenda </a:t>
            </a:r>
            <a:endParaRPr lang="en-US" altLang="en-US" dirty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533401" y="1524000"/>
            <a:ext cx="8286750" cy="45720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PARs to NesCom</a:t>
            </a:r>
          </a:p>
          <a:p>
            <a:pPr lvl="1">
              <a:defRPr/>
            </a:pPr>
            <a:r>
              <a:rPr lang="en-US" sz="2000" dirty="0"/>
              <a:t>5.071 P802.1AS-Rev PAR Extension to NesCom</a:t>
            </a:r>
          </a:p>
          <a:p>
            <a:pPr lvl="1">
              <a:defRPr/>
            </a:pPr>
            <a:r>
              <a:rPr lang="en-US" sz="2000" dirty="0"/>
              <a:t>5.076 P802E PAR Extension to NesCom</a:t>
            </a:r>
          </a:p>
          <a:p>
            <a:pPr marL="457200" lvl="1" indent="0">
              <a:buNone/>
              <a:defRPr/>
            </a:pPr>
            <a:endParaRPr lang="en-US" sz="2000" dirty="0"/>
          </a:p>
          <a:p>
            <a:pPr>
              <a:defRPr/>
            </a:pPr>
            <a:r>
              <a:rPr lang="en-US" sz="2400" dirty="0"/>
              <a:t>External communications (ME)</a:t>
            </a:r>
          </a:p>
          <a:p>
            <a:pPr lvl="1">
              <a:defRPr/>
            </a:pPr>
            <a:r>
              <a:rPr lang="en-US" sz="2000" dirty="0">
                <a:solidFill>
                  <a:srgbClr val="000000"/>
                </a:solidFill>
              </a:rPr>
              <a:t>7.107 Drafts to JTC1/SC6 for information under PSDO</a:t>
            </a:r>
          </a:p>
          <a:p>
            <a:pPr lvl="2">
              <a:defRPr/>
            </a:pPr>
            <a:r>
              <a:rPr lang="en-US" sz="1600" dirty="0">
                <a:solidFill>
                  <a:srgbClr val="000000"/>
                </a:solidFill>
              </a:rPr>
              <a:t>802.1X-Rev</a:t>
            </a:r>
          </a:p>
          <a:p>
            <a:pPr lvl="2">
              <a:defRPr/>
            </a:pPr>
            <a:r>
              <a:rPr lang="en-US" sz="1600" dirty="0">
                <a:solidFill>
                  <a:srgbClr val="000000"/>
                </a:solidFill>
              </a:rPr>
              <a:t>802.1Qcx</a:t>
            </a:r>
          </a:p>
          <a:p>
            <a:pPr lvl="1">
              <a:defRPr/>
            </a:pPr>
            <a:r>
              <a:rPr lang="en-US" sz="2000" dirty="0">
                <a:solidFill>
                  <a:srgbClr val="000000"/>
                </a:solidFill>
              </a:rPr>
              <a:t>7.108 PSDO comment responses to JTC1/SC6</a:t>
            </a:r>
          </a:p>
          <a:p>
            <a:pPr lvl="2">
              <a:defRPr/>
            </a:pPr>
            <a:r>
              <a:rPr lang="en-US" sz="1600" dirty="0"/>
              <a:t>802.1AE-2018</a:t>
            </a:r>
          </a:p>
          <a:p>
            <a:pPr lvl="2">
              <a:defRPr/>
            </a:pPr>
            <a:r>
              <a:rPr lang="en-US" sz="1600" dirty="0"/>
              <a:t>802.1Xck-2018</a:t>
            </a:r>
          </a:p>
          <a:p>
            <a:pPr lvl="1"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980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5.071 –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19200"/>
            <a:ext cx="8816976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P802.1</a:t>
            </a:r>
            <a:r>
              <a:rPr lang="hu-HU" sz="2400" dirty="0"/>
              <a:t>AS</a:t>
            </a:r>
            <a:r>
              <a:rPr lang="en-US" sz="2400" dirty="0"/>
              <a:t>-Rev PAR extension in </a:t>
            </a:r>
            <a:r>
              <a:rPr lang="en-US" sz="2400" dirty="0">
                <a:hlinkClick r:id="rId3"/>
              </a:rPr>
              <a:t>http://www.ieee802.org/1/files/public/docs2019/as-PAR-extension-0719-v01.pdf</a:t>
            </a:r>
            <a:r>
              <a:rPr lang="en-US" sz="2400" dirty="0"/>
              <a:t> to </a:t>
            </a:r>
            <a:r>
              <a:rPr lang="en-US" sz="2400" dirty="0" err="1"/>
              <a:t>NesCom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(unmodified) CSD documentation in </a:t>
            </a:r>
            <a:r>
              <a:rPr lang="en-US" sz="2400" dirty="0">
                <a:hlinkClick r:id="rId4"/>
              </a:rPr>
              <a:t>https://mentor.ieee.org/802-ec/dcn/18/ec-18-0243-00-ACSD-p802-1as.pdf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sz="1600" dirty="0"/>
              <a:t>[ This PAR was submitted under the 48-hour rule (OM 9.2)]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</a:t>
            </a:r>
            <a:r>
              <a:rPr lang="en-US" sz="2400" dirty="0"/>
              <a:t>J</a:t>
            </a:r>
            <a:r>
              <a:rPr lang="hu-HU" sz="2400" dirty="0" err="1"/>
              <a:t>ános</a:t>
            </a:r>
            <a:r>
              <a:rPr lang="hu-HU" sz="2400" dirty="0"/>
              <a:t> Farkas</a:t>
            </a:r>
            <a:r>
              <a:rPr lang="en-US" sz="2400" dirty="0"/>
              <a:t>, </a:t>
            </a:r>
            <a:r>
              <a:rPr lang="en-GB" sz="2400" dirty="0"/>
              <a:t>Second: </a:t>
            </a:r>
            <a:r>
              <a:rPr lang="en-US" sz="2400" dirty="0"/>
              <a:t>Craig Gunther</a:t>
            </a:r>
          </a:p>
          <a:p>
            <a:pPr lvl="1" fontAlgn="t"/>
            <a:r>
              <a:rPr lang="en-US" sz="2000" dirty="0"/>
              <a:t>PAR (y/n/a): 35, 0, 0</a:t>
            </a:r>
          </a:p>
          <a:p>
            <a:pPr lvl="1"/>
            <a:r>
              <a:rPr lang="en-US" sz="2000" dirty="0"/>
              <a:t>CSD (y/n/a): 35, 0, 0</a:t>
            </a:r>
            <a:endParaRPr lang="en-GB" sz="2000" dirty="0"/>
          </a:p>
          <a:p>
            <a:pPr lvl="1"/>
            <a:endParaRPr lang="en-GB" sz="2000" dirty="0"/>
          </a:p>
          <a:p>
            <a:r>
              <a:rPr lang="en-GB" sz="2400" dirty="0"/>
              <a:t>In EC, mover: Jessy Rouyer 	Second: David Law</a:t>
            </a:r>
          </a:p>
          <a:p>
            <a:pPr lvl="1"/>
            <a:r>
              <a:rPr lang="en-GB" sz="2000" dirty="0"/>
              <a:t>(y/n/a): &lt;y&gt;, &lt;n&gt;, &lt;a&gt;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59708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5.076 –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19200"/>
            <a:ext cx="8816976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P802E PAR extension in </a:t>
            </a:r>
            <a:r>
              <a:rPr lang="en-US" sz="2400" dirty="0">
                <a:hlinkClick r:id="rId3"/>
              </a:rPr>
              <a:t>http://www.ieee802.org/1/files/public/docs2019/802e-par-extension-request-0719-v2.pdf</a:t>
            </a:r>
            <a:r>
              <a:rPr lang="en-US" sz="2400" dirty="0"/>
              <a:t> to NesCom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(unmodified) CSD documentation in </a:t>
            </a:r>
            <a:r>
              <a:rPr lang="en-US" sz="2400" dirty="0">
                <a:hlinkClick r:id="rId4"/>
              </a:rPr>
              <a:t>https://mentor.ieee.org/privecsg/dcn/15/privecsg-15-0029-01-0000-privacy-ec-sg-csd-proposal.docx</a:t>
            </a:r>
            <a:r>
              <a:rPr lang="en-US" sz="2400" dirty="0"/>
              <a:t>   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</a:t>
            </a:r>
            <a:r>
              <a:rPr lang="en-US" sz="2400" dirty="0"/>
              <a:t>J</a:t>
            </a:r>
            <a:r>
              <a:rPr lang="hu-HU" sz="2400" dirty="0" err="1"/>
              <a:t>ános</a:t>
            </a:r>
            <a:r>
              <a:rPr lang="hu-HU" sz="2400" dirty="0"/>
              <a:t> Farkas</a:t>
            </a:r>
            <a:r>
              <a:rPr lang="en-US" sz="2400" dirty="0"/>
              <a:t>, </a:t>
            </a:r>
            <a:r>
              <a:rPr lang="en-GB" sz="2400" dirty="0"/>
              <a:t>Second: </a:t>
            </a:r>
            <a:r>
              <a:rPr lang="en-US" sz="2400" dirty="0"/>
              <a:t>Craig Gunther</a:t>
            </a:r>
          </a:p>
          <a:p>
            <a:pPr lvl="1" fontAlgn="t"/>
            <a:r>
              <a:rPr lang="en-US" sz="2000" dirty="0"/>
              <a:t>PAR (y/n/a): 26, 0, 0</a:t>
            </a:r>
          </a:p>
          <a:p>
            <a:pPr lvl="1"/>
            <a:r>
              <a:rPr lang="en-US" sz="2000" dirty="0"/>
              <a:t>CSD (y/n/a): 24, 0, 0</a:t>
            </a:r>
            <a:endParaRPr lang="en-GB" sz="2000" dirty="0"/>
          </a:p>
          <a:p>
            <a:pPr lvl="1"/>
            <a:endParaRPr lang="en-GB" sz="2000" dirty="0"/>
          </a:p>
          <a:p>
            <a:r>
              <a:rPr lang="en-GB" sz="2400" dirty="0"/>
              <a:t>In EC, mover: Jessy Rouyer 	Second: David Law</a:t>
            </a:r>
          </a:p>
          <a:p>
            <a:pPr lvl="1"/>
            <a:r>
              <a:rPr lang="en-GB" sz="2000" dirty="0"/>
              <a:t>(y/n/a): &lt;y&gt;, &lt;n&gt;, &lt;a&gt;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52406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External Communications (ME)</a:t>
            </a:r>
          </a:p>
        </p:txBody>
      </p:sp>
    </p:spTree>
    <p:extLst>
      <p:ext uri="{BB962C8B-B14F-4D97-AF65-F5344CB8AC3E}">
        <p14:creationId xmlns:p14="http://schemas.microsoft.com/office/powerpoint/2010/main" val="2742621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7.107 –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65238"/>
            <a:ext cx="8229600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submission of the following draft(s) to ISO/IEC JTC1/SC6 for information under the PSDO agreement</a:t>
            </a:r>
          </a:p>
          <a:p>
            <a:pPr lvl="1" fontAlgn="t"/>
            <a:r>
              <a:rPr lang="en-US" sz="2000" dirty="0"/>
              <a:t>P802.1X-Rev</a:t>
            </a:r>
          </a:p>
          <a:p>
            <a:pPr lvl="1" fontAlgn="t"/>
            <a:r>
              <a:rPr lang="en-US" sz="2000" dirty="0"/>
              <a:t>P802.1Qcx</a:t>
            </a:r>
          </a:p>
          <a:p>
            <a:pPr marL="457200" lvl="1" indent="0" fontAlgn="t">
              <a:buNone/>
            </a:pPr>
            <a:r>
              <a:rPr lang="en-US" sz="2000" dirty="0"/>
              <a:t>conditional on the draft entering SA ballot.</a:t>
            </a:r>
            <a:endParaRPr lang="en-US" sz="2400" dirty="0"/>
          </a:p>
          <a:p>
            <a:pPr marL="400050" lvl="1" indent="0">
              <a:buNone/>
            </a:pPr>
            <a:endParaRPr lang="en-US" sz="16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</a:t>
            </a:r>
            <a:r>
              <a:rPr lang="en-US" sz="2400" dirty="0"/>
              <a:t>Paul Congdon</a:t>
            </a:r>
            <a:r>
              <a:rPr lang="en-GB" sz="2400" dirty="0"/>
              <a:t>	Second: Mick Seaman</a:t>
            </a:r>
            <a:endParaRPr lang="en-US" sz="2400" dirty="0"/>
          </a:p>
          <a:p>
            <a:pPr lvl="1" fontAlgn="t"/>
            <a:r>
              <a:rPr lang="en-US" sz="2000" dirty="0"/>
              <a:t>Sending draft (y/n/a): 35, 0, 0</a:t>
            </a:r>
          </a:p>
          <a:p>
            <a:pPr marL="457200" lvl="1" indent="0">
              <a:buNone/>
            </a:pPr>
            <a:endParaRPr lang="en-GB" sz="2000" dirty="0"/>
          </a:p>
          <a:p>
            <a:r>
              <a:rPr lang="en-GB" sz="2400" dirty="0"/>
              <a:t>In EC, mover: Jessy </a:t>
            </a:r>
            <a:r>
              <a:rPr lang="en-GB" sz="2400" dirty="0" err="1"/>
              <a:t>Rouyer</a:t>
            </a:r>
            <a:r>
              <a:rPr lang="en-GB" sz="2400" dirty="0"/>
              <a:t>      Second: David Law</a:t>
            </a:r>
          </a:p>
          <a:p>
            <a:pPr lvl="1"/>
            <a:r>
              <a:rPr lang="en-GB" sz="2000" dirty="0"/>
              <a:t>(y/n/a): &lt;y&gt;, &lt;n&gt;, &lt;a&gt;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95683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7.108 –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65238"/>
            <a:ext cx="8229600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liaison of the following comment responses to ISO/IEC JTC1/SC6 under the PSDO agreement: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2000" dirty="0"/>
              <a:t>IEEE 802.1AE-2018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sz="1600" dirty="0">
                <a:hlinkClick r:id="rId3"/>
              </a:rPr>
              <a:t>http://ieee802.org/1/files/public/docs2019/maint-randall-SC6CommentResp1AE-0719-v03.pdf</a:t>
            </a:r>
            <a:endParaRPr lang="en-US" sz="16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2000" dirty="0"/>
              <a:t>IEEE 802.1Xck-2018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sz="1600" dirty="0">
                <a:hlinkClick r:id="rId4"/>
              </a:rPr>
              <a:t>http://ieee802.org/1/files/public/docs2019/maint-randall-SC6CommentResponse1Xck-0719-v01.pdf</a:t>
            </a:r>
            <a:endParaRPr lang="en-US" sz="16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</a:t>
            </a:r>
            <a:r>
              <a:rPr lang="en-US" sz="2400" dirty="0"/>
              <a:t>Paul Congdon</a:t>
            </a:r>
            <a:r>
              <a:rPr lang="en-GB" sz="2400" dirty="0"/>
              <a:t>	Second: Mick Seaman</a:t>
            </a:r>
            <a:endParaRPr lang="en-US" sz="2400" dirty="0"/>
          </a:p>
          <a:p>
            <a:pPr lvl="1" fontAlgn="t"/>
            <a:r>
              <a:rPr lang="en-US" sz="2000" dirty="0"/>
              <a:t>(y/n/a): 34, 0, 1</a:t>
            </a:r>
          </a:p>
          <a:p>
            <a:pPr marL="457200" lvl="1" indent="0">
              <a:buNone/>
            </a:pPr>
            <a:endParaRPr lang="en-GB" sz="2000" dirty="0"/>
          </a:p>
          <a:p>
            <a:r>
              <a:rPr lang="en-GB" sz="2400" dirty="0"/>
              <a:t>In EC, mover: Jessy </a:t>
            </a:r>
            <a:r>
              <a:rPr lang="en-GB" sz="2400" dirty="0" err="1"/>
              <a:t>Rouyer</a:t>
            </a:r>
            <a:r>
              <a:rPr lang="en-GB" sz="2400" dirty="0"/>
              <a:t>      Second: David Law</a:t>
            </a:r>
          </a:p>
          <a:p>
            <a:pPr lvl="1"/>
            <a:r>
              <a:rPr lang="en-GB" sz="2000" dirty="0"/>
              <a:t>(y/n/a): &lt;y&gt;, &lt;n&gt;, &lt;a&gt;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363032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132</TotalTime>
  <Words>387</Words>
  <Application>Microsoft Office PowerPoint</Application>
  <PresentationFormat>On-screen Show (4:3)</PresentationFormat>
  <Paragraphs>63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ＭＳ Ｐゴシック</vt:lpstr>
      <vt:lpstr>Arial</vt:lpstr>
      <vt:lpstr>Times New Roman</vt:lpstr>
      <vt:lpstr>Title slide</vt:lpstr>
      <vt:lpstr>802.1 Motions for LMSC agenda, including supporting material</vt:lpstr>
      <vt:lpstr>Agenda </vt:lpstr>
      <vt:lpstr>5.071 – Motion</vt:lpstr>
      <vt:lpstr>5.076 – Motion</vt:lpstr>
      <vt:lpstr>  External Communications (ME)</vt:lpstr>
      <vt:lpstr>7.107 – Motion</vt:lpstr>
      <vt:lpstr>7.108 – Motion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Jessy V Rouyer</cp:lastModifiedBy>
  <cp:revision>548</cp:revision>
  <dcterms:created xsi:type="dcterms:W3CDTF">2017-02-01T20:21:43Z</dcterms:created>
  <dcterms:modified xsi:type="dcterms:W3CDTF">2019-07-19T08:53:19Z</dcterms:modified>
</cp:coreProperties>
</file>