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3"/>
  </p:notesMasterIdLst>
  <p:handoutMasterIdLst>
    <p:handoutMasterId r:id="rId14"/>
  </p:handoutMasterIdLst>
  <p:sldIdLst>
    <p:sldId id="351" r:id="rId2"/>
    <p:sldId id="260" r:id="rId3"/>
    <p:sldId id="364" r:id="rId4"/>
    <p:sldId id="362" r:id="rId5"/>
    <p:sldId id="352" r:id="rId6"/>
    <p:sldId id="353" r:id="rId7"/>
    <p:sldId id="354" r:id="rId8"/>
    <p:sldId id="355" r:id="rId9"/>
    <p:sldId id="365" r:id="rId10"/>
    <p:sldId id="366" r:id="rId11"/>
    <p:sldId id="367" r:id="rId1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6531" autoAdjust="0"/>
    <p:restoredTop sz="86438" autoAdjust="0"/>
  </p:normalViewPr>
  <p:slideViewPr>
    <p:cSldViewPr showGuides="1">
      <p:cViewPr varScale="1">
        <p:scale>
          <a:sx n="82" d="100"/>
          <a:sy n="82" d="100"/>
        </p:scale>
        <p:origin x="184" y="3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7/19/19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2019-07-19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394594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10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97585192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11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4687416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2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7446089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3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6815184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4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22594769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5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6207020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6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8291690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7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9229607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8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18203054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82AA54B-32AB-F34D-8D9A-3635F3DC8065}" type="slidenum">
              <a:rPr lang="en-CA" altLang="en-US" smtClean="0"/>
              <a:pPr>
                <a:defRPr/>
              </a:pPr>
              <a:t>9</a:t>
            </a:fld>
            <a:endParaRPr lang="en-CA" altLang="en-US"/>
          </a:p>
        </p:txBody>
      </p:sp>
    </p:spTree>
    <p:extLst>
      <p:ext uri="{BB962C8B-B14F-4D97-AF65-F5344CB8AC3E}">
        <p14:creationId xmlns:p14="http://schemas.microsoft.com/office/powerpoint/2010/main" val="33945205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FCDA69C-FA6F-B545-8169-A67AADDEEE15}"/>
              </a:ext>
            </a:extLst>
          </p:cNvPr>
          <p:cNvSpPr txBox="1"/>
          <p:nvPr userDrawn="1"/>
        </p:nvSpPr>
        <p:spPr>
          <a:xfrm>
            <a:off x="4067944" y="6381328"/>
            <a:ext cx="6480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55278B3F-0B56-6B49-B5EA-CA190D40E4CB}" type="slidenum">
              <a:rPr lang="en-US" sz="1400" smtClean="0"/>
              <a:pPr algn="ctr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DC9F81A-7D2E-AD40-90D9-E59E3FCD5659}"/>
              </a:ext>
            </a:extLst>
          </p:cNvPr>
          <p:cNvSpPr txBox="1"/>
          <p:nvPr userDrawn="1"/>
        </p:nvSpPr>
        <p:spPr>
          <a:xfrm>
            <a:off x="8686800" y="6419949"/>
            <a:ext cx="4217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00C22472-8E56-9144-B90E-219FB3554917}" type="slidenum">
              <a:rPr lang="en-US" sz="1400" smtClean="0"/>
              <a:t>‹#›</a:t>
            </a:fld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4" name="Date Placeholder 13">
            <a:extLst>
              <a:ext uri="{FF2B5EF4-FFF2-40B4-BE49-F238E27FC236}">
                <a16:creationId xmlns:a16="http://schemas.microsoft.com/office/drawing/2014/main" id="{5E8F05FC-350D-41D4-AEBE-D76A6DB656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3A7AB1-930F-4A16-986B-D6C01F5CA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r>
              <a:rPr lang="en-US"/>
              <a:t>Mentor DCN:  802.1-18-000x-00-ICne</a:t>
            </a:r>
            <a:endParaRPr lang="en-US" dirty="0"/>
          </a:p>
        </p:txBody>
      </p:sp>
      <p:sp>
        <p:nvSpPr>
          <p:cNvPr id="23" name="Slide Number Placeholder 22">
            <a:extLst>
              <a:ext uri="{FF2B5EF4-FFF2-40B4-BE49-F238E27FC236}">
                <a16:creationId xmlns:a16="http://schemas.microsoft.com/office/drawing/2014/main" id="{2C697688-0EE7-4874-8A37-B00F546E46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7638AC8-2A4C-B440-A490-67648C0A0D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8/ec-19-0098-01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ieee802.org/orientation.shtml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>
            <a:extLst>
              <a:ext uri="{FF2B5EF4-FFF2-40B4-BE49-F238E27FC236}">
                <a16:creationId xmlns:a16="http://schemas.microsoft.com/office/drawing/2014/main" id="{C3018348-DEC6-D048-B92E-986952205E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7200" y="1556792"/>
            <a:ext cx="8458200" cy="2880320"/>
          </a:xfrm>
        </p:spPr>
        <p:txBody>
          <a:bodyPr anchor="t"/>
          <a:lstStyle/>
          <a:p>
            <a:pPr eaLnBrk="1" hangingPunct="1"/>
            <a:r>
              <a:rPr lang="en-US" altLang="en-US" dirty="0"/>
              <a:t>Second Vice Chair Report, addressing Orientation Activity</a:t>
            </a:r>
          </a:p>
        </p:txBody>
      </p:sp>
      <p:sp>
        <p:nvSpPr>
          <p:cNvPr id="16386" name="Rectangle 3">
            <a:extLst>
              <a:ext uri="{FF2B5EF4-FFF2-40B4-BE49-F238E27FC236}">
                <a16:creationId xmlns:a16="http://schemas.microsoft.com/office/drawing/2014/main" id="{8E509EC6-7CAC-2245-9515-16E556D92C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288" y="4628728"/>
            <a:ext cx="7561088" cy="1752600"/>
          </a:xfrm>
        </p:spPr>
        <p:txBody>
          <a:bodyPr/>
          <a:lstStyle/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 (</a:t>
            </a:r>
            <a:r>
              <a:rPr lang="en-US" altLang="en-US" dirty="0" err="1"/>
              <a:t>EthAirNet</a:t>
            </a:r>
            <a:r>
              <a:rPr lang="en-US" altLang="en-US" dirty="0"/>
              <a:t> Associates; Huawei)</a:t>
            </a:r>
          </a:p>
          <a:p>
            <a:pPr lvl="1" algn="l" eaLnBrk="1" hangingPunct="1">
              <a:lnSpc>
                <a:spcPct val="70000"/>
              </a:lnSpc>
            </a:pP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 err="1"/>
              <a:t>roger@ethair.net</a:t>
            </a:r>
            <a:br>
              <a:rPr lang="en-US" altLang="en-US" sz="1800" dirty="0"/>
            </a:br>
            <a:r>
              <a:rPr lang="en-US" altLang="en-US" sz="1600" dirty="0"/>
              <a:t>+1 802 227 2253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19 July 2019</a:t>
            </a:r>
          </a:p>
        </p:txBody>
      </p:sp>
      <p:sp>
        <p:nvSpPr>
          <p:cNvPr id="7" name="Footer Placeholder 1">
            <a:extLst>
              <a:ext uri="{FF2B5EF4-FFF2-40B4-BE49-F238E27FC236}">
                <a16:creationId xmlns:a16="http://schemas.microsoft.com/office/drawing/2014/main" id="{BCCF55ED-10BE-0448-B8AA-95FAF850F39F}"/>
              </a:ext>
            </a:extLst>
          </p:cNvPr>
          <p:cNvSpPr txBox="1">
            <a:spLocks/>
          </p:cNvSpPr>
          <p:nvPr/>
        </p:nvSpPr>
        <p:spPr>
          <a:xfrm>
            <a:off x="5652120" y="44624"/>
            <a:ext cx="3452799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l">
              <a:defRPr/>
            </a:pPr>
            <a:r>
              <a:rPr lang="en-US" sz="1400" dirty="0"/>
              <a:t>Mentor DCN 802-ec-19-0132-00-00EC</a:t>
            </a:r>
          </a:p>
        </p:txBody>
      </p:sp>
      <p:pic>
        <p:nvPicPr>
          <p:cNvPr id="6" name="Picture 6" descr="https://encrypted-tbn3.gstatic.com/images?q=tbn:ANd9GcS2OeDDz4S3NME0m7I9GDAhNV1zLpK7XjFi-44fBUJ55qOqrhtz">
            <a:extLst>
              <a:ext uri="{FF2B5EF4-FFF2-40B4-BE49-F238E27FC236}">
                <a16:creationId xmlns:a16="http://schemas.microsoft.com/office/drawing/2014/main" id="{E4082413-7E42-1E41-9634-500FD1A854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115888"/>
            <a:ext cx="1439862" cy="149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08991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Presenter Survey 2019-07-15 (2/2)</a:t>
            </a: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Do you have any suggestions for improvement in the slides or the process?</a:t>
            </a:r>
          </a:p>
          <a:p>
            <a:pPr lvl="1"/>
            <a:r>
              <a:rPr lang="en-US" sz="1800" dirty="0"/>
              <a:t>1. At least on non-US sites, Robert's rules of order have to be briefly explained. None of the participants did know about Robert's rules.</a:t>
            </a:r>
          </a:p>
          <a:p>
            <a:pPr lvl="1"/>
            <a:r>
              <a:rPr lang="en-US" sz="1800" dirty="0"/>
              <a:t>2. The </a:t>
            </a:r>
            <a:r>
              <a:rPr lang="en-US" sz="1800" dirty="0" err="1"/>
              <a:t>slideset</a:t>
            </a:r>
            <a:r>
              <a:rPr lang="en-US" sz="1800" dirty="0"/>
              <a:t> should be extended by a list of acronyms used in the slides and IEEE 802 P&amp;P and operation manual. Such list was asked by few participants.</a:t>
            </a:r>
          </a:p>
          <a:p>
            <a:r>
              <a:rPr lang="en-US" sz="2000" dirty="0"/>
              <a:t>Approximately how many people attended the IEEE 802 Newcomer Orientation Training?</a:t>
            </a:r>
          </a:p>
          <a:p>
            <a:pPr lvl="1"/>
            <a:r>
              <a:rPr lang="en-US" sz="1800" dirty="0"/>
              <a:t>34</a:t>
            </a:r>
          </a:p>
          <a:p>
            <a:r>
              <a:rPr lang="en-US" sz="2000" dirty="0"/>
              <a:t>Who was the presenter of the IEEE 802 Newcomer Orientation Training?</a:t>
            </a:r>
          </a:p>
          <a:p>
            <a:pPr lvl="1"/>
            <a:r>
              <a:rPr lang="en-US" sz="1800" dirty="0"/>
              <a:t>Max Riegel</a:t>
            </a:r>
          </a:p>
        </p:txBody>
      </p:sp>
    </p:spTree>
    <p:extLst>
      <p:ext uri="{BB962C8B-B14F-4D97-AF65-F5344CB8AC3E}">
        <p14:creationId xmlns:p14="http://schemas.microsoft.com/office/powerpoint/2010/main" val="3752518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Presenter Note (from Max Riegel)</a:t>
            </a: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I did a small straw poll about the participants at the beginning:</a:t>
            </a:r>
          </a:p>
          <a:p>
            <a:pPr lvl="1"/>
            <a:r>
              <a:rPr lang="en-US" sz="1800" dirty="0"/>
              <a:t>For about a third of the participants, it was their first standardization meeting ever.</a:t>
            </a:r>
          </a:p>
          <a:p>
            <a:pPr lvl="1"/>
            <a:r>
              <a:rPr lang="en-US" sz="1800" dirty="0"/>
              <a:t>A few people (about 6 each) had experience with ITU and ETSI, very few with ISO, nobody with IETF, i.e. the concept of individual participation was completely new to them.</a:t>
            </a:r>
            <a:endParaRPr lang="en-US" sz="2000" dirty="0"/>
          </a:p>
          <a:p>
            <a:r>
              <a:rPr lang="en-US" sz="2000" dirty="0"/>
              <a:t>It may be helpful to make the initial straw poll a standing part of the slides. It's definitely helpful for the presenter to know about the prior experiences of the participants, and it may be also interesting for the EC also.</a:t>
            </a:r>
          </a:p>
        </p:txBody>
      </p:sp>
    </p:spTree>
    <p:extLst>
      <p:ext uri="{BB962C8B-B14F-4D97-AF65-F5344CB8AC3E}">
        <p14:creationId xmlns:p14="http://schemas.microsoft.com/office/powerpoint/2010/main" val="6628711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IEEE 802 Orientation slides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3200" dirty="0"/>
              <a:t>Current IEEE 802 Orientation slides:</a:t>
            </a:r>
          </a:p>
          <a:p>
            <a:pPr lvl="1"/>
            <a:r>
              <a:rPr lang="en-US" sz="2000" dirty="0">
                <a:hlinkClick r:id="rId3"/>
              </a:rPr>
              <a:t>https://mentor.ieee.org/802-ec/dcn/18/ec-19-0098-01.pdf</a:t>
            </a:r>
            <a:endParaRPr lang="en-US" sz="2000" dirty="0"/>
          </a:p>
          <a:p>
            <a:pPr lvl="1"/>
            <a:r>
              <a:rPr lang="en-US" sz="2000" dirty="0"/>
              <a:t>Available in PPT at </a:t>
            </a:r>
            <a:r>
              <a:rPr lang="en-US" sz="2000" dirty="0">
                <a:hlinkClick r:id="rId4"/>
              </a:rPr>
              <a:t>http://www.ieee802.org/orientation.shtml</a:t>
            </a:r>
            <a:endParaRPr lang="en-US" sz="2000" dirty="0"/>
          </a:p>
          <a:p>
            <a:pPr lvl="1"/>
            <a:r>
              <a:rPr lang="en-US" sz="2000" dirty="0"/>
              <a:t>Updated July 4, 2019 with Ombudsman slide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Seen in Vienna this week</a:t>
            </a:r>
            <a:endParaRPr lang="en-CA" altLang="en-US" sz="1400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03A3A199-A883-3C4E-AF36-B789FF04EEC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812" y="831844"/>
            <a:ext cx="7956376" cy="59672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6762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IEEE 802 Orientation slides are the basis of the IEEE 802 Newcomer Orientation meeting, held Monday 09-10:00 each 802 Plenary Session</a:t>
            </a:r>
          </a:p>
          <a:p>
            <a:r>
              <a:rPr lang="en-US" dirty="0"/>
              <a:t>Historically, assignment of presenter was rotated among 802 Working Groups</a:t>
            </a:r>
          </a:p>
          <a:p>
            <a:r>
              <a:rPr lang="en-US" dirty="0"/>
              <a:t>Current Second Vice Chair invites specific presenters, generally in accordance with historical WG rotation</a:t>
            </a:r>
          </a:p>
          <a:p>
            <a:pPr lvl="1"/>
            <a:r>
              <a:rPr lang="en-US" dirty="0"/>
              <a:t>Intends to seek additional volunteers from the larger Working Groups</a:t>
            </a:r>
          </a:p>
        </p:txBody>
      </p:sp>
    </p:spTree>
    <p:extLst>
      <p:ext uri="{BB962C8B-B14F-4D97-AF65-F5344CB8AC3E}">
        <p14:creationId xmlns:p14="http://schemas.microsoft.com/office/powerpoint/2010/main" val="4015764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 Presenters</a:t>
            </a:r>
            <a:br>
              <a:rPr lang="en-CA" altLang="en-US" sz="2800" dirty="0"/>
            </a:br>
            <a:endParaRPr lang="en-CA" altLang="en-US" sz="1400" dirty="0"/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CF3D9E5A-0E4E-CC4B-9729-5AAE815A249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24199463"/>
              </p:ext>
            </p:extLst>
          </p:nvPr>
        </p:nvGraphicFramePr>
        <p:xfrm>
          <a:off x="457200" y="2249488"/>
          <a:ext cx="8229600" cy="2971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>
                  <a:extLst>
                    <a:ext uri="{9D8B030D-6E8A-4147-A177-3AD203B41FA5}">
                      <a16:colId xmlns:a16="http://schemas.microsoft.com/office/drawing/2014/main" val="3100578959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121989506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414536059"/>
                    </a:ext>
                  </a:extLst>
                </a:gridCol>
              </a:tblGrid>
              <a:tr h="466328">
                <a:tc>
                  <a:txBody>
                    <a:bodyPr/>
                    <a:lstStyle/>
                    <a:p>
                      <a:r>
                        <a:rPr lang="en-US" dirty="0"/>
                        <a:t>Plenary 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Presenter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WG Role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7180049"/>
                  </a:ext>
                </a:extLst>
              </a:tr>
              <a:tr h="466328">
                <a:tc>
                  <a:txBody>
                    <a:bodyPr/>
                    <a:lstStyle/>
                    <a:p>
                      <a:r>
                        <a:rPr lang="en-US" dirty="0"/>
                        <a:t>2018-07-09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Hyeong-Ho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802.21 Vice Chair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02937980"/>
                  </a:ext>
                </a:extLst>
              </a:tr>
              <a:tr h="466328">
                <a:tc>
                  <a:txBody>
                    <a:bodyPr/>
                    <a:lstStyle/>
                    <a:p>
                      <a:r>
                        <a:rPr lang="en-US" dirty="0"/>
                        <a:t>2018-11-12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Oliver Holland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802.22 Vice Chair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8579011"/>
                  </a:ext>
                </a:extLst>
              </a:tr>
              <a:tr h="466328">
                <a:tc>
                  <a:txBody>
                    <a:bodyPr/>
                    <a:lstStyle/>
                    <a:p>
                      <a:r>
                        <a:rPr lang="en-US" b="0" dirty="0"/>
                        <a:t>2019-03-11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Ben Wolfe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802.24 Vice Chair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3392113"/>
                  </a:ext>
                </a:extLst>
              </a:tr>
              <a:tr h="466328">
                <a:tc>
                  <a:txBody>
                    <a:bodyPr/>
                    <a:lstStyle/>
                    <a:p>
                      <a:r>
                        <a:rPr lang="en-US" b="1" dirty="0"/>
                        <a:t>2019-07-15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*Max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/>
                        <a:t>802.1 TG Chair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8699630"/>
                  </a:ext>
                </a:extLst>
              </a:tr>
              <a:tr h="466328">
                <a:tc>
                  <a:txBody>
                    <a:bodyPr/>
                    <a:lstStyle/>
                    <a:p>
                      <a:r>
                        <a:rPr lang="en-US" dirty="0"/>
                        <a:t>2019-11-11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*Jessy </a:t>
                      </a:r>
                      <a:r>
                        <a:rPr lang="en-US" dirty="0" err="1"/>
                        <a:t>Rouyer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802.1 Secretary and Acting Everything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10896341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9939ABDF-FE50-3D4A-AADD-2A2C705F7F0A}"/>
              </a:ext>
            </a:extLst>
          </p:cNvPr>
          <p:cNvSpPr txBox="1"/>
          <p:nvPr/>
        </p:nvSpPr>
        <p:spPr>
          <a:xfrm>
            <a:off x="683568" y="5805264"/>
            <a:ext cx="67687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*Attended orientation 2019-03-11 for preparation.</a:t>
            </a:r>
          </a:p>
        </p:txBody>
      </p:sp>
    </p:spTree>
    <p:extLst>
      <p:ext uri="{BB962C8B-B14F-4D97-AF65-F5344CB8AC3E}">
        <p14:creationId xmlns:p14="http://schemas.microsoft.com/office/powerpoint/2010/main" val="39315324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Orientation, 2019-07-15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dirty="0"/>
              <a:t>Second Vice Chair unable to introduce the speaker due to meeting proximity</a:t>
            </a:r>
          </a:p>
          <a:p>
            <a:r>
              <a:rPr lang="en-US" dirty="0"/>
              <a:t>Riegel provided the presentation</a:t>
            </a:r>
          </a:p>
          <a:p>
            <a:r>
              <a:rPr lang="en-US" dirty="0"/>
              <a:t>Riegel encouraged participants to submit the survey </a:t>
            </a:r>
          </a:p>
          <a:p>
            <a:pPr lvl="1"/>
            <a:r>
              <a:rPr lang="en-US" dirty="0"/>
              <a:t>2 response</a:t>
            </a:r>
          </a:p>
          <a:p>
            <a:r>
              <a:rPr lang="en-US" dirty="0"/>
              <a:t>Riegel completed the presenter survey</a:t>
            </a:r>
          </a:p>
        </p:txBody>
      </p:sp>
    </p:spTree>
    <p:extLst>
      <p:ext uri="{BB962C8B-B14F-4D97-AF65-F5344CB8AC3E}">
        <p14:creationId xmlns:p14="http://schemas.microsoft.com/office/powerpoint/2010/main" val="1041407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44624"/>
            <a:ext cx="8892480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 Survey 2019-07-15 (1/2)</a:t>
            </a:r>
            <a:br>
              <a:rPr lang="en-CA" altLang="en-US" sz="2800" dirty="0"/>
            </a:b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Surveys returned: 1 </a:t>
            </a:r>
          </a:p>
          <a:p>
            <a:r>
              <a:rPr lang="en-US" sz="2000" dirty="0"/>
              <a:t>How likely is it that you would recommend IEEE 802 Orientation Training to a friend or colleague? (out of 10)</a:t>
            </a:r>
          </a:p>
          <a:p>
            <a:pPr lvl="1"/>
            <a:r>
              <a:rPr lang="en-US" sz="2000" dirty="0"/>
              <a:t>10 (x2)</a:t>
            </a:r>
          </a:p>
          <a:p>
            <a:r>
              <a:rPr lang="en-US" sz="2000" dirty="0"/>
              <a:t>Overall, how would you rate the IEEE 802 Orientation Training?</a:t>
            </a:r>
          </a:p>
          <a:p>
            <a:pPr lvl="1"/>
            <a:r>
              <a:rPr lang="en-US" sz="2000" dirty="0"/>
              <a:t>Excellent &amp; Very Good</a:t>
            </a:r>
          </a:p>
          <a:p>
            <a:r>
              <a:rPr lang="en-US" sz="2000" dirty="0"/>
              <a:t>What did you like about the IEEE 802 Orientation Training program?</a:t>
            </a:r>
          </a:p>
          <a:p>
            <a:pPr lvl="1"/>
            <a:r>
              <a:rPr lang="en-US" sz="2000" dirty="0"/>
              <a:t>Pretty good overview and explanations of standards development.</a:t>
            </a:r>
          </a:p>
          <a:p>
            <a:pPr lvl="1"/>
            <a:r>
              <a:rPr lang="en-US" sz="2000" dirty="0"/>
              <a:t>An excellent start. Gets to the basics.</a:t>
            </a:r>
          </a:p>
          <a:p>
            <a:r>
              <a:rPr lang="en-US" sz="2000" dirty="0"/>
              <a:t>What did you dislike about the IEEE 802 Orientation Training program?</a:t>
            </a:r>
          </a:p>
          <a:p>
            <a:pPr lvl="1"/>
            <a:r>
              <a:rPr lang="en-US" sz="2000" dirty="0"/>
              <a:t>A little rushed through...</a:t>
            </a:r>
          </a:p>
          <a:p>
            <a:r>
              <a:rPr lang="en-US" sz="2000" dirty="0"/>
              <a:t>How organized was the IEEE 802 Orientation Training program?</a:t>
            </a:r>
          </a:p>
          <a:p>
            <a:pPr lvl="1"/>
            <a:r>
              <a:rPr lang="en-US" sz="2000" dirty="0"/>
              <a:t>Extremely organized &amp; Very organized</a:t>
            </a:r>
          </a:p>
          <a:p>
            <a:pPr marL="411162" lvl="1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811959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Newcomer Orientation Survey 2019-07-15 (2/2)</a:t>
            </a: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766098"/>
          </a:xfrm>
        </p:spPr>
        <p:txBody>
          <a:bodyPr/>
          <a:lstStyle/>
          <a:p>
            <a:r>
              <a:rPr lang="en-US" sz="2000" dirty="0"/>
              <a:t>How friendly was the speaker?</a:t>
            </a:r>
          </a:p>
          <a:p>
            <a:pPr lvl="1"/>
            <a:r>
              <a:rPr lang="en-US" sz="2000" dirty="0"/>
              <a:t>Extremely friendly (x2)</a:t>
            </a:r>
          </a:p>
          <a:p>
            <a:r>
              <a:rPr lang="en-US" sz="2000" dirty="0"/>
              <a:t>How helpful was the speaker?</a:t>
            </a:r>
          </a:p>
          <a:p>
            <a:pPr lvl="1"/>
            <a:r>
              <a:rPr lang="en-US" sz="2000" dirty="0"/>
              <a:t>Extremely helpful (x2)</a:t>
            </a:r>
          </a:p>
          <a:p>
            <a:r>
              <a:rPr lang="en-US" sz="2000" dirty="0"/>
              <a:t>Did the written material include the information you needed?</a:t>
            </a:r>
          </a:p>
          <a:p>
            <a:pPr lvl="1"/>
            <a:r>
              <a:rPr lang="en-US" sz="2000" dirty="0"/>
              <a:t>Most of the information (x2)</a:t>
            </a:r>
          </a:p>
          <a:p>
            <a:r>
              <a:rPr lang="en-US" sz="2000" dirty="0"/>
              <a:t>Was the IEEE 802 Orientation Training program length too long too short or about right?</a:t>
            </a:r>
          </a:p>
          <a:p>
            <a:pPr lvl="1"/>
            <a:r>
              <a:rPr lang="en-US" sz="2000" dirty="0"/>
              <a:t>About Right &amp; Too short</a:t>
            </a:r>
          </a:p>
          <a:p>
            <a:r>
              <a:rPr lang="en-US" sz="2000" dirty="0"/>
              <a:t>What additional questions do you have following the IEEE 802 Orientation Training program ?</a:t>
            </a:r>
          </a:p>
          <a:p>
            <a:pPr lvl="1"/>
            <a:r>
              <a:rPr lang="en-US" sz="2000" dirty="0"/>
              <a:t>(no responses)</a:t>
            </a: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4582661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44624"/>
            <a:ext cx="8928992" cy="720080"/>
          </a:xfrm>
        </p:spPr>
        <p:txBody>
          <a:bodyPr/>
          <a:lstStyle/>
          <a:p>
            <a:pPr algn="ctr" eaLnBrk="1" hangingPunct="1"/>
            <a:r>
              <a:rPr lang="en-CA" altLang="en-US" sz="2800" dirty="0"/>
              <a:t>Presenter Survey 2019-07-15 (1/2)</a:t>
            </a:r>
            <a:endParaRPr lang="en-CA" altLang="en-US" sz="1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5C9B2-DC86-814D-9A7D-C82290D391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904656"/>
          </a:xfrm>
        </p:spPr>
        <p:txBody>
          <a:bodyPr/>
          <a:lstStyle/>
          <a:p>
            <a:r>
              <a:rPr lang="en-US" sz="2000" dirty="0"/>
              <a:t>How much did you enjoy presenting the IEEE 802 Newcomer Orientation Training?</a:t>
            </a:r>
          </a:p>
          <a:p>
            <a:pPr lvl="1"/>
            <a:r>
              <a:rPr lang="en-US" sz="2000" dirty="0"/>
              <a:t>4/5</a:t>
            </a:r>
          </a:p>
          <a:p>
            <a:r>
              <a:rPr lang="en-US" sz="2000" dirty="0"/>
              <a:t>Did the written material include the information you needed?</a:t>
            </a:r>
          </a:p>
          <a:p>
            <a:pPr lvl="1"/>
            <a:r>
              <a:rPr lang="en-US" sz="2000" dirty="0"/>
              <a:t>Most of the information</a:t>
            </a:r>
          </a:p>
          <a:p>
            <a:r>
              <a:rPr lang="en-US" sz="2000" dirty="0"/>
              <a:t>Was the IEEE 802 Orientation Training program length too long too short or about right?</a:t>
            </a:r>
          </a:p>
          <a:p>
            <a:pPr lvl="1"/>
            <a:r>
              <a:rPr lang="en-US" sz="2000" dirty="0"/>
              <a:t>About Right</a:t>
            </a:r>
          </a:p>
          <a:p>
            <a:r>
              <a:rPr lang="en-US" sz="2000" dirty="0"/>
              <a:t>How much do you think that the participants appreciated the information?</a:t>
            </a:r>
          </a:p>
          <a:p>
            <a:pPr lvl="1"/>
            <a:r>
              <a:rPr lang="en-US" sz="1800" dirty="0"/>
              <a:t>4/5 (Nobody left the presentation early.) </a:t>
            </a:r>
          </a:p>
          <a:p>
            <a:r>
              <a:rPr lang="en-US" sz="2000" dirty="0"/>
              <a:t>What questions did the participants have that were not answered on the slides, and what answers did you offer?</a:t>
            </a:r>
          </a:p>
          <a:p>
            <a:pPr lvl="1"/>
            <a:r>
              <a:rPr lang="en-US" sz="1800" dirty="0"/>
              <a:t>How to start a new project in IEEE 802?</a:t>
            </a:r>
          </a:p>
          <a:p>
            <a:pPr lvl="1"/>
            <a:r>
              <a:rPr lang="en-US" sz="2000" dirty="0"/>
              <a:t>A: Bring up your idea in meetings aimed for presentation of new ideas, e.g. Nendica, NEA, WNG; find others supporting your idea and when a group of volunteers to work on an idea has been created, bring up a WG motion to start a TIG or SG.</a:t>
            </a:r>
          </a:p>
        </p:txBody>
      </p:sp>
    </p:spTree>
    <p:extLst>
      <p:ext uri="{BB962C8B-B14F-4D97-AF65-F5344CB8AC3E}">
        <p14:creationId xmlns:p14="http://schemas.microsoft.com/office/powerpoint/2010/main" val="73658721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16791</TotalTime>
  <Words>822</Words>
  <Application>Microsoft Macintosh PowerPoint</Application>
  <PresentationFormat>On-screen Show (4:3)</PresentationFormat>
  <Paragraphs>104</Paragraphs>
  <Slides>11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Second Vice Chair Report, addressing Orientation Activity</vt:lpstr>
      <vt:lpstr>IEEE 802 Orientation slides </vt:lpstr>
      <vt:lpstr>Seen in Vienna this week</vt:lpstr>
      <vt:lpstr>Newcomer Orientation </vt:lpstr>
      <vt:lpstr>Newcomer Orientation Presenters </vt:lpstr>
      <vt:lpstr>Newcomer Orientation, 2019-07-15 </vt:lpstr>
      <vt:lpstr>Newcomer Orientation Survey 2019-07-15 (1/2) </vt:lpstr>
      <vt:lpstr>Newcomer Orientation Survey 2019-07-15 (2/2)</vt:lpstr>
      <vt:lpstr>Presenter Survey 2019-07-15 (1/2)</vt:lpstr>
      <vt:lpstr>Presenter Survey 2019-07-15 (2/2)</vt:lpstr>
      <vt:lpstr>Presenter Note (from Max Riegel)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OfficeUser4564</cp:lastModifiedBy>
  <cp:revision>385</cp:revision>
  <cp:lastPrinted>2018-07-13T21:49:10Z</cp:lastPrinted>
  <dcterms:created xsi:type="dcterms:W3CDTF">2013-11-15T16:17:16Z</dcterms:created>
  <dcterms:modified xsi:type="dcterms:W3CDTF">2019-07-19T08:03:03Z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