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31"/>
  </p:notesMasterIdLst>
  <p:handoutMasterIdLst>
    <p:handoutMasterId r:id="rId32"/>
  </p:handoutMasterIdLst>
  <p:sldIdLst>
    <p:sldId id="361" r:id="rId3"/>
    <p:sldId id="683" r:id="rId4"/>
    <p:sldId id="287" r:id="rId5"/>
    <p:sldId id="288" r:id="rId6"/>
    <p:sldId id="289" r:id="rId7"/>
    <p:sldId id="672" r:id="rId8"/>
    <p:sldId id="649" r:id="rId9"/>
    <p:sldId id="675" r:id="rId10"/>
    <p:sldId id="676" r:id="rId11"/>
    <p:sldId id="684" r:id="rId12"/>
    <p:sldId id="678" r:id="rId13"/>
    <p:sldId id="677" r:id="rId14"/>
    <p:sldId id="381" r:id="rId15"/>
    <p:sldId id="292" r:id="rId16"/>
    <p:sldId id="366" r:id="rId17"/>
    <p:sldId id="670" r:id="rId18"/>
    <p:sldId id="671" r:id="rId19"/>
    <p:sldId id="293" r:id="rId20"/>
    <p:sldId id="294" r:id="rId21"/>
    <p:sldId id="650" r:id="rId22"/>
    <p:sldId id="310" r:id="rId23"/>
    <p:sldId id="641" r:id="rId24"/>
    <p:sldId id="673" r:id="rId25"/>
    <p:sldId id="661" r:id="rId26"/>
    <p:sldId id="668" r:id="rId27"/>
    <p:sldId id="679" r:id="rId28"/>
    <p:sldId id="359" r:id="rId29"/>
    <p:sldId id="680" r:id="rId30"/>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p15:clr>
            <a:srgbClr val="A4A3A4"/>
          </p15:clr>
        </p15:guide>
        <p15:guide id="2" pos="2928">
          <p15:clr>
            <a:srgbClr val="A4A3A4"/>
          </p15:clr>
        </p15:guide>
      </p15:sldGuideLst>
    </p:ext>
    <p:ext uri="{2D200454-40CA-4A62-9FC3-DE9A4176ACB9}">
      <p15:notesGuideLst xmlns:p15="http://schemas.microsoft.com/office/powerpoint/2012/main">
        <p15:guide id="1" orient="horz" pos="3025"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5437" autoAdjust="0"/>
  </p:normalViewPr>
  <p:slideViewPr>
    <p:cSldViewPr>
      <p:cViewPr varScale="1">
        <p:scale>
          <a:sx n="75" d="100"/>
          <a:sy n="75" d="100"/>
        </p:scale>
        <p:origin x="54" y="450"/>
      </p:cViewPr>
      <p:guideLst>
        <p:guide orient="horz" pos="1152"/>
        <p:guide pos="2928"/>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3025"/>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171022" cy="478094"/>
          </a:xfrm>
          <a:prstGeom prst="rect">
            <a:avLst/>
          </a:prstGeom>
          <a:noFill/>
          <a:ln w="9525">
            <a:noFill/>
            <a:miter lim="800000"/>
            <a:headEnd/>
            <a:tailEnd/>
          </a:ln>
          <a:effectLst/>
        </p:spPr>
        <p:txBody>
          <a:bodyPr vert="horz" wrap="square" lIns="95638" tIns="47818" rIns="95638" bIns="47818" numCol="1" anchor="t" anchorCtr="0" compatLnSpc="1">
            <a:prstTxWarp prst="textNoShape">
              <a:avLst/>
            </a:prstTxWarp>
          </a:bodyPr>
          <a:lstStyle>
            <a:lvl1pPr defTabSz="9566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4144183" y="6"/>
            <a:ext cx="3171022" cy="478094"/>
          </a:xfrm>
          <a:prstGeom prst="rect">
            <a:avLst/>
          </a:prstGeom>
          <a:noFill/>
          <a:ln w="9525">
            <a:noFill/>
            <a:miter lim="800000"/>
            <a:headEnd/>
            <a:tailEnd/>
          </a:ln>
          <a:effectLst/>
        </p:spPr>
        <p:txBody>
          <a:bodyPr vert="horz" wrap="square" lIns="95638" tIns="47818" rIns="95638" bIns="47818" numCol="1" anchor="t" anchorCtr="0" compatLnSpc="1">
            <a:prstTxWarp prst="textNoShape">
              <a:avLst/>
            </a:prstTxWarp>
          </a:bodyPr>
          <a:lstStyle>
            <a:lvl1pPr algn="r" defTabSz="9566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9123111"/>
            <a:ext cx="3171022" cy="478094"/>
          </a:xfrm>
          <a:prstGeom prst="rect">
            <a:avLst/>
          </a:prstGeom>
          <a:noFill/>
          <a:ln w="9525">
            <a:noFill/>
            <a:miter lim="800000"/>
            <a:headEnd/>
            <a:tailEnd/>
          </a:ln>
          <a:effectLst/>
        </p:spPr>
        <p:txBody>
          <a:bodyPr vert="horz" wrap="square" lIns="95638" tIns="47818" rIns="95638" bIns="47818" numCol="1" anchor="b" anchorCtr="0" compatLnSpc="1">
            <a:prstTxWarp prst="textNoShape">
              <a:avLst/>
            </a:prstTxWarp>
          </a:bodyPr>
          <a:lstStyle>
            <a:lvl1pPr defTabSz="956661">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4144183" y="9123111"/>
            <a:ext cx="3171022" cy="478094"/>
          </a:xfrm>
          <a:prstGeom prst="rect">
            <a:avLst/>
          </a:prstGeom>
          <a:noFill/>
          <a:ln w="9525">
            <a:noFill/>
            <a:miter lim="800000"/>
            <a:headEnd/>
            <a:tailEnd/>
          </a:ln>
          <a:effectLst/>
        </p:spPr>
        <p:txBody>
          <a:bodyPr vert="horz" wrap="square" lIns="95638" tIns="47818" rIns="95638" bIns="47818" numCol="1" anchor="b" anchorCtr="0" compatLnSpc="1">
            <a:prstTxWarp prst="textNoShape">
              <a:avLst/>
            </a:prstTxWarp>
          </a:bodyPr>
          <a:lstStyle>
            <a:lvl1pPr algn="r" defTabSz="9566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171022" cy="478094"/>
          </a:xfrm>
          <a:prstGeom prst="rect">
            <a:avLst/>
          </a:prstGeom>
          <a:noFill/>
          <a:ln w="9525">
            <a:noFill/>
            <a:miter lim="800000"/>
            <a:headEnd/>
            <a:tailEnd/>
          </a:ln>
          <a:effectLst/>
        </p:spPr>
        <p:txBody>
          <a:bodyPr vert="horz" wrap="square" lIns="95638" tIns="47818" rIns="95638" bIns="47818" numCol="1" anchor="t" anchorCtr="0" compatLnSpc="1">
            <a:prstTxWarp prst="textNoShape">
              <a:avLst/>
            </a:prstTxWarp>
          </a:bodyPr>
          <a:lstStyle>
            <a:lvl1pPr defTabSz="9566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4144183" y="6"/>
            <a:ext cx="3171022" cy="478094"/>
          </a:xfrm>
          <a:prstGeom prst="rect">
            <a:avLst/>
          </a:prstGeom>
          <a:noFill/>
          <a:ln w="9525">
            <a:noFill/>
            <a:miter lim="800000"/>
            <a:headEnd/>
            <a:tailEnd/>
          </a:ln>
          <a:effectLst/>
        </p:spPr>
        <p:txBody>
          <a:bodyPr vert="horz" wrap="square" lIns="95638" tIns="47818" rIns="95638" bIns="47818" numCol="1" anchor="t" anchorCtr="0" compatLnSpc="1">
            <a:prstTxWarp prst="textNoShape">
              <a:avLst/>
            </a:prstTxWarp>
          </a:bodyPr>
          <a:lstStyle>
            <a:lvl1pPr algn="r" defTabSz="9566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1257300" y="723900"/>
            <a:ext cx="4802188" cy="36004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74816" y="4561558"/>
            <a:ext cx="5365582" cy="4315956"/>
          </a:xfrm>
          <a:prstGeom prst="rect">
            <a:avLst/>
          </a:prstGeom>
          <a:noFill/>
          <a:ln w="9525">
            <a:noFill/>
            <a:miter lim="800000"/>
            <a:headEnd/>
            <a:tailEnd/>
          </a:ln>
          <a:effectLst/>
        </p:spPr>
        <p:txBody>
          <a:bodyPr vert="horz" wrap="square" lIns="95638" tIns="47818" rIns="95638" bIns="4781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9123111"/>
            <a:ext cx="3171022" cy="478094"/>
          </a:xfrm>
          <a:prstGeom prst="rect">
            <a:avLst/>
          </a:prstGeom>
          <a:noFill/>
          <a:ln w="9525">
            <a:noFill/>
            <a:miter lim="800000"/>
            <a:headEnd/>
            <a:tailEnd/>
          </a:ln>
          <a:effectLst/>
        </p:spPr>
        <p:txBody>
          <a:bodyPr vert="horz" wrap="square" lIns="95638" tIns="47818" rIns="95638" bIns="47818" numCol="1" anchor="b" anchorCtr="0" compatLnSpc="1">
            <a:prstTxWarp prst="textNoShape">
              <a:avLst/>
            </a:prstTxWarp>
          </a:bodyPr>
          <a:lstStyle>
            <a:lvl1pPr defTabSz="956661">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4144183" y="9123111"/>
            <a:ext cx="3171022" cy="478094"/>
          </a:xfrm>
          <a:prstGeom prst="rect">
            <a:avLst/>
          </a:prstGeom>
          <a:noFill/>
          <a:ln w="9525">
            <a:noFill/>
            <a:miter lim="800000"/>
            <a:headEnd/>
            <a:tailEnd/>
          </a:ln>
          <a:effectLst/>
        </p:spPr>
        <p:txBody>
          <a:bodyPr vert="horz" wrap="square" lIns="95638" tIns="47818" rIns="95638" bIns="47818" numCol="1" anchor="b" anchorCtr="0" compatLnSpc="1">
            <a:prstTxWarp prst="textNoShape">
              <a:avLst/>
            </a:prstTxWarp>
          </a:bodyPr>
          <a:lstStyle>
            <a:lvl1pPr algn="r" defTabSz="9566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3F4789A0-AAA0-4A8A-9A40-13BCD6237604}" type="slidenum">
              <a:rPr lang="en-US" smtClean="0"/>
              <a:pPr>
                <a:defRPr/>
              </a:pPr>
              <a:t>11</a:t>
            </a:fld>
            <a:endParaRPr lang="en-US"/>
          </a:p>
        </p:txBody>
      </p:sp>
    </p:spTree>
    <p:extLst>
      <p:ext uri="{BB962C8B-B14F-4D97-AF65-F5344CB8AC3E}">
        <p14:creationId xmlns:p14="http://schemas.microsoft.com/office/powerpoint/2010/main" val="11798496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3F4789A0-AAA0-4A8A-9A40-13BCD6237604}" type="slidenum">
              <a:rPr lang="en-US" smtClean="0"/>
              <a:pPr>
                <a:defRPr/>
              </a:pPr>
              <a:t>23</a:t>
            </a:fld>
            <a:endParaRPr lang="en-US"/>
          </a:p>
        </p:txBody>
      </p:sp>
    </p:spTree>
    <p:extLst>
      <p:ext uri="{BB962C8B-B14F-4D97-AF65-F5344CB8AC3E}">
        <p14:creationId xmlns:p14="http://schemas.microsoft.com/office/powerpoint/2010/main" val="20739869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extLst>
      <p:ext uri="{BB962C8B-B14F-4D97-AF65-F5344CB8AC3E}">
        <p14:creationId xmlns:p14="http://schemas.microsoft.com/office/powerpoint/2010/main" val="34464686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Tree>
    <p:extLst>
      <p:ext uri="{BB962C8B-B14F-4D97-AF65-F5344CB8AC3E}">
        <p14:creationId xmlns:p14="http://schemas.microsoft.com/office/powerpoint/2010/main" val="11080068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extLst>
      <p:ext uri="{BB962C8B-B14F-4D97-AF65-F5344CB8AC3E}">
        <p14:creationId xmlns:p14="http://schemas.microsoft.com/office/powerpoint/2010/main" val="5236846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2019</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25828696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2019</a:t>
            </a:r>
            <a:endParaRPr lang="en-GB"/>
          </a:p>
        </p:txBody>
      </p:sp>
      <p:sp>
        <p:nvSpPr>
          <p:cNvPr id="8" name="Footer Placeholder 7"/>
          <p:cNvSpPr>
            <a:spLocks noGrp="1"/>
          </p:cNvSpPr>
          <p:nvPr>
            <p:ph type="ftr" idx="11"/>
          </p:nvPr>
        </p:nvSpPr>
        <p:spPr>
          <a:xfrm>
            <a:off x="5643570" y="6475415"/>
            <a:ext cx="2898768"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extLst>
      <p:ext uri="{BB962C8B-B14F-4D97-AF65-F5344CB8AC3E}">
        <p14:creationId xmlns:p14="http://schemas.microsoft.com/office/powerpoint/2010/main" val="31087160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2019</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extLst>
      <p:ext uri="{BB962C8B-B14F-4D97-AF65-F5344CB8AC3E}">
        <p14:creationId xmlns:p14="http://schemas.microsoft.com/office/powerpoint/2010/main" val="13149413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2019</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extLst>
      <p:ext uri="{BB962C8B-B14F-4D97-AF65-F5344CB8AC3E}">
        <p14:creationId xmlns:p14="http://schemas.microsoft.com/office/powerpoint/2010/main" val="3934647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extLst>
      <p:ext uri="{BB962C8B-B14F-4D97-AF65-F5344CB8AC3E}">
        <p14:creationId xmlns:p14="http://schemas.microsoft.com/office/powerpoint/2010/main" val="13545329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2"/>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2"/>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extLst>
      <p:ext uri="{BB962C8B-B14F-4D97-AF65-F5344CB8AC3E}">
        <p14:creationId xmlns:p14="http://schemas.microsoft.com/office/powerpoint/2010/main" val="17468650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461964" y="823387"/>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08" indent="-128585">
              <a:buFont typeface="Lucida Grande"/>
              <a:buChar char="﹣"/>
              <a:defRPr>
                <a:latin typeface="Calibri" panose="020F0502020204030204" pitchFamily="34" charset="0"/>
                <a:cs typeface="Calibri" panose="020F0502020204030204" pitchFamily="34" charset="0"/>
              </a:defRPr>
            </a:lvl4pPr>
            <a:lvl5pPr marL="298840" indent="-82152" defTabSz="513147">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88651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2.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685802"/>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1" y="1981201"/>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
        <p:nvSpPr>
          <p:cNvPr id="1028" name="Rectangle 4"/>
          <p:cNvSpPr>
            <a:spLocks noGrp="1" noChangeArrowheads="1"/>
          </p:cNvSpPr>
          <p:nvPr>
            <p:ph type="ftr"/>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4344989" y="6475415"/>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6475414"/>
            <a:ext cx="31418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userDrawn="1"/>
        </p:nvSpPr>
        <p:spPr bwMode="auto">
          <a:xfrm>
            <a:off x="5000629"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802.11-19/1753r0</a:t>
            </a:r>
          </a:p>
        </p:txBody>
      </p:sp>
    </p:spTree>
    <p:extLst>
      <p:ext uri="{BB962C8B-B14F-4D97-AF65-F5344CB8AC3E}">
        <p14:creationId xmlns:p14="http://schemas.microsoft.com/office/powerpoint/2010/main" val="392920701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4.xml"/><Relationship Id="rId4" Type="http://schemas.openxmlformats.org/officeDocument/2006/relationships/hyperlink" Target="http://www.ieee.org/about/corporate/governance"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pic>
        <p:nvPicPr>
          <p:cNvPr id="2051" name="Picture 5"/>
          <p:cNvPicPr>
            <a:picLocks noChangeAspect="1" noChangeArrowheads="1"/>
          </p:cNvPicPr>
          <p:nvPr/>
        </p:nvPicPr>
        <p:blipFill>
          <a:blip r:embed="rId3" cstate="print">
            <a:lum bright="-48000" contrast="66000"/>
            <a:grayscl/>
          </a:blip>
          <a:srcRect/>
          <a:stretch>
            <a:fillRect/>
          </a:stretch>
        </p:blipFill>
        <p:spPr bwMode="auto">
          <a:xfrm>
            <a:off x="304800" y="838200"/>
            <a:ext cx="4070350" cy="5562600"/>
          </a:xfrm>
          <a:prstGeom prst="rect">
            <a:avLst/>
          </a:prstGeom>
          <a:noFill/>
          <a:ln w="9525" algn="ctr">
            <a:noFill/>
            <a:miter lim="800000"/>
            <a:headEnd/>
            <a:tailEnd/>
          </a:ln>
        </p:spPr>
      </p:pic>
      <p:sp>
        <p:nvSpPr>
          <p:cNvPr id="2052" name="Rectangle 2"/>
          <p:cNvSpPr>
            <a:spLocks noGrp="1" noChangeArrowheads="1"/>
          </p:cNvSpPr>
          <p:nvPr>
            <p:ph type="title"/>
          </p:nvPr>
        </p:nvSpPr>
        <p:spPr>
          <a:xfrm>
            <a:off x="4203666" y="1638300"/>
            <a:ext cx="4953000" cy="3962400"/>
          </a:xfrm>
        </p:spPr>
        <p:txBody>
          <a:bodyPr/>
          <a:lstStyle/>
          <a:p>
            <a:pPr eaLnBrk="1" hangingPunct="1"/>
            <a:r>
              <a:rPr lang="en-US" sz="4000" dirty="0"/>
              <a:t>IEEE 802 LMSC</a:t>
            </a:r>
            <a:br>
              <a:rPr lang="en-US" sz="4000" dirty="0"/>
            </a:br>
            <a:r>
              <a:rPr lang="en-US" sz="4000" dirty="0"/>
              <a:t>16 March 2020</a:t>
            </a:r>
            <a:br>
              <a:rPr lang="en-US" sz="4000" dirty="0"/>
            </a:br>
            <a:br>
              <a:rPr lang="en-US" sz="4000" dirty="0"/>
            </a:br>
            <a:r>
              <a:rPr lang="en-US" sz="4000" dirty="0"/>
              <a:t>1</a:t>
            </a:r>
            <a:r>
              <a:rPr lang="en-US" sz="4000" baseline="30000" dirty="0"/>
              <a:t>st</a:t>
            </a:r>
            <a:r>
              <a:rPr lang="en-US" sz="4000" dirty="0"/>
              <a:t> Formal Electronic</a:t>
            </a:r>
            <a:br>
              <a:rPr lang="en-US" sz="4000" dirty="0"/>
            </a:br>
            <a:r>
              <a:rPr lang="en-US" sz="4000" dirty="0"/>
              <a:t>802 EC Meeting</a:t>
            </a:r>
            <a:br>
              <a:rPr lang="en-US" sz="4000" dirty="0"/>
            </a:br>
            <a:r>
              <a:rPr lang="en-US" sz="4000" dirty="0"/>
              <a:t>in March</a:t>
            </a:r>
            <a:br>
              <a:rPr lang="en-US" sz="4000" dirty="0"/>
            </a:br>
            <a:br>
              <a:rPr lang="en-US" sz="4000" dirty="0"/>
            </a:br>
            <a:r>
              <a:rPr lang="en-US" sz="4000" dirty="0"/>
              <a:t>40</a:t>
            </a:r>
            <a:r>
              <a:rPr lang="en-US" sz="4000" baseline="30000" dirty="0"/>
              <a:t>th</a:t>
            </a:r>
            <a:r>
              <a:rPr lang="en-US" sz="4000" dirty="0"/>
              <a:t> Anniversary</a:t>
            </a:r>
            <a:br>
              <a:rPr lang="en-US" sz="4000" dirty="0"/>
            </a:br>
            <a:br>
              <a:rPr lang="en-US" sz="4000" dirty="0"/>
            </a:br>
            <a:endParaRPr lang="en-US" sz="4000" dirty="0"/>
          </a:p>
        </p:txBody>
      </p:sp>
      <p:sp>
        <p:nvSpPr>
          <p:cNvPr id="2" name="TextBox 1"/>
          <p:cNvSpPr txBox="1"/>
          <p:nvPr/>
        </p:nvSpPr>
        <p:spPr>
          <a:xfrm>
            <a:off x="4038600" y="6488668"/>
            <a:ext cx="5283133" cy="369332"/>
          </a:xfrm>
          <a:prstGeom prst="rect">
            <a:avLst/>
          </a:prstGeom>
          <a:noFill/>
        </p:spPr>
        <p:txBody>
          <a:bodyPr wrap="square" rtlCol="0">
            <a:spAutoFit/>
          </a:bodyPr>
          <a:lstStyle/>
          <a:p>
            <a:r>
              <a:rPr lang="en-US" dirty="0"/>
              <a:t>DCN ec-20-0043-00-00EC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143000"/>
          </a:xfrm>
        </p:spPr>
        <p:txBody>
          <a:bodyPr/>
          <a:lstStyle/>
          <a:p>
            <a:r>
              <a:rPr lang="en-US" dirty="0"/>
              <a:t>3.01 Chair’s Announcements</a:t>
            </a:r>
          </a:p>
        </p:txBody>
      </p:sp>
      <p:sp>
        <p:nvSpPr>
          <p:cNvPr id="3" name="Content Placeholder 2"/>
          <p:cNvSpPr>
            <a:spLocks noGrp="1"/>
          </p:cNvSpPr>
          <p:nvPr>
            <p:ph idx="1"/>
          </p:nvPr>
        </p:nvSpPr>
        <p:spPr>
          <a:xfrm>
            <a:off x="152400" y="1219200"/>
            <a:ext cx="7772400" cy="4114800"/>
          </a:xfrm>
        </p:spPr>
        <p:txBody>
          <a:bodyPr/>
          <a:lstStyle/>
          <a:p>
            <a:r>
              <a:rPr lang="en-US" sz="2200" dirty="0"/>
              <a:t>2020 IEEE Standards Association Board of Governors Roster</a:t>
            </a:r>
            <a:br>
              <a:rPr lang="en-US" sz="1600" dirty="0"/>
            </a:br>
            <a:br>
              <a:rPr lang="en-US" sz="1600" dirty="0"/>
            </a:br>
            <a:endParaRPr lang="en-US" sz="2400" dirty="0"/>
          </a:p>
          <a:p>
            <a:pPr lvl="1"/>
            <a:endParaRPr lang="en-US"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10</a:t>
            </a:fld>
            <a:endParaRPr lang="en-US"/>
          </a:p>
        </p:txBody>
      </p:sp>
      <p:pic>
        <p:nvPicPr>
          <p:cNvPr id="7" name="Picture 6">
            <a:extLst>
              <a:ext uri="{FF2B5EF4-FFF2-40B4-BE49-F238E27FC236}">
                <a16:creationId xmlns:a16="http://schemas.microsoft.com/office/drawing/2014/main" id="{901A819C-6EEF-4A7F-96DD-3DAA911CE986}"/>
              </a:ext>
            </a:extLst>
          </p:cNvPr>
          <p:cNvPicPr>
            <a:picLocks noChangeAspect="1"/>
          </p:cNvPicPr>
          <p:nvPr/>
        </p:nvPicPr>
        <p:blipFill>
          <a:blip r:embed="rId2"/>
          <a:stretch>
            <a:fillRect/>
          </a:stretch>
        </p:blipFill>
        <p:spPr>
          <a:xfrm>
            <a:off x="800056" y="1981200"/>
            <a:ext cx="7150144" cy="3276599"/>
          </a:xfrm>
          <a:prstGeom prst="rect">
            <a:avLst/>
          </a:prstGeom>
        </p:spPr>
      </p:pic>
    </p:spTree>
    <p:extLst>
      <p:ext uri="{BB962C8B-B14F-4D97-AF65-F5344CB8AC3E}">
        <p14:creationId xmlns:p14="http://schemas.microsoft.com/office/powerpoint/2010/main" val="4910381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9888" y="-127490"/>
            <a:ext cx="7772400" cy="1143000"/>
          </a:xfrm>
        </p:spPr>
        <p:txBody>
          <a:bodyPr/>
          <a:lstStyle/>
          <a:p>
            <a:r>
              <a:rPr lang="en-US" dirty="0"/>
              <a:t>3.01 Chair’s Announcements</a:t>
            </a:r>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11</a:t>
            </a:fld>
            <a:endParaRPr lang="en-US" dirty="0"/>
          </a:p>
        </p:txBody>
      </p:sp>
      <p:sp>
        <p:nvSpPr>
          <p:cNvPr id="8" name="Content Placeholder 7">
            <a:extLst>
              <a:ext uri="{FF2B5EF4-FFF2-40B4-BE49-F238E27FC236}">
                <a16:creationId xmlns:a16="http://schemas.microsoft.com/office/drawing/2014/main" id="{440019AE-B68C-4103-B93F-A40E3748B063}"/>
              </a:ext>
            </a:extLst>
          </p:cNvPr>
          <p:cNvSpPr>
            <a:spLocks noGrp="1"/>
          </p:cNvSpPr>
          <p:nvPr>
            <p:ph idx="1"/>
          </p:nvPr>
        </p:nvSpPr>
        <p:spPr>
          <a:xfrm>
            <a:off x="139929" y="1087433"/>
            <a:ext cx="7772400" cy="4114800"/>
          </a:xfrm>
        </p:spPr>
        <p:txBody>
          <a:bodyPr/>
          <a:lstStyle/>
          <a:p>
            <a:pPr marL="0" indent="0">
              <a:buNone/>
            </a:pPr>
            <a:r>
              <a:rPr lang="en-US" sz="2000" dirty="0"/>
              <a:t>Technical Activities Board (TAB)</a:t>
            </a:r>
            <a:br>
              <a:rPr lang="en-US" sz="2000" dirty="0"/>
            </a:br>
            <a:r>
              <a:rPr lang="en-US" sz="2000" dirty="0"/>
              <a:t>Committee on Standards (</a:t>
            </a:r>
            <a:r>
              <a:rPr lang="en-US" sz="2000" dirty="0" err="1"/>
              <a:t>CoS</a:t>
            </a:r>
            <a:r>
              <a:rPr lang="en-US" sz="2000" dirty="0"/>
              <a:t>):</a:t>
            </a:r>
            <a:endParaRPr lang="en-US" dirty="0"/>
          </a:p>
        </p:txBody>
      </p:sp>
      <p:sp>
        <p:nvSpPr>
          <p:cNvPr id="21" name="Oval 20">
            <a:extLst>
              <a:ext uri="{FF2B5EF4-FFF2-40B4-BE49-F238E27FC236}">
                <a16:creationId xmlns:a16="http://schemas.microsoft.com/office/drawing/2014/main" id="{AFAC2972-E9B8-4D66-84A1-AD13DF854252}"/>
              </a:ext>
            </a:extLst>
          </p:cNvPr>
          <p:cNvSpPr/>
          <p:nvPr/>
        </p:nvSpPr>
        <p:spPr>
          <a:xfrm>
            <a:off x="1254760" y="2514600"/>
            <a:ext cx="1474270" cy="1443790"/>
          </a:xfrm>
          <a:prstGeom prst="ellipse">
            <a:avLst/>
          </a:prstGeom>
          <a:noFill/>
          <a:ln w="25400" cap="flat" cmpd="sng" algn="ctr">
            <a:solidFill>
              <a:srgbClr val="4472C4">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Research</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(sci/tech/</a:t>
            </a:r>
            <a:b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b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standards development)</a:t>
            </a:r>
            <a:b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br>
            <a:b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b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IEEE TA</a:t>
            </a:r>
          </a:p>
        </p:txBody>
      </p:sp>
      <p:sp>
        <p:nvSpPr>
          <p:cNvPr id="22" name="Oval 21">
            <a:extLst>
              <a:ext uri="{FF2B5EF4-FFF2-40B4-BE49-F238E27FC236}">
                <a16:creationId xmlns:a16="http://schemas.microsoft.com/office/drawing/2014/main" id="{A5CE3BEA-D87F-4014-B12A-B4AC258EA525}"/>
              </a:ext>
            </a:extLst>
          </p:cNvPr>
          <p:cNvSpPr/>
          <p:nvPr/>
        </p:nvSpPr>
        <p:spPr>
          <a:xfrm>
            <a:off x="4379717" y="3603273"/>
            <a:ext cx="1474270" cy="1443790"/>
          </a:xfrm>
          <a:prstGeom prst="ellipse">
            <a:avLst/>
          </a:prstGeom>
          <a:noFill/>
          <a:ln w="25400" cap="flat" cmpd="sng" algn="ctr">
            <a:solidFill>
              <a:srgbClr val="4472C4">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Industry</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(prod</a:t>
            </a:r>
            <a:r>
              <a:rPr lang="en-US" sz="1100" kern="0" dirty="0">
                <a:solidFill>
                  <a:srgbClr val="000000"/>
                </a:solidFill>
                <a:latin typeface="Arial"/>
                <a:cs typeface="+mn-cs"/>
                <a:sym typeface="Arial"/>
              </a:rPr>
              <a:t> &amp; </a:t>
            </a: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svc)</a:t>
            </a:r>
            <a:endParaRPr kumimoji="0" lang="en-US" sz="1400"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3" name="Oval 22">
            <a:extLst>
              <a:ext uri="{FF2B5EF4-FFF2-40B4-BE49-F238E27FC236}">
                <a16:creationId xmlns:a16="http://schemas.microsoft.com/office/drawing/2014/main" id="{B669D10C-7F24-4279-9F07-EBB043D52B38}"/>
              </a:ext>
            </a:extLst>
          </p:cNvPr>
          <p:cNvSpPr/>
          <p:nvPr/>
        </p:nvSpPr>
        <p:spPr>
          <a:xfrm>
            <a:off x="6616899" y="3492316"/>
            <a:ext cx="1646990" cy="1665704"/>
          </a:xfrm>
          <a:prstGeom prst="ellipse">
            <a:avLst/>
          </a:prstGeom>
          <a:noFill/>
          <a:ln w="25400" cap="flat" cmpd="sng" algn="ctr">
            <a:solidFill>
              <a:srgbClr val="4472C4">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Products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and</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Services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for</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Humanity</a:t>
            </a:r>
          </a:p>
        </p:txBody>
      </p:sp>
      <p:sp>
        <p:nvSpPr>
          <p:cNvPr id="24" name="Oval 23">
            <a:extLst>
              <a:ext uri="{FF2B5EF4-FFF2-40B4-BE49-F238E27FC236}">
                <a16:creationId xmlns:a16="http://schemas.microsoft.com/office/drawing/2014/main" id="{0CA12372-5CF3-4D65-B054-5366F6C8E77F}"/>
              </a:ext>
            </a:extLst>
          </p:cNvPr>
          <p:cNvSpPr/>
          <p:nvPr/>
        </p:nvSpPr>
        <p:spPr>
          <a:xfrm>
            <a:off x="1267059" y="4835625"/>
            <a:ext cx="1474270" cy="1443790"/>
          </a:xfrm>
          <a:prstGeom prst="ellipse">
            <a:avLst/>
          </a:prstGeom>
          <a:noFill/>
          <a:ln w="25400" cap="flat" cmpd="sng" algn="ctr">
            <a:solidFill>
              <a:srgbClr val="4472C4">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err="1">
                <a:ln>
                  <a:noFill/>
                </a:ln>
                <a:solidFill>
                  <a:srgbClr val="000000"/>
                </a:solidFill>
                <a:effectLst/>
                <a:uLnTx/>
                <a:uFillTx/>
                <a:latin typeface="Arial"/>
                <a:ea typeface="+mn-ea"/>
                <a:cs typeface="+mn-cs"/>
                <a:sym typeface="Arial"/>
              </a:rPr>
              <a:t>TechnicalStandards</a:t>
            </a:r>
            <a:b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b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oversight</a:t>
            </a:r>
            <a:b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br>
            <a:b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b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IEEE SA</a:t>
            </a:r>
          </a:p>
        </p:txBody>
      </p:sp>
      <p:cxnSp>
        <p:nvCxnSpPr>
          <p:cNvPr id="25" name="Straight Arrow Connector 24">
            <a:extLst>
              <a:ext uri="{FF2B5EF4-FFF2-40B4-BE49-F238E27FC236}">
                <a16:creationId xmlns:a16="http://schemas.microsoft.com/office/drawing/2014/main" id="{4E6A58CC-94B5-465F-846A-0841C5084D3D}"/>
              </a:ext>
            </a:extLst>
          </p:cNvPr>
          <p:cNvCxnSpPr>
            <a:cxnSpLocks/>
            <a:stCxn id="21" idx="6"/>
            <a:endCxn id="22" idx="1"/>
          </p:cNvCxnSpPr>
          <p:nvPr/>
        </p:nvCxnSpPr>
        <p:spPr>
          <a:xfrm>
            <a:off x="2729030" y="3236495"/>
            <a:ext cx="1866589" cy="578216"/>
          </a:xfrm>
          <a:prstGeom prst="straightConnector1">
            <a:avLst/>
          </a:prstGeom>
          <a:noFill/>
          <a:ln w="9525" cap="flat" cmpd="sng" algn="ctr">
            <a:solidFill>
              <a:srgbClr val="4472C4">
                <a:shade val="95000"/>
                <a:satMod val="105000"/>
              </a:srgbClr>
            </a:solidFill>
            <a:prstDash val="solid"/>
            <a:headEnd type="triangle" w="lg" len="lg"/>
            <a:tailEnd type="triangle" w="lg" len="lg"/>
          </a:ln>
          <a:effectLst/>
        </p:spPr>
      </p:cxnSp>
      <p:cxnSp>
        <p:nvCxnSpPr>
          <p:cNvPr id="26" name="Straight Arrow Connector 25">
            <a:extLst>
              <a:ext uri="{FF2B5EF4-FFF2-40B4-BE49-F238E27FC236}">
                <a16:creationId xmlns:a16="http://schemas.microsoft.com/office/drawing/2014/main" id="{9EE5E816-FBF5-45AE-A012-0C82E2577236}"/>
              </a:ext>
            </a:extLst>
          </p:cNvPr>
          <p:cNvCxnSpPr>
            <a:cxnSpLocks/>
            <a:stCxn id="22" idx="6"/>
            <a:endCxn id="23" idx="2"/>
          </p:cNvCxnSpPr>
          <p:nvPr/>
        </p:nvCxnSpPr>
        <p:spPr>
          <a:xfrm>
            <a:off x="5853987" y="4325168"/>
            <a:ext cx="762912" cy="0"/>
          </a:xfrm>
          <a:prstGeom prst="straightConnector1">
            <a:avLst/>
          </a:prstGeom>
          <a:noFill/>
          <a:ln w="9525" cap="flat" cmpd="sng" algn="ctr">
            <a:solidFill>
              <a:srgbClr val="4472C4">
                <a:shade val="95000"/>
                <a:satMod val="105000"/>
              </a:srgbClr>
            </a:solidFill>
            <a:prstDash val="solid"/>
            <a:tailEnd type="triangle" w="lg" len="lg"/>
          </a:ln>
          <a:effectLst/>
        </p:spPr>
      </p:cxnSp>
      <p:cxnSp>
        <p:nvCxnSpPr>
          <p:cNvPr id="27" name="Straight Arrow Connector 26">
            <a:extLst>
              <a:ext uri="{FF2B5EF4-FFF2-40B4-BE49-F238E27FC236}">
                <a16:creationId xmlns:a16="http://schemas.microsoft.com/office/drawing/2014/main" id="{0D12899F-8B54-4F24-BE78-A4E80814D57A}"/>
              </a:ext>
            </a:extLst>
          </p:cNvPr>
          <p:cNvCxnSpPr>
            <a:cxnSpLocks/>
            <a:stCxn id="21" idx="4"/>
            <a:endCxn id="24" idx="0"/>
          </p:cNvCxnSpPr>
          <p:nvPr/>
        </p:nvCxnSpPr>
        <p:spPr>
          <a:xfrm>
            <a:off x="1991895" y="3958390"/>
            <a:ext cx="12299" cy="877235"/>
          </a:xfrm>
          <a:prstGeom prst="straightConnector1">
            <a:avLst/>
          </a:prstGeom>
          <a:noFill/>
          <a:ln w="9525" cap="flat" cmpd="sng" algn="ctr">
            <a:solidFill>
              <a:srgbClr val="4472C4">
                <a:shade val="95000"/>
                <a:satMod val="105000"/>
              </a:srgbClr>
            </a:solidFill>
            <a:prstDash val="solid"/>
            <a:headEnd type="triangle" w="lg" len="lg"/>
            <a:tailEnd type="triangle" w="lg" len="lg"/>
          </a:ln>
          <a:effectLst/>
        </p:spPr>
      </p:cxnSp>
      <p:cxnSp>
        <p:nvCxnSpPr>
          <p:cNvPr id="28" name="Straight Arrow Connector 27">
            <a:extLst>
              <a:ext uri="{FF2B5EF4-FFF2-40B4-BE49-F238E27FC236}">
                <a16:creationId xmlns:a16="http://schemas.microsoft.com/office/drawing/2014/main" id="{96D591EE-3FF3-456A-B9A6-7D7933AC1353}"/>
              </a:ext>
            </a:extLst>
          </p:cNvPr>
          <p:cNvCxnSpPr>
            <a:cxnSpLocks/>
            <a:stCxn id="24" idx="6"/>
            <a:endCxn id="22" idx="3"/>
          </p:cNvCxnSpPr>
          <p:nvPr/>
        </p:nvCxnSpPr>
        <p:spPr>
          <a:xfrm flipV="1">
            <a:off x="2741329" y="4835625"/>
            <a:ext cx="1854290" cy="721895"/>
          </a:xfrm>
          <a:prstGeom prst="straightConnector1">
            <a:avLst/>
          </a:prstGeom>
          <a:noFill/>
          <a:ln w="9525" cap="flat" cmpd="sng" algn="ctr">
            <a:solidFill>
              <a:srgbClr val="4472C4">
                <a:shade val="95000"/>
                <a:satMod val="105000"/>
              </a:srgbClr>
            </a:solidFill>
            <a:prstDash val="solid"/>
            <a:headEnd type="triangle" w="lg" len="lg"/>
            <a:tailEnd type="triangle" w="lg" len="lg"/>
          </a:ln>
          <a:effectLst/>
        </p:spPr>
      </p:cxnSp>
      <p:sp>
        <p:nvSpPr>
          <p:cNvPr id="29" name="Oval 28">
            <a:extLst>
              <a:ext uri="{FF2B5EF4-FFF2-40B4-BE49-F238E27FC236}">
                <a16:creationId xmlns:a16="http://schemas.microsoft.com/office/drawing/2014/main" id="{D2F722F6-B852-482F-80F6-2CC36D9A64E9}"/>
              </a:ext>
            </a:extLst>
          </p:cNvPr>
          <p:cNvSpPr/>
          <p:nvPr/>
        </p:nvSpPr>
        <p:spPr>
          <a:xfrm>
            <a:off x="2856899" y="4108062"/>
            <a:ext cx="749032" cy="641150"/>
          </a:xfrm>
          <a:prstGeom prst="ellipse">
            <a:avLst/>
          </a:prstGeom>
          <a:pattFill prst="pct30">
            <a:fgClr>
              <a:schemeClr val="bg1">
                <a:lumMod val="75000"/>
              </a:schemeClr>
            </a:fgClr>
            <a:bgClr>
              <a:schemeClr val="bg1"/>
            </a:bgClr>
          </a:pattFill>
          <a:ln w="25400" cap="flat" cmpd="sng" algn="ctr">
            <a:solidFill>
              <a:srgbClr val="4472C4">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rgbClr val="000000"/>
                </a:solidFill>
                <a:effectLst/>
                <a:uLnTx/>
                <a:uFillTx/>
                <a:latin typeface="Arial"/>
                <a:ea typeface="+mn-ea"/>
                <a:cs typeface="+mn-cs"/>
                <a:sym typeface="Arial"/>
              </a:rPr>
              <a:t>IEEE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rgbClr val="000000"/>
                </a:solidFill>
                <a:effectLst/>
                <a:uLnTx/>
                <a:uFillTx/>
                <a:latin typeface="Arial"/>
                <a:ea typeface="+mn-ea"/>
                <a:cs typeface="+mn-cs"/>
                <a:sym typeface="Arial"/>
              </a:rPr>
              <a:t>TAB</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err="1">
                <a:ln>
                  <a:noFill/>
                </a:ln>
                <a:solidFill>
                  <a:srgbClr val="000000"/>
                </a:solidFill>
                <a:effectLst/>
                <a:uLnTx/>
                <a:uFillTx/>
                <a:latin typeface="Arial"/>
                <a:ea typeface="+mn-ea"/>
                <a:cs typeface="+mn-cs"/>
                <a:sym typeface="Arial"/>
              </a:rPr>
              <a:t>CoS</a:t>
            </a:r>
            <a:endParaRPr kumimoji="0" lang="en-US" sz="1050" b="0" i="0" u="none" strike="noStrike" kern="0" cap="none" spc="0" normalizeH="0" baseline="0" noProof="0" dirty="0">
              <a:ln>
                <a:noFill/>
              </a:ln>
              <a:solidFill>
                <a:srgbClr val="000000"/>
              </a:solidFill>
              <a:effectLst/>
              <a:uLnTx/>
              <a:uFillTx/>
              <a:latin typeface="Arial"/>
              <a:ea typeface="+mn-ea"/>
              <a:cs typeface="+mn-cs"/>
              <a:sym typeface="Arial"/>
            </a:endParaRPr>
          </a:p>
        </p:txBody>
      </p:sp>
      <p:cxnSp>
        <p:nvCxnSpPr>
          <p:cNvPr id="30" name="Straight Arrow Connector 29">
            <a:extLst>
              <a:ext uri="{FF2B5EF4-FFF2-40B4-BE49-F238E27FC236}">
                <a16:creationId xmlns:a16="http://schemas.microsoft.com/office/drawing/2014/main" id="{564F2CAD-9E17-4DE8-A1DF-ADE6C7A1E46D}"/>
              </a:ext>
            </a:extLst>
          </p:cNvPr>
          <p:cNvCxnSpPr>
            <a:cxnSpLocks/>
            <a:stCxn id="21" idx="5"/>
            <a:endCxn id="29" idx="1"/>
          </p:cNvCxnSpPr>
          <p:nvPr/>
        </p:nvCxnSpPr>
        <p:spPr>
          <a:xfrm>
            <a:off x="2513128" y="3746952"/>
            <a:ext cx="453464" cy="455004"/>
          </a:xfrm>
          <a:prstGeom prst="straightConnector1">
            <a:avLst/>
          </a:prstGeom>
          <a:noFill/>
          <a:ln w="9525" cap="flat" cmpd="sng" algn="ctr">
            <a:solidFill>
              <a:srgbClr val="4472C4">
                <a:shade val="95000"/>
                <a:satMod val="105000"/>
              </a:srgbClr>
            </a:solidFill>
            <a:prstDash val="solid"/>
            <a:headEnd type="triangle" w="lg" len="lg"/>
            <a:tailEnd type="triangle" w="lg" len="lg"/>
          </a:ln>
          <a:effectLst/>
        </p:spPr>
      </p:cxnSp>
      <p:cxnSp>
        <p:nvCxnSpPr>
          <p:cNvPr id="31" name="Straight Arrow Connector 30">
            <a:extLst>
              <a:ext uri="{FF2B5EF4-FFF2-40B4-BE49-F238E27FC236}">
                <a16:creationId xmlns:a16="http://schemas.microsoft.com/office/drawing/2014/main" id="{CC8B7CD9-DB44-4867-B807-519C481B9838}"/>
              </a:ext>
            </a:extLst>
          </p:cNvPr>
          <p:cNvCxnSpPr>
            <a:cxnSpLocks/>
            <a:stCxn id="29" idx="3"/>
            <a:endCxn id="24" idx="7"/>
          </p:cNvCxnSpPr>
          <p:nvPr/>
        </p:nvCxnSpPr>
        <p:spPr>
          <a:xfrm flipH="1">
            <a:off x="2525427" y="4655318"/>
            <a:ext cx="441165" cy="391745"/>
          </a:xfrm>
          <a:prstGeom prst="straightConnector1">
            <a:avLst/>
          </a:prstGeom>
          <a:noFill/>
          <a:ln w="9525" cap="flat" cmpd="sng" algn="ctr">
            <a:solidFill>
              <a:srgbClr val="4472C4">
                <a:shade val="95000"/>
                <a:satMod val="105000"/>
              </a:srgbClr>
            </a:solidFill>
            <a:prstDash val="solid"/>
            <a:headEnd type="triangle" w="lg" len="lg"/>
            <a:tailEnd type="triangle" w="lg" len="lg"/>
          </a:ln>
          <a:effectLst/>
        </p:spPr>
      </p:cxnSp>
      <p:sp>
        <p:nvSpPr>
          <p:cNvPr id="32" name="TextBox 31">
            <a:extLst>
              <a:ext uri="{FF2B5EF4-FFF2-40B4-BE49-F238E27FC236}">
                <a16:creationId xmlns:a16="http://schemas.microsoft.com/office/drawing/2014/main" id="{80731D2C-BAE3-4D20-A687-7A7C59599518}"/>
              </a:ext>
            </a:extLst>
          </p:cNvPr>
          <p:cNvSpPr txBox="1"/>
          <p:nvPr/>
        </p:nvSpPr>
        <p:spPr>
          <a:xfrm>
            <a:off x="125306" y="3440343"/>
            <a:ext cx="1202652" cy="1954381"/>
          </a:xfrm>
          <a:prstGeom prst="rect">
            <a:avLst/>
          </a:prstGeom>
          <a:noFill/>
          <a:ln w="3175">
            <a:solidFill>
              <a:srgbClr val="000000"/>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a:cs typeface="Arial"/>
                <a:sym typeface="Arial"/>
              </a:rPr>
              <a:t>Std Classes</a:t>
            </a:r>
            <a:br>
              <a:rPr kumimoji="0" lang="en-US" sz="1100" b="0" i="0" u="none" strike="noStrike" kern="0" cap="none" spc="0" normalizeH="0" baseline="0" noProof="0" dirty="0">
                <a:ln>
                  <a:noFill/>
                </a:ln>
                <a:solidFill>
                  <a:srgbClr val="000000"/>
                </a:solidFill>
                <a:effectLst/>
                <a:uLnTx/>
                <a:uFillTx/>
                <a:latin typeface="Arial"/>
                <a:cs typeface="Arial"/>
                <a:sym typeface="Arial"/>
              </a:rPr>
            </a:br>
            <a:endParaRPr kumimoji="0" lang="en-US" sz="11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a:cs typeface="Arial"/>
                <a:sym typeface="Arial"/>
              </a:rPr>
              <a:t>Interoperability</a:t>
            </a:r>
          </a:p>
          <a:p>
            <a:pPr marL="0" marR="0" lvl="0" indent="0" algn="ctr" defTabSz="914400" eaLnBrk="1" fontAlgn="auto" latinLnBrk="0" hangingPunct="1">
              <a:lnSpc>
                <a:spcPct val="100000"/>
              </a:lnSpc>
              <a:spcBef>
                <a:spcPts val="0"/>
              </a:spcBef>
              <a:spcAft>
                <a:spcPts val="0"/>
              </a:spcAft>
              <a:buClrTx/>
              <a:buSzTx/>
              <a:buFontTx/>
              <a:buNone/>
              <a:tabLst/>
              <a:defRPr/>
            </a:pPr>
            <a:br>
              <a:rPr kumimoji="0" lang="en-US" sz="1100" b="0" i="0" u="none" strike="noStrike" kern="0" cap="none" spc="0" normalizeH="0" baseline="0" noProof="0" dirty="0">
                <a:ln>
                  <a:noFill/>
                </a:ln>
                <a:solidFill>
                  <a:srgbClr val="000000"/>
                </a:solidFill>
                <a:effectLst/>
                <a:uLnTx/>
                <a:uFillTx/>
                <a:latin typeface="Arial"/>
                <a:cs typeface="Arial"/>
                <a:sym typeface="Arial"/>
              </a:rPr>
            </a:br>
            <a:r>
              <a:rPr kumimoji="0" lang="en-US" sz="1100" b="0" i="0" u="none" strike="noStrike" kern="0" cap="none" spc="0" normalizeH="0" baseline="0" noProof="0" dirty="0">
                <a:ln>
                  <a:noFill/>
                </a:ln>
                <a:solidFill>
                  <a:srgbClr val="000000"/>
                </a:solidFill>
                <a:effectLst/>
                <a:uLnTx/>
                <a:uFillTx/>
                <a:latin typeface="Arial"/>
                <a:cs typeface="Arial"/>
                <a:sym typeface="Arial"/>
              </a:rPr>
              <a:t>Process</a:t>
            </a:r>
          </a:p>
          <a:p>
            <a:pPr marL="0" marR="0" lvl="0" indent="0" algn="ctr" defTabSz="914400" eaLnBrk="1" fontAlgn="auto" latinLnBrk="0" hangingPunct="1">
              <a:lnSpc>
                <a:spcPct val="100000"/>
              </a:lnSpc>
              <a:spcBef>
                <a:spcPts val="0"/>
              </a:spcBef>
              <a:spcAft>
                <a:spcPts val="0"/>
              </a:spcAft>
              <a:buClrTx/>
              <a:buSzTx/>
              <a:buFontTx/>
              <a:buNone/>
              <a:tabLst/>
              <a:defRPr/>
            </a:pPr>
            <a:br>
              <a:rPr kumimoji="0" lang="en-US" sz="1100" b="0" i="0" u="none" strike="noStrike" kern="0" cap="none" spc="0" normalizeH="0" baseline="0" noProof="0" dirty="0">
                <a:ln>
                  <a:noFill/>
                </a:ln>
                <a:solidFill>
                  <a:srgbClr val="000000"/>
                </a:solidFill>
                <a:effectLst/>
                <a:uLnTx/>
                <a:uFillTx/>
                <a:latin typeface="Arial"/>
                <a:cs typeface="Arial"/>
                <a:sym typeface="Arial"/>
              </a:rPr>
            </a:br>
            <a:r>
              <a:rPr kumimoji="0" lang="en-US" sz="1100" b="0" i="0" u="none" strike="noStrike" kern="0" cap="none" spc="0" normalizeH="0" baseline="0" noProof="0" dirty="0">
                <a:ln>
                  <a:noFill/>
                </a:ln>
                <a:solidFill>
                  <a:srgbClr val="000000"/>
                </a:solidFill>
                <a:effectLst/>
                <a:uLnTx/>
                <a:uFillTx/>
                <a:latin typeface="Arial"/>
                <a:cs typeface="Arial"/>
                <a:sym typeface="Arial"/>
              </a:rPr>
              <a:t>Safety</a:t>
            </a:r>
          </a:p>
          <a:p>
            <a:pPr marL="0" marR="0" lvl="0" indent="0" algn="ctr" defTabSz="914400" eaLnBrk="1" fontAlgn="auto" latinLnBrk="0" hangingPunct="1">
              <a:lnSpc>
                <a:spcPct val="100000"/>
              </a:lnSpc>
              <a:spcBef>
                <a:spcPts val="0"/>
              </a:spcBef>
              <a:spcAft>
                <a:spcPts val="0"/>
              </a:spcAft>
              <a:buClrTx/>
              <a:buSzTx/>
              <a:buFontTx/>
              <a:buNone/>
              <a:tabLst/>
              <a:defRPr/>
            </a:pPr>
            <a:br>
              <a:rPr kumimoji="0" lang="en-US" sz="1100" b="0" i="0" u="none" strike="noStrike" kern="0" cap="none" spc="0" normalizeH="0" baseline="0" noProof="0" dirty="0">
                <a:ln>
                  <a:noFill/>
                </a:ln>
                <a:solidFill>
                  <a:srgbClr val="000000"/>
                </a:solidFill>
                <a:effectLst/>
                <a:uLnTx/>
                <a:uFillTx/>
                <a:latin typeface="Arial"/>
                <a:cs typeface="Arial"/>
                <a:sym typeface="Arial"/>
              </a:rPr>
            </a:br>
            <a:r>
              <a:rPr kumimoji="0" lang="en-US" sz="1100" b="0" i="0" u="none" strike="noStrike" kern="0" cap="none" spc="0" normalizeH="0" baseline="0" noProof="0" dirty="0">
                <a:ln>
                  <a:noFill/>
                </a:ln>
                <a:solidFill>
                  <a:srgbClr val="000000"/>
                </a:solidFill>
                <a:effectLst/>
                <a:uLnTx/>
                <a:uFillTx/>
                <a:latin typeface="Arial"/>
                <a:cs typeface="Arial"/>
                <a:sym typeface="Arial"/>
              </a:rPr>
              <a:t>Measurement</a:t>
            </a:r>
          </a:p>
          <a:p>
            <a:pPr marL="0" marR="0" lvl="0" indent="0" algn="ctr" defTabSz="914400" eaLnBrk="1" fontAlgn="auto" latinLnBrk="0" hangingPunct="1">
              <a:lnSpc>
                <a:spcPct val="100000"/>
              </a:lnSpc>
              <a:spcBef>
                <a:spcPts val="0"/>
              </a:spcBef>
              <a:spcAft>
                <a:spcPts val="0"/>
              </a:spcAft>
              <a:buClrTx/>
              <a:buSzTx/>
              <a:buFontTx/>
              <a:buNone/>
              <a:tabLst/>
              <a:defRPr/>
            </a:pPr>
            <a:br>
              <a:rPr kumimoji="0" lang="en-US" sz="1100" b="0" i="0" u="none" strike="noStrike" kern="0" cap="none" spc="0" normalizeH="0" baseline="0" noProof="0" dirty="0">
                <a:ln>
                  <a:noFill/>
                </a:ln>
                <a:solidFill>
                  <a:srgbClr val="000000"/>
                </a:solidFill>
                <a:effectLst/>
                <a:uLnTx/>
                <a:uFillTx/>
                <a:latin typeface="Arial"/>
                <a:cs typeface="Arial"/>
                <a:sym typeface="Arial"/>
              </a:rPr>
            </a:br>
            <a:r>
              <a:rPr kumimoji="0" lang="en-US" sz="1100" b="0" i="0" u="none" strike="noStrike" kern="0" cap="none" spc="0" normalizeH="0" baseline="0" noProof="0" dirty="0">
                <a:ln>
                  <a:noFill/>
                </a:ln>
                <a:solidFill>
                  <a:srgbClr val="000000"/>
                </a:solidFill>
                <a:effectLst/>
                <a:uLnTx/>
                <a:uFillTx/>
                <a:latin typeface="Arial"/>
                <a:cs typeface="Arial"/>
                <a:sym typeface="Arial"/>
              </a:rPr>
              <a:t>Definitions/Units</a:t>
            </a:r>
          </a:p>
        </p:txBody>
      </p:sp>
      <p:sp>
        <p:nvSpPr>
          <p:cNvPr id="11" name="TextBox 10">
            <a:extLst>
              <a:ext uri="{FF2B5EF4-FFF2-40B4-BE49-F238E27FC236}">
                <a16:creationId xmlns:a16="http://schemas.microsoft.com/office/drawing/2014/main" id="{A0DF2C3D-B926-45E9-87DB-1C63F9910D99}"/>
              </a:ext>
            </a:extLst>
          </p:cNvPr>
          <p:cNvSpPr txBox="1"/>
          <p:nvPr/>
        </p:nvSpPr>
        <p:spPr>
          <a:xfrm>
            <a:off x="1006893" y="2160451"/>
            <a:ext cx="2536144" cy="369332"/>
          </a:xfrm>
          <a:prstGeom prst="rect">
            <a:avLst/>
          </a:prstGeom>
          <a:noFill/>
        </p:spPr>
        <p:txBody>
          <a:bodyPr wrap="square" rtlCol="0">
            <a:spAutoFit/>
          </a:bodyPr>
          <a:lstStyle/>
          <a:p>
            <a:r>
              <a:rPr lang="en-US" dirty="0"/>
              <a:t>400,000+ participants</a:t>
            </a:r>
          </a:p>
        </p:txBody>
      </p:sp>
      <p:sp>
        <p:nvSpPr>
          <p:cNvPr id="33" name="TextBox 32">
            <a:extLst>
              <a:ext uri="{FF2B5EF4-FFF2-40B4-BE49-F238E27FC236}">
                <a16:creationId xmlns:a16="http://schemas.microsoft.com/office/drawing/2014/main" id="{CC25C3DD-3CB4-4CED-B482-F50972891312}"/>
              </a:ext>
            </a:extLst>
          </p:cNvPr>
          <p:cNvSpPr txBox="1"/>
          <p:nvPr/>
        </p:nvSpPr>
        <p:spPr>
          <a:xfrm>
            <a:off x="4707698" y="5262263"/>
            <a:ext cx="1955089" cy="369332"/>
          </a:xfrm>
          <a:prstGeom prst="rect">
            <a:avLst/>
          </a:prstGeom>
          <a:noFill/>
        </p:spPr>
        <p:txBody>
          <a:bodyPr wrap="square" rtlCol="0">
            <a:spAutoFit/>
          </a:bodyPr>
          <a:lstStyle/>
          <a:p>
            <a:r>
              <a:rPr lang="en-US" dirty="0"/>
              <a:t>Millions</a:t>
            </a:r>
          </a:p>
        </p:txBody>
      </p:sp>
      <p:sp>
        <p:nvSpPr>
          <p:cNvPr id="34" name="TextBox 33">
            <a:extLst>
              <a:ext uri="{FF2B5EF4-FFF2-40B4-BE49-F238E27FC236}">
                <a16:creationId xmlns:a16="http://schemas.microsoft.com/office/drawing/2014/main" id="{B12E900A-F121-491F-96FC-518AA6631659}"/>
              </a:ext>
            </a:extLst>
          </p:cNvPr>
          <p:cNvSpPr txBox="1"/>
          <p:nvPr/>
        </p:nvSpPr>
        <p:spPr>
          <a:xfrm>
            <a:off x="1026649" y="6266017"/>
            <a:ext cx="1955089" cy="369332"/>
          </a:xfrm>
          <a:prstGeom prst="rect">
            <a:avLst/>
          </a:prstGeom>
          <a:noFill/>
        </p:spPr>
        <p:txBody>
          <a:bodyPr wrap="square" rtlCol="0">
            <a:spAutoFit/>
          </a:bodyPr>
          <a:lstStyle/>
          <a:p>
            <a:r>
              <a:rPr lang="en-US" dirty="0"/>
              <a:t>6,000+ participants</a:t>
            </a:r>
          </a:p>
        </p:txBody>
      </p:sp>
      <p:sp>
        <p:nvSpPr>
          <p:cNvPr id="35" name="TextBox 34">
            <a:extLst>
              <a:ext uri="{FF2B5EF4-FFF2-40B4-BE49-F238E27FC236}">
                <a16:creationId xmlns:a16="http://schemas.microsoft.com/office/drawing/2014/main" id="{3D6FE0ED-2E09-4D3F-9D15-12CA8C924582}"/>
              </a:ext>
            </a:extLst>
          </p:cNvPr>
          <p:cNvSpPr txBox="1"/>
          <p:nvPr/>
        </p:nvSpPr>
        <p:spPr>
          <a:xfrm>
            <a:off x="6998187" y="5246446"/>
            <a:ext cx="1955089" cy="369332"/>
          </a:xfrm>
          <a:prstGeom prst="rect">
            <a:avLst/>
          </a:prstGeom>
          <a:noFill/>
        </p:spPr>
        <p:txBody>
          <a:bodyPr wrap="square" rtlCol="0">
            <a:spAutoFit/>
          </a:bodyPr>
          <a:lstStyle/>
          <a:p>
            <a:r>
              <a:rPr lang="en-US" dirty="0"/>
              <a:t>Billions</a:t>
            </a:r>
          </a:p>
        </p:txBody>
      </p:sp>
      <p:sp>
        <p:nvSpPr>
          <p:cNvPr id="15" name="Rectangle 14">
            <a:extLst>
              <a:ext uri="{FF2B5EF4-FFF2-40B4-BE49-F238E27FC236}">
                <a16:creationId xmlns:a16="http://schemas.microsoft.com/office/drawing/2014/main" id="{1B738443-AA51-450D-8EFE-BD639B2C1179}"/>
              </a:ext>
            </a:extLst>
          </p:cNvPr>
          <p:cNvSpPr/>
          <p:nvPr/>
        </p:nvSpPr>
        <p:spPr bwMode="auto">
          <a:xfrm>
            <a:off x="4650496" y="1191019"/>
            <a:ext cx="4463805" cy="274521"/>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IEEE – </a:t>
            </a:r>
            <a:r>
              <a:rPr lang="en-US" dirty="0">
                <a:solidFill>
                  <a:schemeClr val="tx1"/>
                </a:solidFill>
                <a:latin typeface="Times New Roman" pitchFamily="18" charset="0"/>
              </a:rPr>
              <a:t> d</a:t>
            </a:r>
            <a:r>
              <a:rPr kumimoji="0" lang="en-US" sz="1800" b="0" i="0" u="none" strike="noStrike" cap="none" normalizeH="0" baseline="0" dirty="0">
                <a:ln>
                  <a:noFill/>
                </a:ln>
                <a:solidFill>
                  <a:schemeClr val="tx1"/>
                </a:solidFill>
                <a:effectLst/>
                <a:latin typeface="Times New Roman" pitchFamily="18" charset="0"/>
              </a:rPr>
              <a:t>istribution and sales</a:t>
            </a:r>
          </a:p>
        </p:txBody>
      </p:sp>
      <p:sp>
        <p:nvSpPr>
          <p:cNvPr id="36" name="Rectangle 35">
            <a:extLst>
              <a:ext uri="{FF2B5EF4-FFF2-40B4-BE49-F238E27FC236}">
                <a16:creationId xmlns:a16="http://schemas.microsoft.com/office/drawing/2014/main" id="{9CDD1ADD-00F9-4F3D-8509-ED7ECBFD1421}"/>
              </a:ext>
            </a:extLst>
          </p:cNvPr>
          <p:cNvSpPr/>
          <p:nvPr/>
        </p:nvSpPr>
        <p:spPr bwMode="auto">
          <a:xfrm>
            <a:off x="4650496" y="1543070"/>
            <a:ext cx="2101605" cy="253948"/>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lang="en-US" dirty="0">
                <a:solidFill>
                  <a:schemeClr val="tx1"/>
                </a:solidFill>
                <a:latin typeface="Times New Roman" pitchFamily="18" charset="0"/>
              </a:rPr>
              <a:t>Technical Activities</a:t>
            </a:r>
            <a:endParaRPr kumimoji="0" lang="en-US" sz="1800" b="0" i="0" u="none" strike="noStrike" cap="none" normalizeH="0" baseline="0" dirty="0">
              <a:ln>
                <a:noFill/>
              </a:ln>
              <a:solidFill>
                <a:schemeClr val="tx1"/>
              </a:solidFill>
              <a:effectLst/>
              <a:latin typeface="Times New Roman" pitchFamily="18" charset="0"/>
            </a:endParaRPr>
          </a:p>
        </p:txBody>
      </p:sp>
      <p:sp>
        <p:nvSpPr>
          <p:cNvPr id="37" name="Rectangle 36">
            <a:extLst>
              <a:ext uri="{FF2B5EF4-FFF2-40B4-BE49-F238E27FC236}">
                <a16:creationId xmlns:a16="http://schemas.microsoft.com/office/drawing/2014/main" id="{B37755D6-57A8-4A87-A6BD-24CBF3AFD79A}"/>
              </a:ext>
            </a:extLst>
          </p:cNvPr>
          <p:cNvSpPr/>
          <p:nvPr/>
        </p:nvSpPr>
        <p:spPr bwMode="auto">
          <a:xfrm>
            <a:off x="4650496" y="1846019"/>
            <a:ext cx="2101605" cy="253948"/>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lang="en-US" dirty="0">
                <a:solidFill>
                  <a:schemeClr val="tx1"/>
                </a:solidFill>
                <a:latin typeface="Times New Roman" pitchFamily="18" charset="0"/>
              </a:rPr>
              <a:t>Computer Society</a:t>
            </a:r>
            <a:endParaRPr kumimoji="0" lang="en-US" sz="1800" b="0" i="0" u="none" strike="noStrike" cap="none" normalizeH="0" baseline="0" dirty="0">
              <a:ln>
                <a:noFill/>
              </a:ln>
              <a:solidFill>
                <a:schemeClr val="tx1"/>
              </a:solidFill>
              <a:effectLst/>
              <a:latin typeface="Times New Roman" pitchFamily="18" charset="0"/>
            </a:endParaRPr>
          </a:p>
        </p:txBody>
      </p:sp>
      <p:sp>
        <p:nvSpPr>
          <p:cNvPr id="38" name="Rectangle 37">
            <a:extLst>
              <a:ext uri="{FF2B5EF4-FFF2-40B4-BE49-F238E27FC236}">
                <a16:creationId xmlns:a16="http://schemas.microsoft.com/office/drawing/2014/main" id="{7216BB76-0168-4AC8-898C-9CFD213C15D1}"/>
              </a:ext>
            </a:extLst>
          </p:cNvPr>
          <p:cNvSpPr/>
          <p:nvPr/>
        </p:nvSpPr>
        <p:spPr bwMode="auto">
          <a:xfrm>
            <a:off x="4650495" y="2151691"/>
            <a:ext cx="2101605" cy="266973"/>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lang="en-US" dirty="0">
                <a:solidFill>
                  <a:schemeClr val="tx1"/>
                </a:solidFill>
                <a:latin typeface="Times New Roman" pitchFamily="18" charset="0"/>
              </a:rPr>
              <a:t>802 LMSC</a:t>
            </a:r>
            <a:endParaRPr kumimoji="0" lang="en-US" sz="1800" b="0" i="0" u="none" strike="noStrike" cap="none" normalizeH="0" baseline="0" dirty="0">
              <a:ln>
                <a:noFill/>
              </a:ln>
              <a:solidFill>
                <a:schemeClr val="tx1"/>
              </a:solidFill>
              <a:effectLst/>
              <a:latin typeface="Times New Roman" pitchFamily="18" charset="0"/>
            </a:endParaRPr>
          </a:p>
        </p:txBody>
      </p:sp>
      <p:sp>
        <p:nvSpPr>
          <p:cNvPr id="40" name="Rectangle 39">
            <a:extLst>
              <a:ext uri="{FF2B5EF4-FFF2-40B4-BE49-F238E27FC236}">
                <a16:creationId xmlns:a16="http://schemas.microsoft.com/office/drawing/2014/main" id="{8CEE16DD-923D-4879-9B55-3A6822D0B74E}"/>
              </a:ext>
            </a:extLst>
          </p:cNvPr>
          <p:cNvSpPr/>
          <p:nvPr/>
        </p:nvSpPr>
        <p:spPr bwMode="auto">
          <a:xfrm>
            <a:off x="6978415" y="1553966"/>
            <a:ext cx="2101605" cy="253948"/>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Standards Assoc.</a:t>
            </a:r>
          </a:p>
        </p:txBody>
      </p:sp>
      <p:sp>
        <p:nvSpPr>
          <p:cNvPr id="42" name="Rectangle 41">
            <a:extLst>
              <a:ext uri="{FF2B5EF4-FFF2-40B4-BE49-F238E27FC236}">
                <a16:creationId xmlns:a16="http://schemas.microsoft.com/office/drawing/2014/main" id="{55AD4F6F-599A-43D7-9BB6-5072463AB4C4}"/>
              </a:ext>
            </a:extLst>
          </p:cNvPr>
          <p:cNvSpPr/>
          <p:nvPr/>
        </p:nvSpPr>
        <p:spPr bwMode="auto">
          <a:xfrm>
            <a:off x="6951289" y="2139658"/>
            <a:ext cx="2101605" cy="253948"/>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SASB</a:t>
            </a:r>
          </a:p>
        </p:txBody>
      </p:sp>
      <p:sp>
        <p:nvSpPr>
          <p:cNvPr id="43" name="Rectangle: Rounded Corners 42">
            <a:extLst>
              <a:ext uri="{FF2B5EF4-FFF2-40B4-BE49-F238E27FC236}">
                <a16:creationId xmlns:a16="http://schemas.microsoft.com/office/drawing/2014/main" id="{510B2CBA-4DDC-4109-9692-7B4F1C3F6121}"/>
              </a:ext>
            </a:extLst>
          </p:cNvPr>
          <p:cNvSpPr/>
          <p:nvPr/>
        </p:nvSpPr>
        <p:spPr bwMode="auto">
          <a:xfrm>
            <a:off x="6873265" y="1492927"/>
            <a:ext cx="2286000" cy="1808944"/>
          </a:xfrm>
          <a:prstGeom prst="roundRect">
            <a:avLst/>
          </a:prstGeom>
          <a:solidFill>
            <a:srgbClr val="FF0000">
              <a:alpha val="10000"/>
            </a:srgbClr>
          </a:solidFill>
          <a:ln w="9525" cap="flat" cmpd="sng" algn="ctr">
            <a:solidFill>
              <a:schemeClr val="lt1">
                <a:hueOff val="0"/>
                <a:satOff val="0"/>
                <a:lumOff val="0"/>
              </a:schemeClr>
            </a:solidFill>
            <a:prstDash val="solid"/>
            <a:round/>
            <a:headEnd type="none" w="med" len="med"/>
            <a:tailEnd type="none" w="med" len="med"/>
          </a:ln>
          <a:effectLst/>
        </p:spPr>
        <p:txBody>
          <a:bodyPr vert="horz" wrap="none" lIns="0" tIns="0" rIns="0" bIns="0" numCol="1" rtlCol="0" anchor="b"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lang="en-US" sz="1600" dirty="0"/>
              <a:t>Process, Oversight</a:t>
            </a:r>
          </a:p>
          <a:p>
            <a:pPr marL="342900" marR="0" indent="-342900" algn="ctr" defTabSz="914400" rtl="0" eaLnBrk="1" fontAlgn="base" latinLnBrk="0" hangingPunct="1">
              <a:lnSpc>
                <a:spcPct val="80000"/>
              </a:lnSpc>
              <a:spcBef>
                <a:spcPct val="20000"/>
              </a:spcBef>
              <a:spcAft>
                <a:spcPct val="0"/>
              </a:spcAft>
              <a:buClrTx/>
              <a:buSzTx/>
              <a:buFontTx/>
              <a:buNone/>
              <a:tabLst/>
            </a:pPr>
            <a:r>
              <a:rPr lang="en-US" sz="1600" dirty="0"/>
              <a:t>And Publication</a:t>
            </a:r>
          </a:p>
          <a:p>
            <a:pPr marL="342900" marR="0" indent="-342900" algn="ctr" defTabSz="914400" rtl="0" eaLnBrk="1" fontAlgn="base" latinLnBrk="0" hangingPunct="1">
              <a:lnSpc>
                <a:spcPct val="80000"/>
              </a:lnSpc>
              <a:spcBef>
                <a:spcPct val="20000"/>
              </a:spcBef>
              <a:spcAft>
                <a:spcPct val="0"/>
              </a:spcAft>
              <a:buClrTx/>
              <a:buSzTx/>
              <a:buFontTx/>
              <a:buNone/>
              <a:tabLst/>
            </a:pPr>
            <a:r>
              <a:rPr lang="en-US" sz="1600" dirty="0"/>
              <a:t>of Technical </a:t>
            </a:r>
            <a:r>
              <a:rPr lang="en-US" sz="1600" dirty="0" err="1"/>
              <a:t>Stds</a:t>
            </a:r>
            <a:r>
              <a:rPr lang="en-US" sz="1600" dirty="0"/>
              <a:t> Projects</a:t>
            </a:r>
            <a:endParaRPr kumimoji="0" lang="en-US" sz="1600" b="0" i="0" u="none" strike="noStrike" cap="none" normalizeH="0" baseline="0" dirty="0">
              <a:ln>
                <a:noFill/>
              </a:ln>
              <a:solidFill>
                <a:schemeClr val="tx1"/>
              </a:solidFill>
              <a:effectLst/>
              <a:latin typeface="Times New Roman" pitchFamily="18" charset="0"/>
            </a:endParaRPr>
          </a:p>
        </p:txBody>
      </p:sp>
      <p:sp>
        <p:nvSpPr>
          <p:cNvPr id="16" name="Rectangle: Rounded Corners 15">
            <a:extLst>
              <a:ext uri="{FF2B5EF4-FFF2-40B4-BE49-F238E27FC236}">
                <a16:creationId xmlns:a16="http://schemas.microsoft.com/office/drawing/2014/main" id="{0A5B78F4-1B6B-41EB-8C7C-4A2FFBB98D7A}"/>
              </a:ext>
            </a:extLst>
          </p:cNvPr>
          <p:cNvSpPr/>
          <p:nvPr/>
        </p:nvSpPr>
        <p:spPr bwMode="auto">
          <a:xfrm>
            <a:off x="4572000" y="1500978"/>
            <a:ext cx="2286000" cy="1808944"/>
          </a:xfrm>
          <a:prstGeom prst="roundRect">
            <a:avLst/>
          </a:prstGeom>
          <a:solidFill>
            <a:srgbClr val="0070C0">
              <a:alpha val="10000"/>
            </a:srgbClr>
          </a:solidFill>
          <a:ln w="9525" cap="flat" cmpd="sng" algn="ctr">
            <a:solidFill>
              <a:schemeClr val="lt1">
                <a:hueOff val="0"/>
                <a:satOff val="0"/>
                <a:lumOff val="0"/>
              </a:schemeClr>
            </a:solidFill>
            <a:prstDash val="solid"/>
            <a:round/>
            <a:headEnd type="none" w="med" len="med"/>
            <a:tailEnd type="none" w="med" len="med"/>
          </a:ln>
          <a:effectLst/>
        </p:spPr>
        <p:txBody>
          <a:bodyPr vert="horz" wrap="none" lIns="0" tIns="0" rIns="0" bIns="0" numCol="1" rtlCol="0" anchor="b"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kumimoji="0" lang="en-US" sz="1600" i="0" u="none" strike="noStrike" cap="none" normalizeH="0" baseline="0" dirty="0">
                <a:ln>
                  <a:noFill/>
                </a:ln>
                <a:solidFill>
                  <a:schemeClr val="tx1"/>
                </a:solidFill>
                <a:effectLst/>
                <a:latin typeface="Times New Roman" pitchFamily="18" charset="0"/>
              </a:rPr>
              <a:t>Invention, Creativity,</a:t>
            </a:r>
          </a:p>
          <a:p>
            <a:pPr marL="342900" marR="0" indent="-342900" algn="ctr" defTabSz="914400" rtl="0" eaLnBrk="1" fontAlgn="base" latinLnBrk="0" hangingPunct="1">
              <a:lnSpc>
                <a:spcPct val="80000"/>
              </a:lnSpc>
              <a:spcBef>
                <a:spcPct val="20000"/>
              </a:spcBef>
              <a:spcAft>
                <a:spcPct val="0"/>
              </a:spcAft>
              <a:buClrTx/>
              <a:buSzTx/>
              <a:buFontTx/>
              <a:buNone/>
              <a:tabLst/>
            </a:pPr>
            <a:r>
              <a:rPr kumimoji="0" lang="en-US" sz="1600" i="0" u="none" strike="noStrike" cap="none" normalizeH="0" baseline="0" dirty="0">
                <a:ln>
                  <a:noFill/>
                </a:ln>
                <a:solidFill>
                  <a:schemeClr val="tx1"/>
                </a:solidFill>
                <a:effectLst/>
                <a:latin typeface="Times New Roman" pitchFamily="18" charset="0"/>
              </a:rPr>
              <a:t> </a:t>
            </a:r>
            <a:r>
              <a:rPr lang="en-US" sz="1600" dirty="0"/>
              <a:t>and Authorship</a:t>
            </a:r>
            <a:endParaRPr kumimoji="0" lang="en-US" sz="1600" i="0" u="none" strike="noStrike" cap="none" normalizeH="0" baseline="0" dirty="0">
              <a:ln>
                <a:noFill/>
              </a:ln>
              <a:solidFill>
                <a:schemeClr val="tx1"/>
              </a:solidFill>
              <a:effectLst/>
              <a:latin typeface="Times New Roman" pitchFamily="18" charset="0"/>
            </a:endParaRPr>
          </a:p>
          <a:p>
            <a:pPr marL="342900" marR="0" indent="-342900" algn="ctr" defTabSz="914400" rtl="0" eaLnBrk="1" fontAlgn="base" latinLnBrk="0" hangingPunct="1">
              <a:lnSpc>
                <a:spcPct val="80000"/>
              </a:lnSpc>
              <a:spcBef>
                <a:spcPct val="20000"/>
              </a:spcBef>
              <a:spcAft>
                <a:spcPct val="0"/>
              </a:spcAft>
              <a:buClrTx/>
              <a:buSzTx/>
              <a:buFontTx/>
              <a:buNone/>
              <a:tabLst/>
            </a:pPr>
            <a:r>
              <a:rPr lang="en-US" sz="1600" dirty="0"/>
              <a:t>of Technical </a:t>
            </a:r>
            <a:r>
              <a:rPr lang="en-US" sz="1600" dirty="0" err="1"/>
              <a:t>Stds</a:t>
            </a:r>
            <a:r>
              <a:rPr lang="en-US" sz="1600" dirty="0"/>
              <a:t> Projects</a:t>
            </a:r>
            <a:endParaRPr kumimoji="0" lang="en-US" sz="1600"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9927798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3.01 Chair’s Announcements</a:t>
            </a:r>
          </a:p>
        </p:txBody>
      </p:sp>
      <p:sp>
        <p:nvSpPr>
          <p:cNvPr id="3" name="Content Placeholder 2"/>
          <p:cNvSpPr>
            <a:spLocks noGrp="1"/>
          </p:cNvSpPr>
          <p:nvPr>
            <p:ph idx="1"/>
          </p:nvPr>
        </p:nvSpPr>
        <p:spPr>
          <a:xfrm>
            <a:off x="0" y="2057400"/>
            <a:ext cx="8610600" cy="4114800"/>
          </a:xfrm>
        </p:spPr>
        <p:txBody>
          <a:bodyPr/>
          <a:lstStyle/>
          <a:p>
            <a:pPr marL="0" indent="0">
              <a:buNone/>
            </a:pPr>
            <a:r>
              <a:rPr lang="en-US" sz="2200" dirty="0"/>
              <a:t>Technical Activities Committee on Standards (</a:t>
            </a:r>
            <a:r>
              <a:rPr lang="en-US" sz="2200" dirty="0" err="1"/>
              <a:t>CoS</a:t>
            </a:r>
            <a:r>
              <a:rPr lang="en-US" sz="2200" dirty="0"/>
              <a:t>) Overview</a:t>
            </a:r>
          </a:p>
          <a:p>
            <a:pPr>
              <a:buFont typeface="Arial" panose="020B0604020202020204" pitchFamily="34" charset="0"/>
              <a:buChar char="•"/>
            </a:pPr>
            <a:endParaRPr lang="en-US" sz="2200" dirty="0"/>
          </a:p>
          <a:p>
            <a:pPr marL="6350" indent="0" defTabSz="742950" eaLnBrk="1" fontAlgn="auto" hangingPunct="1">
              <a:lnSpc>
                <a:spcPct val="90000"/>
              </a:lnSpc>
              <a:spcBef>
                <a:spcPts val="0"/>
              </a:spcBef>
              <a:spcAft>
                <a:spcPts val="0"/>
              </a:spcAft>
              <a:buClr>
                <a:srgbClr val="0066A1"/>
              </a:buClr>
              <a:buSzPct val="100000"/>
              <a:buNone/>
            </a:pPr>
            <a:r>
              <a:rPr lang="en-US" sz="2000" dirty="0">
                <a:solidFill>
                  <a:srgbClr val="000000"/>
                </a:solidFill>
                <a:latin typeface="Calibri"/>
                <a:cs typeface="Calibri"/>
                <a:sym typeface="Calibri"/>
              </a:rPr>
              <a:t>Mission: 	Encourage initiation of standards activities across Technical 			Activities Societies, Councils and Communities</a:t>
            </a:r>
          </a:p>
          <a:p>
            <a:pPr marL="6350" indent="0" eaLnBrk="1" fontAlgn="auto" hangingPunct="1">
              <a:lnSpc>
                <a:spcPct val="90000"/>
              </a:lnSpc>
              <a:spcBef>
                <a:spcPts val="0"/>
              </a:spcBef>
              <a:spcAft>
                <a:spcPts val="0"/>
              </a:spcAft>
              <a:buClr>
                <a:srgbClr val="0066A1"/>
              </a:buClr>
              <a:buSzPct val="100000"/>
              <a:buNone/>
            </a:pPr>
            <a:endParaRPr lang="en-US" sz="2000" dirty="0">
              <a:solidFill>
                <a:srgbClr val="000000"/>
              </a:solidFill>
              <a:latin typeface="Calibri"/>
              <a:cs typeface="Calibri"/>
              <a:sym typeface="Calibri"/>
            </a:endParaRPr>
          </a:p>
          <a:p>
            <a:pPr marL="6350" lvl="0" indent="0" defTabSz="744538" eaLnBrk="1" fontAlgn="auto" hangingPunct="1">
              <a:lnSpc>
                <a:spcPct val="90000"/>
              </a:lnSpc>
              <a:spcBef>
                <a:spcPts val="0"/>
              </a:spcBef>
              <a:spcAft>
                <a:spcPts val="0"/>
              </a:spcAft>
              <a:buClr>
                <a:srgbClr val="0066A1"/>
              </a:buClr>
              <a:buSzPct val="100000"/>
              <a:buNone/>
            </a:pPr>
            <a:r>
              <a:rPr lang="en-US" sz="2000" dirty="0">
                <a:solidFill>
                  <a:srgbClr val="000000"/>
                </a:solidFill>
                <a:latin typeface="Calibri"/>
                <a:cs typeface="Calibri"/>
                <a:sym typeface="Calibri"/>
              </a:rPr>
              <a:t>Objective: 	Improve the strategic alignment between IEEE Organizational 			Units Technical Activities and Standards Association</a:t>
            </a:r>
            <a:endParaRPr lang="en-US" sz="1600" dirty="0">
              <a:solidFill>
                <a:srgbClr val="000000"/>
              </a:solidFill>
              <a:latin typeface="Calibri"/>
              <a:cs typeface="Calibri"/>
              <a:sym typeface="Calibri"/>
            </a:endParaRPr>
          </a:p>
          <a:p>
            <a:pPr marL="260350" lvl="1" indent="0" eaLnBrk="1" fontAlgn="auto" hangingPunct="1">
              <a:lnSpc>
                <a:spcPct val="90000"/>
              </a:lnSpc>
              <a:spcBef>
                <a:spcPts val="0"/>
              </a:spcBef>
              <a:spcAft>
                <a:spcPts val="0"/>
              </a:spcAft>
              <a:buClr>
                <a:srgbClr val="0066A1"/>
              </a:buClr>
              <a:buSzPct val="100000"/>
              <a:buNone/>
            </a:pPr>
            <a:endParaRPr lang="en-US" sz="1600" dirty="0">
              <a:solidFill>
                <a:srgbClr val="000000"/>
              </a:solidFill>
              <a:latin typeface="Calibri"/>
              <a:ea typeface="Calibri"/>
              <a:cs typeface="Calibri"/>
              <a:sym typeface="Calibri"/>
            </a:endParaRPr>
          </a:p>
          <a:p>
            <a:pPr marL="0" indent="0" defTabSz="744538" eaLnBrk="1" fontAlgn="auto" hangingPunct="1">
              <a:lnSpc>
                <a:spcPct val="90000"/>
              </a:lnSpc>
              <a:spcBef>
                <a:spcPts val="0"/>
              </a:spcBef>
              <a:spcAft>
                <a:spcPts val="0"/>
              </a:spcAft>
              <a:buClr>
                <a:srgbClr val="0066A1"/>
              </a:buClr>
              <a:buSzPct val="100000"/>
              <a:buNone/>
              <a:tabLst>
                <a:tab pos="1487488" algn="l"/>
              </a:tabLst>
            </a:pPr>
            <a:r>
              <a:rPr lang="en-US" sz="2000" dirty="0">
                <a:solidFill>
                  <a:srgbClr val="000000"/>
                </a:solidFill>
                <a:latin typeface="Calibri"/>
                <a:cs typeface="Calibri"/>
                <a:sym typeface="Calibri"/>
              </a:rPr>
              <a:t>Leadership:		Solicit/encourage volunteers to serve as Corresponding Members </a:t>
            </a:r>
            <a:br>
              <a:rPr lang="en-US" sz="2000" dirty="0">
                <a:solidFill>
                  <a:srgbClr val="000000"/>
                </a:solidFill>
                <a:latin typeface="Calibri"/>
                <a:cs typeface="Calibri"/>
                <a:sym typeface="Calibri"/>
              </a:rPr>
            </a:br>
            <a:r>
              <a:rPr lang="en-US" sz="2000" dirty="0">
                <a:solidFill>
                  <a:srgbClr val="000000"/>
                </a:solidFill>
                <a:latin typeface="Calibri"/>
                <a:cs typeface="Calibri"/>
                <a:sym typeface="Calibri"/>
              </a:rPr>
              <a:t>	</a:t>
            </a:r>
            <a:r>
              <a:rPr lang="en-US" sz="1600" dirty="0">
                <a:solidFill>
                  <a:srgbClr val="000000"/>
                </a:solidFill>
                <a:latin typeface="Calibri"/>
                <a:cs typeface="Calibri"/>
                <a:sym typeface="Calibri"/>
              </a:rPr>
              <a:t>Please send interested individuals to see Paul Nikolich, 2020/2021</a:t>
            </a:r>
            <a:br>
              <a:rPr lang="en-US" sz="1600" dirty="0">
                <a:solidFill>
                  <a:srgbClr val="000000"/>
                </a:solidFill>
                <a:latin typeface="Calibri"/>
                <a:cs typeface="Calibri"/>
                <a:sym typeface="Calibri"/>
              </a:rPr>
            </a:br>
            <a:r>
              <a:rPr lang="en-US" sz="1600" dirty="0">
                <a:solidFill>
                  <a:srgbClr val="000000"/>
                </a:solidFill>
                <a:latin typeface="Calibri"/>
                <a:cs typeface="Calibri"/>
                <a:sym typeface="Calibri"/>
              </a:rPr>
              <a:t> 	</a:t>
            </a:r>
            <a:r>
              <a:rPr lang="en-US" sz="1600" dirty="0" err="1">
                <a:solidFill>
                  <a:srgbClr val="000000"/>
                </a:solidFill>
                <a:latin typeface="Calibri"/>
                <a:cs typeface="Calibri"/>
                <a:sym typeface="Calibri"/>
              </a:rPr>
              <a:t>CoS</a:t>
            </a:r>
            <a:r>
              <a:rPr lang="en-US" sz="1600" dirty="0">
                <a:solidFill>
                  <a:srgbClr val="000000"/>
                </a:solidFill>
                <a:latin typeface="Calibri"/>
                <a:cs typeface="Calibri"/>
                <a:sym typeface="Calibri"/>
              </a:rPr>
              <a:t> Chair, for more details (two hour web calls every other month); </a:t>
            </a:r>
            <a:br>
              <a:rPr lang="en-US" sz="1600" dirty="0">
                <a:solidFill>
                  <a:srgbClr val="000000"/>
                </a:solidFill>
                <a:latin typeface="Calibri"/>
                <a:cs typeface="Calibri"/>
                <a:sym typeface="Calibri"/>
              </a:rPr>
            </a:br>
            <a:r>
              <a:rPr lang="en-US" sz="1600" dirty="0">
                <a:solidFill>
                  <a:srgbClr val="000000"/>
                </a:solidFill>
                <a:latin typeface="Calibri"/>
                <a:cs typeface="Calibri"/>
                <a:sym typeface="Calibri"/>
              </a:rPr>
              <a:t>			Computer Society </a:t>
            </a:r>
            <a:r>
              <a:rPr lang="en-US" sz="1600" dirty="0" err="1">
                <a:solidFill>
                  <a:srgbClr val="000000"/>
                </a:solidFill>
                <a:latin typeface="Calibri"/>
                <a:cs typeface="Calibri"/>
                <a:sym typeface="Calibri"/>
              </a:rPr>
              <a:t>CoS</a:t>
            </a:r>
            <a:r>
              <a:rPr lang="en-US" sz="1600" dirty="0">
                <a:solidFill>
                  <a:srgbClr val="000000"/>
                </a:solidFill>
                <a:latin typeface="Calibri"/>
                <a:cs typeface="Calibri"/>
                <a:sym typeface="Calibri"/>
              </a:rPr>
              <a:t> members Edward Au, </a:t>
            </a:r>
            <a:r>
              <a:rPr lang="en-US" sz="1600" dirty="0" err="1">
                <a:solidFill>
                  <a:srgbClr val="000000"/>
                </a:solidFill>
                <a:latin typeface="Calibri"/>
                <a:cs typeface="Calibri"/>
                <a:sym typeface="Calibri"/>
              </a:rPr>
              <a:t>Tuncer</a:t>
            </a:r>
            <a:r>
              <a:rPr lang="en-US" sz="1600" dirty="0">
                <a:solidFill>
                  <a:srgbClr val="000000"/>
                </a:solidFill>
                <a:latin typeface="Calibri"/>
                <a:cs typeface="Calibri"/>
                <a:sym typeface="Calibri"/>
              </a:rPr>
              <a:t> </a:t>
            </a:r>
            <a:r>
              <a:rPr lang="en-US" sz="1600" dirty="0" err="1">
                <a:solidFill>
                  <a:srgbClr val="000000"/>
                </a:solidFill>
                <a:latin typeface="Calibri"/>
                <a:cs typeface="Calibri"/>
                <a:sym typeface="Calibri"/>
              </a:rPr>
              <a:t>Baykas</a:t>
            </a:r>
            <a:r>
              <a:rPr lang="en-US" sz="1600" dirty="0">
                <a:solidFill>
                  <a:srgbClr val="000000"/>
                </a:solidFill>
                <a:latin typeface="Calibri"/>
                <a:cs typeface="Calibri"/>
                <a:sym typeface="Calibri"/>
              </a:rPr>
              <a:t>, Roger Fuji, 				Jim Moore, Paul Nikolich</a:t>
            </a:r>
            <a:endParaRPr lang="en-US" sz="2000" dirty="0">
              <a:solidFill>
                <a:srgbClr val="000000"/>
              </a:solidFill>
              <a:latin typeface="Calibri"/>
              <a:cs typeface="Calibri"/>
              <a:sym typeface="Calibri"/>
            </a:endParaRPr>
          </a:p>
          <a:p>
            <a:pPr marL="260350" lvl="1" indent="0" eaLnBrk="1" fontAlgn="auto" hangingPunct="1">
              <a:lnSpc>
                <a:spcPct val="90000"/>
              </a:lnSpc>
              <a:spcBef>
                <a:spcPts val="0"/>
              </a:spcBef>
              <a:spcAft>
                <a:spcPts val="0"/>
              </a:spcAft>
              <a:buClr>
                <a:srgbClr val="0066A1"/>
              </a:buClr>
              <a:buSzPct val="100000"/>
              <a:buNone/>
            </a:pPr>
            <a:br>
              <a:rPr lang="en-US" sz="1600" dirty="0"/>
            </a:br>
            <a:br>
              <a:rPr lang="en-US" sz="1600" dirty="0"/>
            </a:br>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12</a:t>
            </a:fld>
            <a:endParaRPr lang="en-US"/>
          </a:p>
        </p:txBody>
      </p:sp>
    </p:spTree>
    <p:extLst>
      <p:ext uri="{BB962C8B-B14F-4D97-AF65-F5344CB8AC3E}">
        <p14:creationId xmlns:p14="http://schemas.microsoft.com/office/powerpoint/2010/main" val="4351037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p:cNvSpPr>
            <a:spLocks noGrp="1"/>
          </p:cNvSpPr>
          <p:nvPr>
            <p:ph type="sldNum" sz="quarter" idx="12"/>
          </p:nvPr>
        </p:nvSpPr>
        <p:spPr/>
        <p:txBody>
          <a:bodyPr/>
          <a:lstStyle/>
          <a:p>
            <a:pPr>
              <a:defRPr/>
            </a:pPr>
            <a:fld id="{3A1B5D0C-A3CA-4015-90F1-B87437697A9D}" type="slidenum">
              <a:rPr lang="en-US" smtClean="0"/>
              <a:pPr>
                <a:defRPr/>
              </a:pPr>
              <a:t>13</a:t>
            </a:fld>
            <a:endParaRPr lang="en-US"/>
          </a:p>
        </p:txBody>
      </p:sp>
      <p:sp>
        <p:nvSpPr>
          <p:cNvPr id="6147" name="Text Box 2"/>
          <p:cNvSpPr txBox="1">
            <a:spLocks noChangeArrowheads="1"/>
          </p:cNvSpPr>
          <p:nvPr/>
        </p:nvSpPr>
        <p:spPr bwMode="auto">
          <a:xfrm>
            <a:off x="304800" y="1295400"/>
            <a:ext cx="8610600" cy="4278094"/>
          </a:xfrm>
          <a:prstGeom prst="rect">
            <a:avLst/>
          </a:prstGeom>
          <a:noFill/>
          <a:ln w="9525">
            <a:noFill/>
            <a:miter lim="800000"/>
            <a:headEnd/>
            <a:tailEnd/>
          </a:ln>
        </p:spPr>
        <p:txBody>
          <a:bodyPr>
            <a:spAutoFit/>
          </a:bodyPr>
          <a:lstStyle/>
          <a:p>
            <a:r>
              <a:rPr lang="en-US" sz="2400" b="1" u="sng" dirty="0"/>
              <a:t>Project Authorization Approvals JAN/MAR 2020</a:t>
            </a:r>
            <a:endParaRPr lang="en-US" sz="2400" b="1" dirty="0"/>
          </a:p>
          <a:p>
            <a:pPr>
              <a:lnSpc>
                <a:spcPct val="80000"/>
              </a:lnSpc>
              <a:spcBef>
                <a:spcPct val="20000"/>
              </a:spcBef>
            </a:pPr>
            <a:endParaRPr lang="en-US" b="1" dirty="0"/>
          </a:p>
          <a:p>
            <a:pPr lvl="0"/>
            <a:r>
              <a:rPr lang="en-US" b="1" dirty="0"/>
              <a:t>New Projects: 	</a:t>
            </a:r>
            <a:r>
              <a:rPr lang="en-US" dirty="0"/>
              <a:t>P802.1AEdk, P802.3cw, P802.3cx, P802.16t, P802f.</a:t>
            </a:r>
          </a:p>
          <a:p>
            <a:pPr lvl="0"/>
            <a:endParaRPr lang="en-US" b="1" dirty="0"/>
          </a:p>
          <a:p>
            <a:pPr lvl="0"/>
            <a:r>
              <a:rPr lang="en-US" b="1" dirty="0"/>
              <a:t>Modified Projects: 	</a:t>
            </a:r>
            <a:r>
              <a:rPr lang="en-US" dirty="0"/>
              <a:t>P802.1CS, P802.3ct.</a:t>
            </a:r>
          </a:p>
          <a:p>
            <a:pPr lvl="0"/>
            <a:endParaRPr lang="en-US" b="1" dirty="0"/>
          </a:p>
          <a:p>
            <a:r>
              <a:rPr lang="en-US" b="1" dirty="0"/>
              <a:t>Revisions:</a:t>
            </a:r>
            <a:r>
              <a:rPr lang="en-US" dirty="0"/>
              <a:t>	none.</a:t>
            </a:r>
          </a:p>
          <a:p>
            <a:pPr>
              <a:lnSpc>
                <a:spcPct val="80000"/>
              </a:lnSpc>
              <a:spcBef>
                <a:spcPct val="20000"/>
              </a:spcBef>
            </a:pPr>
            <a:endParaRPr lang="en-US" dirty="0"/>
          </a:p>
          <a:p>
            <a:pPr>
              <a:lnSpc>
                <a:spcPct val="80000"/>
              </a:lnSpc>
              <a:spcBef>
                <a:spcPct val="20000"/>
              </a:spcBef>
            </a:pPr>
            <a:r>
              <a:rPr lang="en-US" b="1" dirty="0"/>
              <a:t>Corrigendum:	</a:t>
            </a:r>
            <a:r>
              <a:rPr lang="en-US" dirty="0"/>
              <a:t>none.</a:t>
            </a:r>
          </a:p>
          <a:p>
            <a:pPr>
              <a:lnSpc>
                <a:spcPct val="80000"/>
              </a:lnSpc>
              <a:spcBef>
                <a:spcPct val="20000"/>
              </a:spcBef>
            </a:pPr>
            <a:endParaRPr lang="en-US" b="1" dirty="0"/>
          </a:p>
          <a:p>
            <a:pPr>
              <a:lnSpc>
                <a:spcPct val="80000"/>
              </a:lnSpc>
              <a:spcBef>
                <a:spcPct val="20000"/>
              </a:spcBef>
            </a:pPr>
            <a:r>
              <a:rPr lang="en-US" b="1" dirty="0"/>
              <a:t>Withdrawals: 	</a:t>
            </a:r>
            <a:r>
              <a:rPr lang="en-US" dirty="0"/>
              <a:t>none.</a:t>
            </a:r>
          </a:p>
          <a:p>
            <a:pPr>
              <a:lnSpc>
                <a:spcPct val="80000"/>
              </a:lnSpc>
              <a:spcBef>
                <a:spcPct val="20000"/>
              </a:spcBef>
            </a:pPr>
            <a:endParaRPr lang="en-US" dirty="0"/>
          </a:p>
          <a:p>
            <a:pPr lvl="0"/>
            <a:r>
              <a:rPr lang="en-US" b="1" dirty="0"/>
              <a:t>Extensions:</a:t>
            </a:r>
            <a:r>
              <a:rPr lang="en-US" dirty="0"/>
              <a:t>	none.</a:t>
            </a:r>
            <a:br>
              <a:rPr lang="en-US" dirty="0"/>
            </a:br>
            <a:endParaRPr lang="en-US" sz="1400" dirty="0"/>
          </a:p>
          <a:p>
            <a:pPr lvl="0"/>
            <a:r>
              <a:rPr lang="en-US" b="1" dirty="0">
                <a:solidFill>
                  <a:srgbClr val="000000"/>
                </a:solidFill>
              </a:rPr>
              <a:t>Other:		</a:t>
            </a:r>
            <a:r>
              <a:rPr lang="en-US" dirty="0">
                <a:solidFill>
                  <a:srgbClr val="000000"/>
                </a:solidFill>
              </a:rPr>
              <a:t>none.</a:t>
            </a:r>
            <a:endParaRPr lang="en-US" sz="1400" dirty="0"/>
          </a:p>
        </p:txBody>
      </p:sp>
      <p:sp>
        <p:nvSpPr>
          <p:cNvPr id="6148" name="Rectangle 3"/>
          <p:cNvSpPr>
            <a:spLocks noGrp="1" noChangeArrowheads="1"/>
          </p:cNvSpPr>
          <p:nvPr>
            <p:ph type="title"/>
          </p:nvPr>
        </p:nvSpPr>
        <p:spPr>
          <a:xfrm>
            <a:off x="0" y="0"/>
            <a:ext cx="9144000" cy="1143000"/>
          </a:xfrm>
        </p:spPr>
        <p:txBody>
          <a:bodyPr/>
          <a:lstStyle/>
          <a:p>
            <a:pPr eaLnBrk="1" hangingPunct="1"/>
            <a:r>
              <a:rPr lang="en-US" sz="4000" dirty="0"/>
              <a:t>3.01 SA Standards Board Actions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4"/>
          <p:cNvSpPr>
            <a:spLocks noGrp="1"/>
          </p:cNvSpPr>
          <p:nvPr>
            <p:ph type="sldNum" sz="quarter" idx="12"/>
          </p:nvPr>
        </p:nvSpPr>
        <p:spPr/>
        <p:txBody>
          <a:bodyPr/>
          <a:lstStyle/>
          <a:p>
            <a:pPr>
              <a:defRPr/>
            </a:pPr>
            <a:fld id="{889393E2-A56B-4D40-AFAF-67E446266CCF}" type="slidenum">
              <a:rPr lang="en-US" smtClean="0"/>
              <a:pPr>
                <a:defRPr/>
              </a:pPr>
              <a:t>14</a:t>
            </a:fld>
            <a:endParaRPr lang="en-US"/>
          </a:p>
        </p:txBody>
      </p:sp>
      <p:sp>
        <p:nvSpPr>
          <p:cNvPr id="5123" name="Text Box 5"/>
          <p:cNvSpPr txBox="1">
            <a:spLocks noChangeArrowheads="1"/>
          </p:cNvSpPr>
          <p:nvPr/>
        </p:nvSpPr>
        <p:spPr bwMode="auto">
          <a:xfrm>
            <a:off x="381000" y="1122363"/>
            <a:ext cx="8610600" cy="3508653"/>
          </a:xfrm>
          <a:prstGeom prst="rect">
            <a:avLst/>
          </a:prstGeom>
          <a:noFill/>
          <a:ln w="9525">
            <a:noFill/>
            <a:miter lim="800000"/>
            <a:headEnd/>
            <a:tailEnd/>
          </a:ln>
        </p:spPr>
        <p:txBody>
          <a:bodyPr>
            <a:spAutoFit/>
          </a:bodyPr>
          <a:lstStyle/>
          <a:p>
            <a:r>
              <a:rPr lang="en-US" sz="2400" b="1" u="sng" dirty="0"/>
              <a:t>Standards Ratification Actions JAN/MAR 2020</a:t>
            </a:r>
          </a:p>
          <a:p>
            <a:endParaRPr lang="en-US" b="1" dirty="0"/>
          </a:p>
          <a:p>
            <a:pPr lvl="0"/>
            <a:r>
              <a:rPr lang="en-US" b="1" dirty="0"/>
              <a:t>New Standards: 	</a:t>
            </a:r>
            <a:r>
              <a:rPr lang="en-US" dirty="0"/>
              <a:t> P802.3cm, P802.3cq.</a:t>
            </a:r>
          </a:p>
          <a:p>
            <a:pPr lvl="0"/>
            <a:endParaRPr lang="en-US" dirty="0"/>
          </a:p>
          <a:p>
            <a:pPr>
              <a:lnSpc>
                <a:spcPct val="80000"/>
              </a:lnSpc>
              <a:spcBef>
                <a:spcPct val="20000"/>
              </a:spcBef>
            </a:pPr>
            <a:r>
              <a:rPr lang="en-US" b="1" dirty="0"/>
              <a:t>Revised Standards:</a:t>
            </a:r>
            <a:r>
              <a:rPr lang="en-US" dirty="0"/>
              <a:t> 802.1AS, P802.1AX, P802.1X.</a:t>
            </a:r>
          </a:p>
          <a:p>
            <a:pPr>
              <a:lnSpc>
                <a:spcPct val="80000"/>
              </a:lnSpc>
              <a:spcBef>
                <a:spcPct val="20000"/>
              </a:spcBef>
            </a:pPr>
            <a:endParaRPr lang="en-US" b="1" dirty="0"/>
          </a:p>
          <a:p>
            <a:pPr>
              <a:lnSpc>
                <a:spcPct val="80000"/>
              </a:lnSpc>
              <a:spcBef>
                <a:spcPct val="20000"/>
              </a:spcBef>
            </a:pPr>
            <a:r>
              <a:rPr lang="en-US" b="1" dirty="0"/>
              <a:t>Corrigendum: 	</a:t>
            </a:r>
            <a:r>
              <a:rPr lang="en-US" dirty="0"/>
              <a:t>none.</a:t>
            </a:r>
          </a:p>
          <a:p>
            <a:pPr>
              <a:lnSpc>
                <a:spcPct val="80000"/>
              </a:lnSpc>
              <a:spcBef>
                <a:spcPct val="20000"/>
              </a:spcBef>
            </a:pPr>
            <a:endParaRPr lang="en-US" dirty="0"/>
          </a:p>
          <a:p>
            <a:pPr>
              <a:lnSpc>
                <a:spcPct val="80000"/>
              </a:lnSpc>
              <a:spcBef>
                <a:spcPct val="20000"/>
              </a:spcBef>
            </a:pPr>
            <a:r>
              <a:rPr lang="en-US" b="1" dirty="0"/>
              <a:t>Withdrawals: </a:t>
            </a:r>
            <a:r>
              <a:rPr lang="en-US" dirty="0"/>
              <a:t> 	none.</a:t>
            </a:r>
          </a:p>
          <a:p>
            <a:pPr>
              <a:lnSpc>
                <a:spcPct val="80000"/>
              </a:lnSpc>
              <a:spcBef>
                <a:spcPct val="20000"/>
              </a:spcBef>
            </a:pPr>
            <a:endParaRPr lang="en-US" dirty="0"/>
          </a:p>
          <a:p>
            <a:pPr>
              <a:lnSpc>
                <a:spcPct val="80000"/>
              </a:lnSpc>
              <a:spcBef>
                <a:spcPct val="20000"/>
              </a:spcBef>
            </a:pPr>
            <a:r>
              <a:rPr lang="en-US" b="1" dirty="0"/>
              <a:t>Other: 		</a:t>
            </a:r>
            <a:r>
              <a:rPr lang="en-US" dirty="0"/>
              <a:t>none.</a:t>
            </a:r>
          </a:p>
          <a:p>
            <a:pPr>
              <a:lnSpc>
                <a:spcPct val="80000"/>
              </a:lnSpc>
              <a:spcBef>
                <a:spcPct val="20000"/>
              </a:spcBef>
            </a:pPr>
            <a:endParaRPr lang="en-US" dirty="0"/>
          </a:p>
        </p:txBody>
      </p:sp>
      <p:sp>
        <p:nvSpPr>
          <p:cNvPr id="5124" name="Rectangle 7"/>
          <p:cNvSpPr>
            <a:spLocks noGrp="1" noChangeArrowheads="1"/>
          </p:cNvSpPr>
          <p:nvPr>
            <p:ph type="title"/>
          </p:nvPr>
        </p:nvSpPr>
        <p:spPr>
          <a:xfrm>
            <a:off x="0" y="0"/>
            <a:ext cx="9144000" cy="1143000"/>
          </a:xfrm>
        </p:spPr>
        <p:txBody>
          <a:bodyPr/>
          <a:lstStyle/>
          <a:p>
            <a:pPr eaLnBrk="1" hangingPunct="1"/>
            <a:r>
              <a:rPr lang="en-US" sz="4000" dirty="0"/>
              <a:t>3.01 SA Standards Board Actions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p:txBody>
          <a:bodyPr/>
          <a:lstStyle/>
          <a:p>
            <a:pPr>
              <a:defRPr/>
            </a:pPr>
            <a:fld id="{8F6A0207-7A54-48DC-BD5F-14CCF73675DA}" type="slidenum">
              <a:rPr lang="en-US" smtClean="0"/>
              <a:pPr>
                <a:defRPr/>
              </a:pPr>
              <a:t>15</a:t>
            </a:fld>
            <a:endParaRPr lang="en-US"/>
          </a:p>
        </p:txBody>
      </p:sp>
      <p:sp>
        <p:nvSpPr>
          <p:cNvPr id="14339" name="Rectangle 2"/>
          <p:cNvSpPr>
            <a:spLocks noGrp="1" noChangeArrowheads="1"/>
          </p:cNvSpPr>
          <p:nvPr>
            <p:ph type="title"/>
          </p:nvPr>
        </p:nvSpPr>
        <p:spPr/>
        <p:txBody>
          <a:bodyPr/>
          <a:lstStyle/>
          <a:p>
            <a:pPr eaLnBrk="1" hangingPunct="1"/>
            <a:r>
              <a:rPr lang="en-US" sz="4000" dirty="0"/>
              <a:t>3.02</a:t>
            </a:r>
            <a:br>
              <a:rPr lang="en-US" sz="4000" dirty="0"/>
            </a:br>
            <a:r>
              <a:rPr lang="en-US" sz="4000" dirty="0"/>
              <a:t> LMSC Email Ballot Recap</a:t>
            </a:r>
          </a:p>
        </p:txBody>
      </p:sp>
      <p:sp>
        <p:nvSpPr>
          <p:cNvPr id="14340" name="Rectangle 3"/>
          <p:cNvSpPr>
            <a:spLocks noGrp="1" noChangeArrowheads="1"/>
          </p:cNvSpPr>
          <p:nvPr>
            <p:ph type="body" idx="1"/>
          </p:nvPr>
        </p:nvSpPr>
        <p:spPr>
          <a:xfrm>
            <a:off x="381000" y="1981200"/>
            <a:ext cx="8382000" cy="4114800"/>
          </a:xfrm>
        </p:spPr>
        <p:txBody>
          <a:bodyPr/>
          <a:lstStyle/>
          <a:p>
            <a:pPr eaLnBrk="1" hangingPunct="1">
              <a:buFontTx/>
              <a:buNone/>
              <a:tabLst>
                <a:tab pos="1141413" algn="l"/>
              </a:tabLst>
            </a:pPr>
            <a:r>
              <a:rPr lang="en-US" sz="1600" dirty="0"/>
              <a:t>	</a:t>
            </a:r>
            <a:r>
              <a:rPr lang="en-US" sz="1600" u="sng" dirty="0"/>
              <a:t>open date	          topic			yes/no/abs/</a:t>
            </a:r>
            <a:r>
              <a:rPr lang="en-US" sz="1600" u="sng" dirty="0" err="1"/>
              <a:t>dnv</a:t>
            </a:r>
            <a:r>
              <a:rPr lang="en-US" sz="1600" u="sng" dirty="0"/>
              <a:t>*	result</a:t>
            </a:r>
          </a:p>
          <a:p>
            <a:pPr eaLnBrk="1" hangingPunct="1">
              <a:buFont typeface="+mj-lt"/>
              <a:buAutoNum type="arabicParenR"/>
              <a:tabLst>
                <a:tab pos="1141413" algn="l"/>
              </a:tabLst>
            </a:pPr>
            <a:r>
              <a:rPr lang="en-US" sz="1600" dirty="0"/>
              <a:t>25NOV	802 comments to ACMA 		08/01/00/04	approved</a:t>
            </a:r>
          </a:p>
          <a:p>
            <a:pPr eaLnBrk="1" hangingPunct="1">
              <a:buFont typeface="+mj-lt"/>
              <a:buAutoNum type="arabicParenR"/>
              <a:tabLst>
                <a:tab pos="1141413" algn="l"/>
              </a:tabLst>
            </a:pPr>
            <a:r>
              <a:rPr lang="en-US" sz="1600" dirty="0"/>
              <a:t>06JAN	802 comments to </a:t>
            </a:r>
            <a:r>
              <a:rPr lang="en-US" sz="1600" dirty="0" err="1"/>
              <a:t>Ofcom</a:t>
            </a:r>
            <a:r>
              <a:rPr lang="en-US" sz="1600" dirty="0"/>
              <a:t>		10/00/00/03	approved</a:t>
            </a:r>
          </a:p>
          <a:p>
            <a:pPr eaLnBrk="1" hangingPunct="1">
              <a:buFont typeface="+mj-lt"/>
              <a:buAutoNum type="arabicParenR"/>
              <a:tabLst>
                <a:tab pos="1141413" algn="l"/>
              </a:tabLst>
            </a:pPr>
            <a:r>
              <a:rPr lang="en-US" sz="1600" dirty="0"/>
              <a:t>19FEB	802.3cg, 802.3cn </a:t>
            </a:r>
            <a:r>
              <a:rPr lang="en-US" sz="1600" dirty="0" err="1"/>
              <a:t>Enet</a:t>
            </a:r>
            <a:r>
              <a:rPr lang="en-US" sz="1600" dirty="0"/>
              <a:t> Bandwidth PR	not finished	</a:t>
            </a:r>
          </a:p>
          <a:p>
            <a:pPr eaLnBrk="1" hangingPunct="1">
              <a:buFont typeface="+mj-lt"/>
              <a:buAutoNum type="arabicParenR"/>
              <a:tabLst>
                <a:tab pos="1141413" algn="l"/>
              </a:tabLst>
            </a:pPr>
            <a:r>
              <a:rPr lang="en-US" sz="1600" dirty="0"/>
              <a:t>21FEB	802 comments to FCC on 5.9GHz band	08/02/00/03	approved</a:t>
            </a:r>
          </a:p>
          <a:p>
            <a:pPr eaLnBrk="1" hangingPunct="1">
              <a:buFont typeface="+mj-lt"/>
              <a:buAutoNum type="arabicParenR"/>
              <a:tabLst>
                <a:tab pos="1141413" algn="l"/>
              </a:tabLst>
            </a:pPr>
            <a:r>
              <a:rPr lang="en-US" sz="1600" dirty="0"/>
              <a:t>05MAR	cancel 15-20 March 2020 plenary	08/01/02/02	approved</a:t>
            </a:r>
          </a:p>
          <a:p>
            <a:pPr eaLnBrk="1" hangingPunct="1">
              <a:buFont typeface="+mj-lt"/>
              <a:buAutoNum type="arabicParenR"/>
              <a:tabLst>
                <a:tab pos="1141413" algn="l"/>
              </a:tabLst>
            </a:pPr>
            <a:r>
              <a:rPr lang="en-US" sz="1600" dirty="0"/>
              <a:t>14MAR	approve NOV2019 EC minutes	not finished</a:t>
            </a:r>
          </a:p>
          <a:p>
            <a:pPr eaLnBrk="1" hangingPunct="1">
              <a:buFont typeface="+mj-lt"/>
              <a:buAutoNum type="arabicParenR"/>
              <a:tabLst>
                <a:tab pos="1141413" algn="l"/>
              </a:tabLst>
            </a:pPr>
            <a:r>
              <a:rPr lang="en-US" sz="1600" dirty="0"/>
              <a:t>27NOV	approve 802.3 blog 		07/00/00/06	approved</a:t>
            </a:r>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marL="0" indent="0" eaLnBrk="1" hangingPunct="1">
              <a:buNone/>
              <a:tabLst>
                <a:tab pos="1141413" algn="l"/>
              </a:tabLst>
            </a:pPr>
            <a:r>
              <a:rPr lang="en-US" sz="1600" dirty="0"/>
              <a:t>* 802 chair is counted as DNV unless his vote is required</a:t>
            </a:r>
          </a:p>
          <a:p>
            <a:pPr marL="0" indent="0" eaLnBrk="1" hangingPunct="1">
              <a:buNone/>
            </a:pPr>
            <a:endParaRPr lang="en-US" sz="1600" dirty="0"/>
          </a:p>
          <a:p>
            <a:pPr eaLnBrk="1" hangingPunct="1"/>
            <a:endParaRPr lang="en-US" sz="1600" dirty="0"/>
          </a:p>
          <a:p>
            <a:pPr eaLnBrk="1" hangingPunct="1"/>
            <a:endParaRPr lang="en-US" sz="1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16</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302758630"/>
              </p:ext>
            </p:extLst>
          </p:nvPr>
        </p:nvGraphicFramePr>
        <p:xfrm>
          <a:off x="304800" y="990599"/>
          <a:ext cx="8534401" cy="4853435"/>
        </p:xfrm>
        <a:graphic>
          <a:graphicData uri="http://schemas.openxmlformats.org/drawingml/2006/table">
            <a:tbl>
              <a:tblPr>
                <a:tableStyleId>{5C22544A-7EE6-4342-B048-85BDC9FD1C3A}</a:tableStyleId>
              </a:tblPr>
              <a:tblGrid>
                <a:gridCol w="3229053">
                  <a:extLst>
                    <a:ext uri="{9D8B030D-6E8A-4147-A177-3AD203B41FA5}">
                      <a16:colId xmlns:a16="http://schemas.microsoft.com/office/drawing/2014/main" val="20000"/>
                    </a:ext>
                  </a:extLst>
                </a:gridCol>
                <a:gridCol w="1448423">
                  <a:extLst>
                    <a:ext uri="{9D8B030D-6E8A-4147-A177-3AD203B41FA5}">
                      <a16:colId xmlns:a16="http://schemas.microsoft.com/office/drawing/2014/main" val="20001"/>
                    </a:ext>
                  </a:extLst>
                </a:gridCol>
                <a:gridCol w="3856925">
                  <a:extLst>
                    <a:ext uri="{9D8B030D-6E8A-4147-A177-3AD203B41FA5}">
                      <a16:colId xmlns:a16="http://schemas.microsoft.com/office/drawing/2014/main" val="20002"/>
                    </a:ext>
                  </a:extLst>
                </a:gridCol>
              </a:tblGrid>
              <a:tr h="225755">
                <a:tc gridSpan="3">
                  <a:txBody>
                    <a:bodyPr/>
                    <a:lstStyle/>
                    <a:p>
                      <a:pPr algn="l" fontAlgn="ctr"/>
                      <a:r>
                        <a:rPr lang="en-US" sz="1100" u="none" strike="noStrike" dirty="0">
                          <a:effectLst/>
                          <a:latin typeface="+mj-lt"/>
                        </a:rPr>
                        <a:t>IEEE 802 Executive Committee Members</a:t>
                      </a:r>
                      <a:endParaRPr lang="en-US" sz="11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91185">
                <a:tc>
                  <a:txBody>
                    <a:bodyPr/>
                    <a:lstStyle/>
                    <a:p>
                      <a:pPr algn="ctr" fontAlgn="ctr"/>
                      <a:r>
                        <a:rPr lang="en-US" sz="1000" u="none" strike="noStrike">
                          <a:effectLst/>
                          <a:latin typeface="+mj-lt"/>
                        </a:rPr>
                        <a:t>Position</a:t>
                      </a:r>
                      <a:endParaRPr lang="en-US" sz="1000" b="1" i="0" u="none" strike="noStrike">
                        <a:effectLst/>
                        <a:latin typeface="+mj-lt"/>
                      </a:endParaRPr>
                    </a:p>
                  </a:txBody>
                  <a:tcPr marL="9081" marR="9081" marT="9080" marB="0" anchor="ctr">
                    <a:noFill/>
                  </a:tcPr>
                </a:tc>
                <a:tc>
                  <a:txBody>
                    <a:bodyPr/>
                    <a:lstStyle/>
                    <a:p>
                      <a:pPr algn="ctr" fontAlgn="ctr"/>
                      <a:r>
                        <a:rPr lang="en-US" sz="1000" u="none" strike="noStrike">
                          <a:effectLst/>
                          <a:latin typeface="+mj-lt"/>
                        </a:rPr>
                        <a:t>Name</a:t>
                      </a:r>
                      <a:endParaRPr lang="en-US" sz="1000" b="1" i="0" u="none" strike="noStrike">
                        <a:effectLst/>
                        <a:latin typeface="+mj-lt"/>
                      </a:endParaRPr>
                    </a:p>
                  </a:txBody>
                  <a:tcPr marL="9081" marR="9081" marT="9080" marB="0" anchor="ctr">
                    <a:noFill/>
                  </a:tcPr>
                </a:tc>
                <a:tc>
                  <a:txBody>
                    <a:bodyPr/>
                    <a:lstStyle/>
                    <a:p>
                      <a:pPr algn="ctr" fontAlgn="ctr"/>
                      <a:r>
                        <a:rPr lang="en-US" sz="1000" u="none" strike="noStrike">
                          <a:effectLst/>
                          <a:latin typeface="+mj-lt"/>
                        </a:rPr>
                        <a:t>Affiliation</a:t>
                      </a:r>
                      <a:endParaRPr lang="en-US" sz="1000" b="1" i="0" u="none" strike="noStrike">
                        <a:effectLst/>
                        <a:latin typeface="+mj-lt"/>
                      </a:endParaRPr>
                    </a:p>
                  </a:txBody>
                  <a:tcPr marL="9081" marR="9081" marT="9080" marB="0" anchor="ctr">
                    <a:noFill/>
                  </a:tcPr>
                </a:tc>
                <a:extLst>
                  <a:ext uri="{0D108BD9-81ED-4DB2-BD59-A6C34878D82A}">
                    <a16:rowId xmlns:a16="http://schemas.microsoft.com/office/drawing/2014/main" val="10001"/>
                  </a:ext>
                </a:extLst>
              </a:tr>
              <a:tr h="371620">
                <a:tc>
                  <a:txBody>
                    <a:bodyPr/>
                    <a:lstStyle/>
                    <a:p>
                      <a:pPr algn="l" fontAlgn="ctr"/>
                      <a:r>
                        <a:rPr lang="en-US" sz="1000" u="none" strike="noStrike" dirty="0">
                          <a:effectLst/>
                          <a:latin typeface="+mj-lt"/>
                        </a:rPr>
                        <a:t>Chair</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a:effectLst/>
                          <a:latin typeface="+mj-lt"/>
                        </a:rPr>
                        <a:t>Paul Nikolich</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Self, HPE,  Huawei, </a:t>
                      </a:r>
                      <a:r>
                        <a:rPr lang="en-US" sz="1000" u="none" strike="noStrike" dirty="0" err="1">
                          <a:effectLst/>
                          <a:latin typeface="+mj-lt"/>
                        </a:rPr>
                        <a:t>Itron</a:t>
                      </a:r>
                      <a:r>
                        <a:rPr lang="en-US" sz="1000" u="none" strike="noStrike" dirty="0">
                          <a:effectLst/>
                          <a:latin typeface="+mj-lt"/>
                        </a:rPr>
                        <a:t>, </a:t>
                      </a:r>
                      <a:r>
                        <a:rPr lang="en-US" sz="1000" u="none" strike="noStrike" dirty="0" err="1">
                          <a:effectLst/>
                          <a:latin typeface="+mj-lt"/>
                        </a:rPr>
                        <a:t>octoScope</a:t>
                      </a:r>
                      <a:r>
                        <a:rPr lang="en-US" sz="1000" u="none" strike="noStrike" dirty="0">
                          <a:effectLst/>
                          <a:latin typeface="+mj-lt"/>
                        </a:rPr>
                        <a:t>,</a:t>
                      </a:r>
                      <a:r>
                        <a:rPr lang="en-US" sz="1000" u="none" strike="noStrike" baseline="0" dirty="0">
                          <a:effectLst/>
                          <a:latin typeface="+mj-lt"/>
                        </a:rPr>
                        <a:t> </a:t>
                      </a:r>
                      <a:r>
                        <a:rPr lang="en-US" sz="1000" u="none" strike="noStrike" baseline="0" dirty="0" err="1">
                          <a:effectLst/>
                          <a:latin typeface="+mj-lt"/>
                        </a:rPr>
                        <a:t>Wyebot</a:t>
                      </a:r>
                      <a:r>
                        <a:rPr lang="en-US" sz="1000" u="none" strike="noStrike" baseline="0" dirty="0">
                          <a:effectLst/>
                          <a:latin typeface="+mj-lt"/>
                        </a:rPr>
                        <a:t>, UNH </a:t>
                      </a:r>
                      <a:r>
                        <a:rPr lang="en-US" sz="1000" u="none" strike="noStrike" baseline="0" dirty="0" err="1">
                          <a:effectLst/>
                          <a:latin typeface="+mj-lt"/>
                        </a:rPr>
                        <a:t>BCoE</a:t>
                      </a:r>
                      <a:r>
                        <a:rPr lang="en-US" sz="1000" u="none" strike="noStrike" baseline="0" dirty="0">
                          <a:effectLst/>
                          <a:latin typeface="+mj-lt"/>
                        </a:rPr>
                        <a:t>, </a:t>
                      </a:r>
                    </a:p>
                    <a:p>
                      <a:pPr algn="l" fontAlgn="ctr"/>
                      <a:r>
                        <a:rPr lang="en-US" sz="1000" u="none" strike="noStrike" baseline="0" dirty="0">
                          <a:effectLst/>
                          <a:latin typeface="+mj-lt"/>
                        </a:rPr>
                        <a:t>YAS BBV, Origin Wireless</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02"/>
                  </a:ext>
                </a:extLst>
              </a:tr>
              <a:tr h="191185">
                <a:tc>
                  <a:txBody>
                    <a:bodyPr/>
                    <a:lstStyle/>
                    <a:p>
                      <a:pPr algn="l" fontAlgn="ctr"/>
                      <a:r>
                        <a:rPr lang="en-US" sz="1000" u="none" strike="noStrike" dirty="0">
                          <a:effectLst/>
                          <a:latin typeface="+mj-lt"/>
                        </a:rPr>
                        <a:t>First Vice Chair</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James P. K. </a:t>
                      </a:r>
                      <a:r>
                        <a:rPr lang="en-US" sz="1000" u="none" strike="noStrike" dirty="0" err="1">
                          <a:effectLst/>
                          <a:latin typeface="+mj-lt"/>
                        </a:rPr>
                        <a:t>Gilb</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a:effectLst/>
                          <a:latin typeface="+mj-lt"/>
                        </a:rPr>
                        <a:t>General Atomics Aeronautical Systems, Inc., University of San Diego </a:t>
                      </a:r>
                    </a:p>
                  </a:txBody>
                  <a:tcPr marL="9081" marR="9081" marT="9080" marB="0" anchor="ctr">
                    <a:noFill/>
                  </a:tcPr>
                </a:tc>
                <a:extLst>
                  <a:ext uri="{0D108BD9-81ED-4DB2-BD59-A6C34878D82A}">
                    <a16:rowId xmlns:a16="http://schemas.microsoft.com/office/drawing/2014/main" val="10003"/>
                  </a:ext>
                </a:extLst>
              </a:tr>
              <a:tr h="191185">
                <a:tc>
                  <a:txBody>
                    <a:bodyPr/>
                    <a:lstStyle/>
                    <a:p>
                      <a:pPr algn="l" fontAlgn="ctr"/>
                      <a:r>
                        <a:rPr lang="en-US" sz="1000" u="none" strike="noStrike" dirty="0">
                          <a:effectLst/>
                          <a:latin typeface="+mj-lt"/>
                        </a:rPr>
                        <a:t>Second Vice Chair</a:t>
                      </a:r>
                    </a:p>
                  </a:txBody>
                  <a:tcPr marL="9081" marR="9081" marT="9080" marB="0" anchor="ct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000" u="none" strike="noStrike" dirty="0">
                          <a:effectLst/>
                          <a:latin typeface="+mj-lt"/>
                        </a:rPr>
                        <a:t>Roger Marks</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err="1">
                          <a:effectLst/>
                          <a:latin typeface="+mj-lt"/>
                        </a:rPr>
                        <a:t>EthAirNet</a:t>
                      </a:r>
                      <a:r>
                        <a:rPr lang="en-US" sz="1000" b="0" i="0" u="none" strike="noStrike" dirty="0">
                          <a:effectLst/>
                          <a:latin typeface="+mj-lt"/>
                        </a:rPr>
                        <a:t> Associates, Huawei</a:t>
                      </a:r>
                    </a:p>
                  </a:txBody>
                  <a:tcPr marL="9081" marR="9081" marT="9080" marB="0" anchor="ctr">
                    <a:noFill/>
                  </a:tcPr>
                </a:tc>
                <a:extLst>
                  <a:ext uri="{0D108BD9-81ED-4DB2-BD59-A6C34878D82A}">
                    <a16:rowId xmlns:a16="http://schemas.microsoft.com/office/drawing/2014/main" val="10004"/>
                  </a:ext>
                </a:extLst>
              </a:tr>
              <a:tr h="191185">
                <a:tc>
                  <a:txBody>
                    <a:bodyPr/>
                    <a:lstStyle/>
                    <a:p>
                      <a:pPr algn="l" fontAlgn="ctr"/>
                      <a:r>
                        <a:rPr lang="en-US" sz="1000" u="none" strike="noStrike">
                          <a:effectLst/>
                          <a:latin typeface="+mj-lt"/>
                        </a:rPr>
                        <a:t>Treasurer</a:t>
                      </a:r>
                      <a:endParaRPr lang="en-US" sz="1000" b="0" i="0" u="none" strike="noStrike">
                        <a:effectLst/>
                        <a:latin typeface="+mj-lt"/>
                      </a:endParaRPr>
                    </a:p>
                  </a:txBody>
                  <a:tcPr marL="9081" marR="9081" marT="9080" marB="0" anchor="ctr">
                    <a:noFill/>
                  </a:tcPr>
                </a:tc>
                <a:tc>
                  <a:txBody>
                    <a:bodyPr/>
                    <a:lstStyle/>
                    <a:p>
                      <a:pPr algn="l" fontAlgn="ctr"/>
                      <a:r>
                        <a:rPr lang="en-US" sz="1000" b="0" i="0" u="none" strike="noStrike" dirty="0">
                          <a:effectLst/>
                          <a:latin typeface="+mj-lt"/>
                        </a:rPr>
                        <a:t>George Zimmerman</a:t>
                      </a:r>
                    </a:p>
                  </a:txBody>
                  <a:tcPr marL="9081" marR="9081" marT="9080" marB="0" anchor="ctr">
                    <a:noFill/>
                  </a:tcPr>
                </a:tc>
                <a:tc>
                  <a:txBody>
                    <a:bodyPr/>
                    <a:lstStyle/>
                    <a:p>
                      <a:pPr algn="l" fontAlgn="ctr"/>
                      <a:br>
                        <a:rPr lang="en-US" sz="1000" b="0" i="0" u="none" strike="noStrike" dirty="0">
                          <a:effectLst/>
                          <a:latin typeface="+mj-lt"/>
                        </a:rPr>
                      </a:br>
                      <a:r>
                        <a:rPr lang="en-US" sz="1000" b="0" i="0" u="none" strike="noStrike" dirty="0">
                          <a:effectLst/>
                          <a:latin typeface="+mj-lt"/>
                        </a:rPr>
                        <a:t>CME Consulting, Analog Devices, Marvell, APL Group, BMW, Cisco Systems, CommScope, Sen </a:t>
                      </a:r>
                      <a:r>
                        <a:rPr lang="en-US" sz="1000" b="0" i="0" u="none" strike="noStrike" dirty="0" err="1">
                          <a:effectLst/>
                          <a:latin typeface="+mj-lt"/>
                        </a:rPr>
                        <a:t>Tekse</a:t>
                      </a:r>
                      <a:r>
                        <a:rPr lang="en-US" sz="1000" b="0" i="0" u="none" strike="noStrike" dirty="0">
                          <a:effectLst/>
                          <a:latin typeface="+mj-lt"/>
                        </a:rPr>
                        <a:t> LLC </a:t>
                      </a:r>
                    </a:p>
                  </a:txBody>
                  <a:tcPr marL="9081" marR="9081" marT="9080" marB="0" anchor="ctr">
                    <a:noFill/>
                  </a:tcPr>
                </a:tc>
                <a:extLst>
                  <a:ext uri="{0D108BD9-81ED-4DB2-BD59-A6C34878D82A}">
                    <a16:rowId xmlns:a16="http://schemas.microsoft.com/office/drawing/2014/main" val="10005"/>
                  </a:ext>
                </a:extLst>
              </a:tr>
              <a:tr h="191185">
                <a:tc>
                  <a:txBody>
                    <a:bodyPr/>
                    <a:lstStyle/>
                    <a:p>
                      <a:pPr algn="l" fontAlgn="ctr"/>
                      <a:r>
                        <a:rPr lang="en-US" sz="1000" u="none" strike="noStrike">
                          <a:effectLst/>
                          <a:latin typeface="+mj-lt"/>
                        </a:rPr>
                        <a:t>Recording Secretary</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John </a:t>
                      </a:r>
                      <a:r>
                        <a:rPr lang="en-US" sz="1000" u="none" strike="noStrike" dirty="0" err="1">
                          <a:effectLst/>
                          <a:latin typeface="+mj-lt"/>
                        </a:rPr>
                        <a:t>D'Ambrosia</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err="1">
                          <a:effectLst/>
                          <a:latin typeface="+mj-lt"/>
                        </a:rPr>
                        <a:t>Futurewei</a:t>
                      </a:r>
                      <a:r>
                        <a:rPr lang="en-US" sz="1000" b="0" i="0" u="none" strike="noStrike" dirty="0">
                          <a:effectLst/>
                          <a:latin typeface="+mj-lt"/>
                        </a:rPr>
                        <a:t>, a U.S. subsidiary of Huawei</a:t>
                      </a:r>
                    </a:p>
                  </a:txBody>
                  <a:tcPr marL="9081" marR="9081" marT="9080" marB="0" anchor="ctr">
                    <a:noFill/>
                  </a:tcPr>
                </a:tc>
                <a:extLst>
                  <a:ext uri="{0D108BD9-81ED-4DB2-BD59-A6C34878D82A}">
                    <a16:rowId xmlns:a16="http://schemas.microsoft.com/office/drawing/2014/main" val="10006"/>
                  </a:ext>
                </a:extLst>
              </a:tr>
              <a:tr h="191185">
                <a:tc>
                  <a:txBody>
                    <a:bodyPr/>
                    <a:lstStyle/>
                    <a:p>
                      <a:pPr algn="l" fontAlgn="ctr"/>
                      <a:r>
                        <a:rPr lang="en-US" sz="1000" u="none" strike="noStrike">
                          <a:effectLst/>
                          <a:latin typeface="+mj-lt"/>
                        </a:rPr>
                        <a:t>Executive Secretary</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Jon </a:t>
                      </a:r>
                      <a:r>
                        <a:rPr lang="en-US" sz="1000" u="none" strike="noStrike" dirty="0" err="1">
                          <a:effectLst/>
                          <a:latin typeface="+mj-lt"/>
                        </a:rPr>
                        <a:t>Rosdahl</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a:effectLst/>
                          <a:latin typeface="+mj-lt"/>
                        </a:rPr>
                        <a:t>Qualcomm</a:t>
                      </a:r>
                      <a:r>
                        <a:rPr lang="en-US" sz="1000" b="0" i="0" u="none" strike="noStrike" baseline="0" dirty="0">
                          <a:effectLst/>
                          <a:latin typeface="+mj-lt"/>
                        </a:rPr>
                        <a:t> Technologies, Inc.</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07"/>
                  </a:ext>
                </a:extLst>
              </a:tr>
              <a:tr h="191185">
                <a:tc>
                  <a:txBody>
                    <a:bodyPr/>
                    <a:lstStyle/>
                    <a:p>
                      <a:pPr algn="l" fontAlgn="ctr"/>
                      <a:r>
                        <a:rPr lang="en-US" sz="1000" u="none" strike="noStrike">
                          <a:effectLst/>
                          <a:latin typeface="+mj-lt"/>
                        </a:rPr>
                        <a:t>P802.1 High Level Interface (HILI)</a:t>
                      </a:r>
                      <a:endParaRPr lang="en-US" sz="1000" b="0" i="0" u="none" strike="noStrike">
                        <a:effectLst/>
                        <a:latin typeface="+mj-lt"/>
                      </a:endParaRPr>
                    </a:p>
                  </a:txBody>
                  <a:tcPr marL="9081" marR="9081" marT="9080" marB="0" anchor="ctr">
                    <a:noFill/>
                  </a:tcPr>
                </a:tc>
                <a:tc>
                  <a:txBody>
                    <a:bodyPr/>
                    <a:lstStyle/>
                    <a:p>
                      <a:pPr algn="l" fontAlgn="ctr"/>
                      <a:r>
                        <a:rPr lang="en-US" sz="1000" b="0" i="0" u="none" strike="noStrike" dirty="0">
                          <a:effectLst/>
                          <a:latin typeface="+mj-lt"/>
                        </a:rPr>
                        <a:t>Glenn Parsons</a:t>
                      </a:r>
                    </a:p>
                  </a:txBody>
                  <a:tcPr marL="9081" marR="9081" marT="9080" marB="0" anchor="ctr">
                    <a:noFill/>
                  </a:tcPr>
                </a:tc>
                <a:tc>
                  <a:txBody>
                    <a:bodyPr/>
                    <a:lstStyle/>
                    <a:p>
                      <a:pPr algn="l" fontAlgn="ctr"/>
                      <a:r>
                        <a:rPr lang="en-US" sz="1000" b="0" i="0" u="none" strike="noStrike" dirty="0">
                          <a:effectLst/>
                          <a:latin typeface="+mj-lt"/>
                        </a:rPr>
                        <a:t>Ericsson</a:t>
                      </a:r>
                    </a:p>
                  </a:txBody>
                  <a:tcPr marL="9081" marR="9081" marT="9080" marB="0" anchor="ctr">
                    <a:noFill/>
                  </a:tcPr>
                </a:tc>
                <a:extLst>
                  <a:ext uri="{0D108BD9-81ED-4DB2-BD59-A6C34878D82A}">
                    <a16:rowId xmlns:a16="http://schemas.microsoft.com/office/drawing/2014/main" val="10008"/>
                  </a:ext>
                </a:extLst>
              </a:tr>
              <a:tr h="191185">
                <a:tc>
                  <a:txBody>
                    <a:bodyPr/>
                    <a:lstStyle/>
                    <a:p>
                      <a:pPr algn="l" fontAlgn="ctr"/>
                      <a:r>
                        <a:rPr lang="en-US" sz="1000" u="none" strike="noStrike" dirty="0">
                          <a:effectLst/>
                          <a:latin typeface="+mj-lt"/>
                        </a:rPr>
                        <a:t>P802.3 Ethernet</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David Law</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Hewlett Packard Enterprise</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09"/>
                  </a:ext>
                </a:extLst>
              </a:tr>
              <a:tr h="191185">
                <a:tc>
                  <a:txBody>
                    <a:bodyPr/>
                    <a:lstStyle/>
                    <a:p>
                      <a:pPr algn="l" fontAlgn="ctr"/>
                      <a:r>
                        <a:rPr lang="en-US" sz="1000" u="none" strike="noStrike">
                          <a:effectLst/>
                          <a:latin typeface="+mj-lt"/>
                        </a:rPr>
                        <a:t>P802.11 Wireless Local Area Network (WLAN)</a:t>
                      </a:r>
                      <a:endParaRPr lang="en-US" sz="1000" b="0" i="0" u="none" strike="noStrike">
                        <a:effectLst/>
                        <a:latin typeface="+mj-lt"/>
                      </a:endParaRPr>
                    </a:p>
                  </a:txBody>
                  <a:tcPr marL="9081" marR="9081" marT="9080" marB="0" anchor="ctr">
                    <a:noFill/>
                  </a:tcPr>
                </a:tc>
                <a:tc>
                  <a:txBody>
                    <a:bodyPr/>
                    <a:lstStyle/>
                    <a:p>
                      <a:pPr algn="l" fontAlgn="ctr"/>
                      <a:r>
                        <a:rPr lang="en-US" sz="1000" b="0" i="0" u="none" strike="noStrike" dirty="0">
                          <a:effectLst/>
                          <a:latin typeface="+mj-lt"/>
                        </a:rPr>
                        <a:t>Dorothy Stanley</a:t>
                      </a:r>
                    </a:p>
                  </a:txBody>
                  <a:tcPr marL="9081" marR="9081" marT="9080" marB="0" anchor="ctr">
                    <a:noFill/>
                  </a:tcPr>
                </a:tc>
                <a:tc>
                  <a:txBody>
                    <a:bodyPr/>
                    <a:lstStyle/>
                    <a:p>
                      <a:pPr algn="l" fontAlgn="ctr"/>
                      <a:r>
                        <a:rPr lang="en-US" sz="1000" b="0" i="0" u="none" strike="noStrike" dirty="0">
                          <a:effectLst/>
                          <a:latin typeface="+mj-lt"/>
                        </a:rPr>
                        <a:t>Hewlett Packard Enterprise</a:t>
                      </a:r>
                    </a:p>
                  </a:txBody>
                  <a:tcPr marL="9081" marR="9081" marT="9080" marB="0" anchor="ctr">
                    <a:noFill/>
                  </a:tcPr>
                </a:tc>
                <a:extLst>
                  <a:ext uri="{0D108BD9-81ED-4DB2-BD59-A6C34878D82A}">
                    <a16:rowId xmlns:a16="http://schemas.microsoft.com/office/drawing/2014/main" val="10010"/>
                  </a:ext>
                </a:extLst>
              </a:tr>
              <a:tr h="191185">
                <a:tc>
                  <a:txBody>
                    <a:bodyPr/>
                    <a:lstStyle/>
                    <a:p>
                      <a:pPr algn="l" fontAlgn="ctr"/>
                      <a:r>
                        <a:rPr lang="en-US" sz="1000" u="none" strike="noStrike">
                          <a:effectLst/>
                          <a:latin typeface="+mj-lt"/>
                        </a:rPr>
                        <a:t>P802.15 Wireless Personal Area Network (WPAN)</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Bob </a:t>
                      </a:r>
                      <a:r>
                        <a:rPr lang="en-US" sz="1000" u="none" strike="noStrike" dirty="0" err="1">
                          <a:effectLst/>
                          <a:latin typeface="+mj-lt"/>
                        </a:rPr>
                        <a:t>Heile</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Wireless Communication Consulting, LLC., UWB Alliance</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11"/>
                  </a:ext>
                </a:extLst>
              </a:tr>
              <a:tr h="191185">
                <a:tc>
                  <a:txBody>
                    <a:bodyPr/>
                    <a:lstStyle/>
                    <a:p>
                      <a:pPr algn="l" fontAlgn="ctr"/>
                      <a:r>
                        <a:rPr lang="en-US" sz="1000" u="none" strike="noStrike" dirty="0">
                          <a:effectLst/>
                          <a:latin typeface="+mj-lt"/>
                        </a:rPr>
                        <a:t>P802.18 Radio Regulatory TAG</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a:effectLst/>
                          <a:latin typeface="+mj-lt"/>
                        </a:rPr>
                        <a:t>Jay Holcomb</a:t>
                      </a:r>
                    </a:p>
                  </a:txBody>
                  <a:tcPr marL="9081" marR="9081" marT="9080" marB="0" anchor="ctr">
                    <a:noFill/>
                  </a:tcPr>
                </a:tc>
                <a:tc>
                  <a:txBody>
                    <a:bodyPr/>
                    <a:lstStyle/>
                    <a:p>
                      <a:pPr algn="l" fontAlgn="ctr"/>
                      <a:r>
                        <a:rPr lang="en-US" sz="1000" b="0" i="0" u="none" strike="noStrike" dirty="0" err="1">
                          <a:effectLst/>
                          <a:latin typeface="+mj-lt"/>
                        </a:rPr>
                        <a:t>Itron</a:t>
                      </a:r>
                      <a:r>
                        <a:rPr lang="en-US" sz="1000" b="0" i="0" u="none" strike="noStrike" dirty="0">
                          <a:effectLst/>
                          <a:latin typeface="+mj-lt"/>
                        </a:rPr>
                        <a:t> Inc.</a:t>
                      </a:r>
                    </a:p>
                  </a:txBody>
                  <a:tcPr marL="9081" marR="9081" marT="9080" marB="0" anchor="ctr">
                    <a:noFill/>
                  </a:tcPr>
                </a:tc>
                <a:extLst>
                  <a:ext uri="{0D108BD9-81ED-4DB2-BD59-A6C34878D82A}">
                    <a16:rowId xmlns:a16="http://schemas.microsoft.com/office/drawing/2014/main" val="10013"/>
                  </a:ext>
                </a:extLst>
              </a:tr>
              <a:tr h="191185">
                <a:tc>
                  <a:txBody>
                    <a:bodyPr/>
                    <a:lstStyle/>
                    <a:p>
                      <a:pPr algn="l" fontAlgn="ctr"/>
                      <a:r>
                        <a:rPr lang="en-US" sz="1000" u="none" strike="noStrike" dirty="0">
                          <a:effectLst/>
                          <a:latin typeface="+mj-lt"/>
                        </a:rPr>
                        <a:t>P802.19 Wireless Coexistence</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a:effectLst/>
                          <a:latin typeface="+mj-lt"/>
                        </a:rPr>
                        <a:t>Steve Shellhammer</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Qualcomm</a:t>
                      </a:r>
                      <a:r>
                        <a:rPr lang="en-US" sz="1000" u="none" strike="noStrike" baseline="0" dirty="0">
                          <a:effectLst/>
                          <a:latin typeface="+mj-lt"/>
                        </a:rPr>
                        <a:t> Technologies, </a:t>
                      </a:r>
                      <a:r>
                        <a:rPr lang="en-US" sz="1000" u="none" strike="noStrike" dirty="0">
                          <a:effectLst/>
                          <a:latin typeface="+mj-lt"/>
                        </a:rPr>
                        <a:t>Inc.</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14"/>
                  </a:ext>
                </a:extLst>
              </a:tr>
              <a:tr h="191185">
                <a:tc>
                  <a:txBody>
                    <a:bodyPr/>
                    <a:lstStyle/>
                    <a:p>
                      <a:pPr algn="l" fontAlgn="ctr"/>
                      <a:r>
                        <a:rPr lang="en-US" sz="1000" u="none" strike="noStrike" dirty="0">
                          <a:effectLst/>
                          <a:latin typeface="+mj-lt"/>
                        </a:rPr>
                        <a:t>P802.24 Vertical</a:t>
                      </a:r>
                      <a:r>
                        <a:rPr lang="en-US" sz="1000" u="none" strike="noStrike" baseline="0" dirty="0">
                          <a:effectLst/>
                          <a:latin typeface="+mj-lt"/>
                        </a:rPr>
                        <a:t> Network Applications</a:t>
                      </a:r>
                      <a:r>
                        <a:rPr lang="en-US" sz="1000" u="none" strike="noStrike" dirty="0">
                          <a:effectLst/>
                          <a:latin typeface="+mj-lt"/>
                        </a:rPr>
                        <a:t> TAG</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Tim</a:t>
                      </a:r>
                      <a:r>
                        <a:rPr lang="en-US" sz="1000" u="none" strike="noStrike" baseline="0" dirty="0">
                          <a:effectLst/>
                          <a:latin typeface="+mj-lt"/>
                        </a:rPr>
                        <a:t> </a:t>
                      </a:r>
                      <a:r>
                        <a:rPr lang="en-US" sz="1000" u="none" strike="noStrike" dirty="0">
                          <a:effectLst/>
                          <a:latin typeface="+mj-lt"/>
                        </a:rPr>
                        <a:t>Godfrey</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a:effectLst/>
                          <a:latin typeface="+mj-lt"/>
                        </a:rPr>
                        <a:t>Electric Power Research Institute</a:t>
                      </a:r>
                    </a:p>
                  </a:txBody>
                  <a:tcPr marL="9081" marR="9081" marT="9080" marB="0" anchor="ctr">
                    <a:noFill/>
                  </a:tcPr>
                </a:tc>
                <a:extLst>
                  <a:ext uri="{0D108BD9-81ED-4DB2-BD59-A6C34878D82A}">
                    <a16:rowId xmlns:a16="http://schemas.microsoft.com/office/drawing/2014/main" val="10017"/>
                  </a:ext>
                </a:extLst>
              </a:tr>
              <a:tr h="191185">
                <a:tc>
                  <a:txBody>
                    <a:bodyPr/>
                    <a:lstStyle/>
                    <a:p>
                      <a:pPr algn="l" fontAlgn="ctr"/>
                      <a:r>
                        <a:rPr lang="en-US" sz="1000" u="none" strike="noStrike" dirty="0">
                          <a:effectLst/>
                          <a:latin typeface="+mj-lt"/>
                        </a:rPr>
                        <a:t>Member Emeritus</a:t>
                      </a:r>
                    </a:p>
                    <a:p>
                      <a:pPr algn="l" fontAlgn="ctr"/>
                      <a:r>
                        <a:rPr lang="en-US" sz="1000" u="none" strike="noStrike" dirty="0">
                          <a:effectLst/>
                          <a:latin typeface="+mj-lt"/>
                        </a:rPr>
                        <a:t>Member Emeritus</a:t>
                      </a:r>
                    </a:p>
                  </a:txBody>
                  <a:tcPr marL="9081" marR="9081" marT="9080" marB="0" anchor="ctr">
                    <a:noFill/>
                  </a:tcPr>
                </a:tc>
                <a:tc>
                  <a:txBody>
                    <a:bodyPr/>
                    <a:lstStyle/>
                    <a:p>
                      <a:pPr algn="l" fontAlgn="ctr"/>
                      <a:r>
                        <a:rPr lang="en-US" sz="1000" u="none" strike="noStrike" dirty="0">
                          <a:effectLst/>
                          <a:latin typeface="+mj-lt"/>
                        </a:rPr>
                        <a:t>Geoff Thompson</a:t>
                      </a:r>
                    </a:p>
                    <a:p>
                      <a:pPr algn="l" fontAlgn="ctr"/>
                      <a:r>
                        <a:rPr lang="en-US" sz="1000" b="0" i="0" u="none" strike="noStrike" dirty="0">
                          <a:effectLst/>
                          <a:latin typeface="+mj-lt"/>
                        </a:rPr>
                        <a:t>Clint Chaplin</a:t>
                      </a:r>
                    </a:p>
                  </a:txBody>
                  <a:tcPr marL="9081" marR="9081" marT="9080" marB="0" anchor="ctr">
                    <a:noFill/>
                  </a:tcPr>
                </a:tc>
                <a:tc>
                  <a:txBody>
                    <a:bodyPr/>
                    <a:lstStyle/>
                    <a:p>
                      <a:pPr algn="l" fontAlgn="ctr"/>
                      <a:r>
                        <a:rPr lang="en-US" sz="1000" u="none" strike="noStrike" dirty="0">
                          <a:effectLst/>
                          <a:latin typeface="+mj-lt"/>
                        </a:rPr>
                        <a:t>Self, </a:t>
                      </a:r>
                      <a:r>
                        <a:rPr lang="en-US" sz="1000" u="none" strike="noStrike" dirty="0" err="1">
                          <a:effectLst/>
                          <a:latin typeface="+mj-lt"/>
                        </a:rPr>
                        <a:t>GraCaSI</a:t>
                      </a:r>
                      <a:r>
                        <a:rPr lang="en-US" sz="1000" u="none" strike="noStrike" dirty="0">
                          <a:effectLst/>
                          <a:latin typeface="+mj-lt"/>
                        </a:rPr>
                        <a:t> Standards Advisors</a:t>
                      </a:r>
                    </a:p>
                    <a:p>
                      <a:pPr algn="l" fontAlgn="ctr"/>
                      <a:r>
                        <a:rPr lang="en-US" sz="1000" u="none" strike="noStrike" dirty="0">
                          <a:effectLst/>
                          <a:latin typeface="+mj-lt"/>
                        </a:rPr>
                        <a:t>Self, Samsung Research America</a:t>
                      </a:r>
                    </a:p>
                  </a:txBody>
                  <a:tcPr marL="9081" marR="9081" marT="9080" marB="0" anchor="ctr">
                    <a:noFill/>
                  </a:tcPr>
                </a:tc>
                <a:extLst>
                  <a:ext uri="{0D108BD9-81ED-4DB2-BD59-A6C34878D82A}">
                    <a16:rowId xmlns:a16="http://schemas.microsoft.com/office/drawing/2014/main" val="10018"/>
                  </a:ext>
                </a:extLst>
              </a:tr>
              <a:tr h="191185">
                <a:tc>
                  <a:txBody>
                    <a:bodyPr/>
                    <a:lstStyle/>
                    <a:p>
                      <a:pPr algn="l" fontAlgn="ctr"/>
                      <a:endParaRPr lang="en-US" sz="1000" u="none" strike="noStrike" dirty="0">
                        <a:effectLst/>
                        <a:latin typeface="+mj-lt"/>
                      </a:endParaRPr>
                    </a:p>
                  </a:txBody>
                  <a:tcPr marL="9081" marR="9081" marT="9080" marB="0" anchor="ctr">
                    <a:noFill/>
                  </a:tcPr>
                </a:tc>
                <a:tc>
                  <a:txBody>
                    <a:bodyPr/>
                    <a:lstStyle/>
                    <a:p>
                      <a:pPr algn="l" fontAlgn="ctr"/>
                      <a:endParaRPr lang="en-US" sz="1000" b="0" i="0" u="none" strike="noStrike" dirty="0">
                        <a:effectLst/>
                        <a:latin typeface="+mj-lt"/>
                      </a:endParaRPr>
                    </a:p>
                  </a:txBody>
                  <a:tcPr marL="9081" marR="9081" marT="9080" marB="0" anchor="ctr">
                    <a:noFill/>
                  </a:tcPr>
                </a:tc>
                <a:tc>
                  <a:txBody>
                    <a:bodyPr/>
                    <a:lstStyle/>
                    <a:p>
                      <a:pPr algn="l" fontAlgn="ctr"/>
                      <a:endParaRPr lang="en-US" sz="1000" u="none" strike="noStrike" dirty="0">
                        <a:effectLst/>
                        <a:latin typeface="+mj-lt"/>
                      </a:endParaRPr>
                    </a:p>
                  </a:txBody>
                  <a:tcPr marL="9081" marR="9081" marT="9080" marB="0" anchor="ctr">
                    <a:noFill/>
                  </a:tcPr>
                </a:tc>
                <a:extLst>
                  <a:ext uri="{0D108BD9-81ED-4DB2-BD59-A6C34878D82A}">
                    <a16:rowId xmlns:a16="http://schemas.microsoft.com/office/drawing/2014/main" val="10019"/>
                  </a:ext>
                </a:extLst>
              </a:tr>
              <a:tr h="191185">
                <a:tc>
                  <a:txBody>
                    <a:bodyPr/>
                    <a:lstStyle/>
                    <a:p>
                      <a:pPr algn="l" fontAlgn="ctr"/>
                      <a:endParaRPr lang="en-US" sz="1000" b="0" i="0" u="none" strike="noStrike" dirty="0">
                        <a:effectLst/>
                        <a:latin typeface="+mj-lt"/>
                      </a:endParaRPr>
                    </a:p>
                  </a:txBody>
                  <a:tcPr marL="9081" marR="9081" marT="9080" marB="0" anchor="ctr">
                    <a:noFill/>
                  </a:tcPr>
                </a:tc>
                <a:tc>
                  <a:txBody>
                    <a:bodyPr/>
                    <a:lstStyle/>
                    <a:p>
                      <a:pPr algn="l" fontAlgn="b"/>
                      <a:endParaRPr lang="en-US" sz="1000" b="0" i="0" u="none" strike="noStrike" dirty="0">
                        <a:effectLst/>
                        <a:latin typeface="+mj-lt"/>
                      </a:endParaRPr>
                    </a:p>
                  </a:txBody>
                  <a:tcPr marL="9081" marR="9081" marT="9080" marB="0" anchor="b">
                    <a:noFill/>
                  </a:tcPr>
                </a:tc>
                <a:tc>
                  <a:txBody>
                    <a:bodyPr/>
                    <a:lstStyle/>
                    <a:p>
                      <a:pPr algn="l" fontAlgn="b"/>
                      <a:endParaRPr lang="en-US" sz="1000" b="0" i="0" u="none" strike="noStrike" dirty="0">
                        <a:effectLst/>
                        <a:latin typeface="+mj-lt"/>
                      </a:endParaRPr>
                    </a:p>
                  </a:txBody>
                  <a:tcPr marL="9081" marR="9081" marT="9080" marB="0" anchor="b">
                    <a:noFill/>
                  </a:tcPr>
                </a:tc>
                <a:extLst>
                  <a:ext uri="{0D108BD9-81ED-4DB2-BD59-A6C34878D82A}">
                    <a16:rowId xmlns:a16="http://schemas.microsoft.com/office/drawing/2014/main" val="10020"/>
                  </a:ext>
                </a:extLst>
              </a:tr>
              <a:tr h="225755">
                <a:tc gridSpan="2">
                  <a:txBody>
                    <a:bodyPr/>
                    <a:lstStyle/>
                    <a:p>
                      <a:pPr algn="l" fontAlgn="ctr"/>
                      <a:r>
                        <a:rPr lang="en-US" sz="1100" u="none" strike="noStrike" dirty="0">
                          <a:effectLst/>
                          <a:latin typeface="+mj-lt"/>
                        </a:rPr>
                        <a:t>Hibernating Working Groups</a:t>
                      </a:r>
                      <a:endParaRPr lang="en-US" sz="11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a:txBody>
                    <a:bodyPr/>
                    <a:lstStyle/>
                    <a:p>
                      <a:pPr algn="l" fontAlgn="b"/>
                      <a:endParaRPr lang="en-US" sz="1000" b="0" i="0" u="none" strike="noStrike">
                        <a:effectLst/>
                        <a:latin typeface="+mj-lt"/>
                      </a:endParaRPr>
                    </a:p>
                  </a:txBody>
                  <a:tcPr marL="9081" marR="9081" marT="9080" marB="0" anchor="b">
                    <a:noFill/>
                  </a:tcPr>
                </a:tc>
                <a:extLst>
                  <a:ext uri="{0D108BD9-81ED-4DB2-BD59-A6C34878D82A}">
                    <a16:rowId xmlns:a16="http://schemas.microsoft.com/office/drawing/2014/main" val="10021"/>
                  </a:ext>
                </a:extLst>
              </a:tr>
              <a:tr h="191185">
                <a:tc>
                  <a:txBody>
                    <a:bodyPr/>
                    <a:lstStyle/>
                    <a:p>
                      <a:pPr algn="l" fontAlgn="ctr"/>
                      <a:r>
                        <a:rPr lang="en-US" sz="1000" u="none" strike="noStrike" dirty="0">
                          <a:effectLst/>
                          <a:latin typeface="+mj-lt"/>
                        </a:rPr>
                        <a:t>P802.16 Broadband Wireless Access</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Roger Marks</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err="1">
                          <a:effectLst/>
                          <a:latin typeface="+mj-lt"/>
                        </a:rPr>
                        <a:t>EthAirNet</a:t>
                      </a:r>
                      <a:r>
                        <a:rPr lang="en-US" sz="1000" u="none" strike="noStrike" dirty="0">
                          <a:effectLst/>
                          <a:latin typeface="+mj-lt"/>
                        </a:rPr>
                        <a:t> Associates</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22"/>
                  </a:ext>
                </a:extLst>
              </a:tr>
              <a:tr h="191185">
                <a:tc>
                  <a:txBody>
                    <a:bodyPr/>
                    <a:lstStyle/>
                    <a:p>
                      <a:pPr algn="l" fontAlgn="ctr"/>
                      <a:r>
                        <a:rPr lang="en-US" sz="1000" u="none" strike="noStrike" dirty="0">
                          <a:effectLst/>
                          <a:latin typeface="+mj-lt"/>
                        </a:rPr>
                        <a:t>P802.21 Media-independent Handover</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a:effectLst/>
                          <a:latin typeface="+mj-lt"/>
                        </a:rPr>
                        <a:t>Subir Das</a:t>
                      </a:r>
                      <a:endParaRPr lang="en-US" sz="1000" b="0" i="0" u="none" strike="noStrike">
                        <a:effectLst/>
                        <a:latin typeface="+mj-lt"/>
                      </a:endParaRPr>
                    </a:p>
                  </a:txBody>
                  <a:tcPr marL="9081" marR="9081" marT="9080" marB="0" anchor="ctr">
                    <a:noFill/>
                  </a:tcPr>
                </a:tc>
                <a:tc>
                  <a:txBody>
                    <a:bodyPr/>
                    <a:lstStyle/>
                    <a:p>
                      <a:pPr algn="l" fontAlgn="ctr"/>
                      <a:r>
                        <a:rPr lang="en-US" sz="1000" b="0" i="0" u="none" strike="noStrike" baseline="0" dirty="0" err="1">
                          <a:effectLst/>
                          <a:latin typeface="+mj-lt"/>
                        </a:rPr>
                        <a:t>Perspecta</a:t>
                      </a:r>
                      <a:r>
                        <a:rPr lang="en-US" sz="1000" b="0" i="0" u="none" strike="noStrike" baseline="0" dirty="0">
                          <a:effectLst/>
                          <a:latin typeface="+mj-lt"/>
                        </a:rPr>
                        <a:t> Labs</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23"/>
                  </a:ext>
                </a:extLst>
              </a:tr>
              <a:tr h="191185">
                <a:tc>
                  <a:txBody>
                    <a:bodyPr/>
                    <a:lstStyle/>
                    <a:p>
                      <a:pPr algn="l" fontAlgn="ctr"/>
                      <a:r>
                        <a:rPr lang="en-US" sz="1000" u="none" strike="noStrike" dirty="0">
                          <a:effectLst/>
                          <a:latin typeface="+mj-lt"/>
                        </a:rPr>
                        <a:t>P802.22 Wireless Regional Area Networks</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Apurva </a:t>
                      </a:r>
                      <a:r>
                        <a:rPr lang="en-US" sz="1000" u="none" strike="noStrike" dirty="0" err="1">
                          <a:effectLst/>
                          <a:latin typeface="+mj-lt"/>
                        </a:rPr>
                        <a:t>Mody</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A10 Systems, White Space Alliance</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66198"/>
                  </a:ext>
                </a:extLst>
              </a:tr>
            </a:tbl>
          </a:graphicData>
        </a:graphic>
      </p:graphicFrame>
      <p:sp>
        <p:nvSpPr>
          <p:cNvPr id="7" name="Title 1"/>
          <p:cNvSpPr>
            <a:spLocks noGrp="1"/>
          </p:cNvSpPr>
          <p:nvPr>
            <p:ph type="title"/>
          </p:nvPr>
        </p:nvSpPr>
        <p:spPr>
          <a:xfrm>
            <a:off x="457200" y="14177"/>
            <a:ext cx="7772400" cy="1143000"/>
          </a:xfrm>
        </p:spPr>
        <p:txBody>
          <a:bodyPr/>
          <a:lstStyle/>
          <a:p>
            <a:r>
              <a:rPr lang="en-US" dirty="0"/>
              <a:t>3.03 EC Affiliation Update</a:t>
            </a:r>
          </a:p>
        </p:txBody>
      </p:sp>
    </p:spTree>
    <p:extLst>
      <p:ext uri="{BB962C8B-B14F-4D97-AF65-F5344CB8AC3E}">
        <p14:creationId xmlns:p14="http://schemas.microsoft.com/office/powerpoint/2010/main" val="36364222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09600"/>
            <a:ext cx="7772400" cy="1143000"/>
          </a:xfrm>
        </p:spPr>
        <p:txBody>
          <a:bodyPr/>
          <a:lstStyle/>
          <a:p>
            <a:r>
              <a:rPr lang="en-US" dirty="0"/>
              <a:t>3.03 EC Affiliation Update</a:t>
            </a:r>
          </a:p>
        </p:txBody>
      </p:sp>
      <p:sp>
        <p:nvSpPr>
          <p:cNvPr id="3075" name="Content Placeholder 2"/>
          <p:cNvSpPr>
            <a:spLocks noGrp="1"/>
          </p:cNvSpPr>
          <p:nvPr>
            <p:ph idx="1"/>
          </p:nvPr>
        </p:nvSpPr>
        <p:spPr/>
        <p:txBody>
          <a:bodyPr/>
          <a:lstStyle/>
          <a:p>
            <a:r>
              <a:rPr lang="en-US" dirty="0"/>
              <a:t>Changes in affiliation among EC members from previous slide?</a:t>
            </a:r>
          </a:p>
          <a:p>
            <a:pPr lvl="1">
              <a:buNone/>
            </a:pPr>
            <a:endParaRPr lang="en-US" dirty="0"/>
          </a:p>
        </p:txBody>
      </p:sp>
      <p:sp>
        <p:nvSpPr>
          <p:cNvPr id="3076" name="Slide Number Placeholder 3"/>
          <p:cNvSpPr>
            <a:spLocks noGrp="1"/>
          </p:cNvSpPr>
          <p:nvPr>
            <p:ph type="sldNum" sz="quarter" idx="12"/>
          </p:nvPr>
        </p:nvSpPr>
        <p:spPr/>
        <p:txBody>
          <a:bodyPr/>
          <a:lstStyle/>
          <a:p>
            <a:pPr>
              <a:defRPr/>
            </a:pPr>
            <a:fld id="{1F8E4A3D-AB95-4B4A-84C7-234C77122C9E}" type="slidenum">
              <a:rPr lang="en-US" smtClean="0"/>
              <a:pPr>
                <a:defRPr/>
              </a:pPr>
              <a:t>17</a:t>
            </a:fld>
            <a:endParaRPr lang="en-US"/>
          </a:p>
        </p:txBody>
      </p:sp>
    </p:spTree>
    <p:extLst>
      <p:ext uri="{BB962C8B-B14F-4D97-AF65-F5344CB8AC3E}">
        <p14:creationId xmlns:p14="http://schemas.microsoft.com/office/powerpoint/2010/main" val="17818272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p:txBody>
          <a:bodyPr/>
          <a:lstStyle/>
          <a:p>
            <a:pPr>
              <a:defRPr/>
            </a:pPr>
            <a:fld id="{E79634C9-9B8D-4F3A-BA54-F468EE4672C2}" type="slidenum">
              <a:rPr lang="en-US" smtClean="0"/>
              <a:pPr>
                <a:defRPr/>
              </a:pPr>
              <a:t>18</a:t>
            </a:fld>
            <a:endParaRPr lang="en-US"/>
          </a:p>
        </p:txBody>
      </p:sp>
      <p:sp>
        <p:nvSpPr>
          <p:cNvPr id="9219" name="Rectangle 2"/>
          <p:cNvSpPr>
            <a:spLocks noGrp="1" noChangeArrowheads="1"/>
          </p:cNvSpPr>
          <p:nvPr>
            <p:ph type="title"/>
          </p:nvPr>
        </p:nvSpPr>
        <p:spPr/>
        <p:txBody>
          <a:bodyPr/>
          <a:lstStyle/>
          <a:p>
            <a:pPr eaLnBrk="1" hangingPunct="1"/>
            <a:r>
              <a:rPr lang="en-US" dirty="0"/>
              <a:t>3.04 Drafts to SA Ballot</a:t>
            </a:r>
          </a:p>
        </p:txBody>
      </p:sp>
      <p:sp>
        <p:nvSpPr>
          <p:cNvPr id="9220" name="Rectangle 3"/>
          <p:cNvSpPr>
            <a:spLocks noGrp="1" noChangeArrowheads="1"/>
          </p:cNvSpPr>
          <p:nvPr>
            <p:ph type="body" idx="1"/>
          </p:nvPr>
        </p:nvSpPr>
        <p:spPr/>
        <p:txBody>
          <a:bodyPr/>
          <a:lstStyle/>
          <a:p>
            <a:pPr eaLnBrk="1" hangingPunct="1">
              <a:buFont typeface="+mj-lt"/>
              <a:buAutoNum type="arabicPeriod"/>
            </a:pPr>
            <a:r>
              <a:rPr lang="en-US" sz="1600" dirty="0"/>
              <a:t>802.01: </a:t>
            </a:r>
            <a:r>
              <a:rPr lang="en-US" sz="1600" dirty="0" err="1"/>
              <a:t>tbd</a:t>
            </a:r>
            <a:r>
              <a:rPr lang="en-US" sz="1600" dirty="0"/>
              <a:t>.</a:t>
            </a:r>
          </a:p>
          <a:p>
            <a:pPr eaLnBrk="1" hangingPunct="1">
              <a:buFont typeface="+mj-lt"/>
              <a:buAutoNum type="arabicPeriod"/>
            </a:pPr>
            <a:r>
              <a:rPr lang="en-US" sz="1600" dirty="0"/>
              <a:t>802.03: none.</a:t>
            </a:r>
          </a:p>
          <a:p>
            <a:pPr eaLnBrk="1" hangingPunct="1">
              <a:buFont typeface="+mj-lt"/>
              <a:buAutoNum type="arabicPeriod"/>
            </a:pPr>
            <a:r>
              <a:rPr lang="en-US" sz="1600" dirty="0"/>
              <a:t>802.11: </a:t>
            </a:r>
            <a:r>
              <a:rPr lang="en-US" sz="1600" dirty="0" err="1"/>
              <a:t>tbd</a:t>
            </a:r>
            <a:r>
              <a:rPr lang="en-US" sz="1600" dirty="0"/>
              <a:t>.</a:t>
            </a:r>
          </a:p>
          <a:p>
            <a:pPr eaLnBrk="1" hangingPunct="1">
              <a:buFont typeface="+mj-lt"/>
              <a:buAutoNum type="arabicPeriod"/>
            </a:pPr>
            <a:r>
              <a:rPr lang="en-US" sz="1600" dirty="0"/>
              <a:t>802.15: P802.15.13 OWC.</a:t>
            </a:r>
          </a:p>
          <a:p>
            <a:pPr eaLnBrk="1" hangingPunct="1">
              <a:buFont typeface="+mj-lt"/>
              <a:buAutoNum type="arabicPeriod"/>
            </a:pPr>
            <a:r>
              <a:rPr lang="en-US" sz="1600" dirty="0"/>
              <a:t>802.19: </a:t>
            </a:r>
            <a:r>
              <a:rPr lang="en-US" sz="1600" dirty="0" err="1"/>
              <a:t>tbd</a:t>
            </a:r>
            <a:r>
              <a:rPr lang="en-US" sz="1600" dirty="0"/>
              <a:t>.</a:t>
            </a:r>
          </a:p>
          <a:p>
            <a:pPr eaLnBrk="1" hangingPunct="1">
              <a:buFont typeface="+mj-lt"/>
              <a:buAutoNum type="arabicPeriod"/>
            </a:pPr>
            <a:r>
              <a:rPr lang="en-US" sz="1600" dirty="0"/>
              <a:t>802.24: </a:t>
            </a:r>
            <a:r>
              <a:rPr lang="en-US" sz="1600" dirty="0" err="1"/>
              <a:t>tbd</a:t>
            </a:r>
            <a:r>
              <a:rPr lang="en-US" sz="1600" dirty="0"/>
              <a:t>.</a:t>
            </a:r>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p:txBody>
          <a:bodyPr/>
          <a:lstStyle/>
          <a:p>
            <a:pPr>
              <a:defRPr/>
            </a:pPr>
            <a:fld id="{5EE14AEC-809A-4985-B262-84775D5738F9}" type="slidenum">
              <a:rPr lang="en-US" smtClean="0"/>
              <a:pPr>
                <a:defRPr/>
              </a:pPr>
              <a:t>19</a:t>
            </a:fld>
            <a:endParaRPr lang="en-US"/>
          </a:p>
        </p:txBody>
      </p:sp>
      <p:sp>
        <p:nvSpPr>
          <p:cNvPr id="10243" name="Rectangle 2"/>
          <p:cNvSpPr>
            <a:spLocks noGrp="1" noChangeArrowheads="1"/>
          </p:cNvSpPr>
          <p:nvPr>
            <p:ph type="title"/>
          </p:nvPr>
        </p:nvSpPr>
        <p:spPr/>
        <p:txBody>
          <a:bodyPr/>
          <a:lstStyle/>
          <a:p>
            <a:pPr eaLnBrk="1" hangingPunct="1"/>
            <a:r>
              <a:rPr lang="en-US" dirty="0"/>
              <a:t>3.05 Drafts to </a:t>
            </a:r>
            <a:r>
              <a:rPr lang="en-US" dirty="0" err="1"/>
              <a:t>RevCom</a:t>
            </a:r>
            <a:endParaRPr lang="en-US" dirty="0"/>
          </a:p>
        </p:txBody>
      </p:sp>
      <p:sp>
        <p:nvSpPr>
          <p:cNvPr id="10244" name="Rectangle 3"/>
          <p:cNvSpPr>
            <a:spLocks noGrp="1" noChangeArrowheads="1"/>
          </p:cNvSpPr>
          <p:nvPr>
            <p:ph type="body" idx="1"/>
          </p:nvPr>
        </p:nvSpPr>
        <p:spPr/>
        <p:txBody>
          <a:bodyPr/>
          <a:lstStyle/>
          <a:p>
            <a:pPr eaLnBrk="1" hangingPunct="1">
              <a:buFont typeface="+mj-lt"/>
              <a:buAutoNum type="arabicPeriod"/>
            </a:pPr>
            <a:r>
              <a:rPr lang="en-US" sz="1600" dirty="0"/>
              <a:t>802.01: P802.1AS-REV Time synch enhancements, P802.1AX-REV Link Aggregation, P802.1X-REV Port-based Network Access Control .,</a:t>
            </a:r>
          </a:p>
          <a:p>
            <a:pPr eaLnBrk="1" hangingPunct="1">
              <a:buFont typeface="+mj-lt"/>
              <a:buAutoNum type="arabicPeriod"/>
            </a:pPr>
            <a:r>
              <a:rPr lang="en-US" sz="1600" dirty="0"/>
              <a:t>802.03: P802.3ca (</a:t>
            </a:r>
            <a:r>
              <a:rPr lang="en-US" sz="1600" dirty="0" err="1"/>
              <a:t>cond</a:t>
            </a:r>
            <a:r>
              <a:rPr lang="en-US" sz="1600" dirty="0"/>
              <a:t>), P802.3ch (cond.).</a:t>
            </a:r>
          </a:p>
          <a:p>
            <a:pPr eaLnBrk="1" hangingPunct="1">
              <a:buFont typeface="+mj-lt"/>
              <a:buAutoNum type="arabicPeriod"/>
            </a:pPr>
            <a:r>
              <a:rPr lang="en-US" sz="1600" dirty="0"/>
              <a:t>802.11: </a:t>
            </a:r>
            <a:r>
              <a:rPr lang="en-US" sz="1600" dirty="0" err="1"/>
              <a:t>tbd</a:t>
            </a:r>
            <a:r>
              <a:rPr lang="en-US" sz="1600" dirty="0"/>
              <a:t>.,</a:t>
            </a:r>
          </a:p>
          <a:p>
            <a:pPr eaLnBrk="1" hangingPunct="1">
              <a:buFont typeface="+mj-lt"/>
              <a:buAutoNum type="arabicPeriod"/>
            </a:pPr>
            <a:r>
              <a:rPr lang="en-US" sz="1600" dirty="0"/>
              <a:t>802.15: P802.15.4md, P802.15.4z.</a:t>
            </a:r>
          </a:p>
          <a:p>
            <a:pPr eaLnBrk="1" hangingPunct="1">
              <a:buFont typeface="+mj-lt"/>
              <a:buAutoNum type="arabicPeriod"/>
            </a:pPr>
            <a:r>
              <a:rPr lang="en-US" sz="1600" dirty="0"/>
              <a:t>802.19: none.</a:t>
            </a:r>
          </a:p>
          <a:p>
            <a:pPr eaLnBrk="1" hangingPunct="1">
              <a:buFont typeface="+mj-lt"/>
              <a:buAutoNum type="arabicPeriod"/>
            </a:pPr>
            <a:r>
              <a:rPr lang="en-US" sz="1600" dirty="0"/>
              <a:t>802.24: none.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D046161-53B9-436B-9568-D14E57DADC0B}"/>
              </a:ext>
            </a:extLst>
          </p:cNvPr>
          <p:cNvSpPr>
            <a:spLocks noGrp="1"/>
          </p:cNvSpPr>
          <p:nvPr>
            <p:ph type="sldNum" sz="quarter" idx="12"/>
          </p:nvPr>
        </p:nvSpPr>
        <p:spPr/>
        <p:txBody>
          <a:bodyPr/>
          <a:lstStyle/>
          <a:p>
            <a:pPr>
              <a:defRPr/>
            </a:pPr>
            <a:fld id="{C8910AE4-85DC-4894-8AA6-C2187499416B}" type="slidenum">
              <a:rPr lang="en-US" smtClean="0"/>
              <a:pPr>
                <a:defRPr/>
              </a:pPr>
              <a:t>2</a:t>
            </a:fld>
            <a:endParaRPr lang="en-US"/>
          </a:p>
        </p:txBody>
      </p:sp>
      <p:pic>
        <p:nvPicPr>
          <p:cNvPr id="7" name="Picture 5">
            <a:extLst>
              <a:ext uri="{FF2B5EF4-FFF2-40B4-BE49-F238E27FC236}">
                <a16:creationId xmlns:a16="http://schemas.microsoft.com/office/drawing/2014/main" id="{8EC0659B-7EE2-4BA6-B818-45144BAD2B30}"/>
              </a:ext>
            </a:extLst>
          </p:cNvPr>
          <p:cNvPicPr>
            <a:picLocks noChangeAspect="1" noChangeArrowheads="1"/>
          </p:cNvPicPr>
          <p:nvPr/>
        </p:nvPicPr>
        <p:blipFill rotWithShape="1">
          <a:blip r:embed="rId2" cstate="print">
            <a:lum bright="-48000" contrast="66000"/>
            <a:grayscl/>
          </a:blip>
          <a:srcRect t="133" r="177" b="58011"/>
          <a:stretch/>
        </p:blipFill>
        <p:spPr bwMode="auto">
          <a:xfrm>
            <a:off x="274320" y="838200"/>
            <a:ext cx="8595360" cy="4937760"/>
          </a:xfrm>
          <a:prstGeom prst="rect">
            <a:avLst/>
          </a:prstGeom>
          <a:noFill/>
          <a:ln w="9525" algn="ctr">
            <a:noFill/>
            <a:miter lim="800000"/>
            <a:headEnd/>
            <a:tailEnd/>
          </a:ln>
        </p:spPr>
      </p:pic>
      <p:sp>
        <p:nvSpPr>
          <p:cNvPr id="8" name="Oval 7">
            <a:extLst>
              <a:ext uri="{FF2B5EF4-FFF2-40B4-BE49-F238E27FC236}">
                <a16:creationId xmlns:a16="http://schemas.microsoft.com/office/drawing/2014/main" id="{3FA50FDB-881F-4374-8F81-E73820971731}"/>
              </a:ext>
            </a:extLst>
          </p:cNvPr>
          <p:cNvSpPr/>
          <p:nvPr/>
        </p:nvSpPr>
        <p:spPr bwMode="auto">
          <a:xfrm>
            <a:off x="4572000" y="1828800"/>
            <a:ext cx="3848100" cy="1295400"/>
          </a:xfrm>
          <a:prstGeom prst="ellipse">
            <a:avLst/>
          </a:prstGeom>
          <a:solidFill>
            <a:srgbClr val="FFFF00">
              <a:alpha val="56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Tx/>
              <a:buSzTx/>
              <a:buFontTx/>
              <a:buNone/>
              <a:tabLst/>
            </a:pPr>
            <a:endParaRPr kumimoji="0" lang="en-US" sz="1800" b="0" i="0" u="none" strike="noStrike" cap="none" normalizeH="0" baseline="0">
              <a:ln>
                <a:noFill/>
              </a:ln>
              <a:solidFill>
                <a:schemeClr val="tx1"/>
              </a:solidFill>
              <a:effectLst/>
              <a:latin typeface="Times New Roman" pitchFamily="18" charset="0"/>
            </a:endParaRPr>
          </a:p>
        </p:txBody>
      </p:sp>
      <p:sp>
        <p:nvSpPr>
          <p:cNvPr id="9" name="Oval 8">
            <a:extLst>
              <a:ext uri="{FF2B5EF4-FFF2-40B4-BE49-F238E27FC236}">
                <a16:creationId xmlns:a16="http://schemas.microsoft.com/office/drawing/2014/main" id="{E11C78D3-5A48-4BF6-8771-6540E9821A85}"/>
              </a:ext>
            </a:extLst>
          </p:cNvPr>
          <p:cNvSpPr/>
          <p:nvPr/>
        </p:nvSpPr>
        <p:spPr bwMode="auto">
          <a:xfrm>
            <a:off x="381000" y="1828800"/>
            <a:ext cx="3848100" cy="1295400"/>
          </a:xfrm>
          <a:prstGeom prst="ellipse">
            <a:avLst/>
          </a:prstGeom>
          <a:solidFill>
            <a:srgbClr val="FFFF00">
              <a:alpha val="56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Tx/>
              <a:buSzTx/>
              <a:buFontTx/>
              <a:buNone/>
              <a:tabLst/>
            </a:pPr>
            <a:endParaRPr kumimoji="0" lang="en-US" sz="1800" b="0" i="0" u="none" strike="noStrike" cap="none" normalizeH="0" baseline="0">
              <a:ln>
                <a:noFill/>
              </a:ln>
              <a:solidFill>
                <a:schemeClr val="tx1"/>
              </a:solidFill>
              <a:effectLst/>
              <a:latin typeface="Times New Roman" pitchFamily="18" charset="0"/>
            </a:endParaRPr>
          </a:p>
        </p:txBody>
      </p:sp>
      <p:sp>
        <p:nvSpPr>
          <p:cNvPr id="10" name="TextBox 9">
            <a:extLst>
              <a:ext uri="{FF2B5EF4-FFF2-40B4-BE49-F238E27FC236}">
                <a16:creationId xmlns:a16="http://schemas.microsoft.com/office/drawing/2014/main" id="{3DEE2767-EDE1-4AAE-A453-9A9293DB3DA6}"/>
              </a:ext>
            </a:extLst>
          </p:cNvPr>
          <p:cNvSpPr txBox="1"/>
          <p:nvPr/>
        </p:nvSpPr>
        <p:spPr>
          <a:xfrm>
            <a:off x="838200" y="6063734"/>
            <a:ext cx="5500224" cy="646331"/>
          </a:xfrm>
          <a:prstGeom prst="rect">
            <a:avLst/>
          </a:prstGeom>
          <a:noFill/>
        </p:spPr>
        <p:txBody>
          <a:bodyPr wrap="none" rtlCol="0">
            <a:spAutoFit/>
          </a:bodyPr>
          <a:lstStyle/>
          <a:p>
            <a:r>
              <a:rPr lang="en-US" dirty="0"/>
              <a:t>Date of Request to Project Approval:  	7 months 16 days</a:t>
            </a:r>
            <a:br>
              <a:rPr lang="en-US" dirty="0"/>
            </a:br>
            <a:r>
              <a:rPr lang="en-US" dirty="0"/>
              <a:t>Date of Approval to today: 		40 years 3 days</a:t>
            </a:r>
          </a:p>
        </p:txBody>
      </p:sp>
    </p:spTree>
    <p:extLst>
      <p:ext uri="{BB962C8B-B14F-4D97-AF65-F5344CB8AC3E}">
        <p14:creationId xmlns:p14="http://schemas.microsoft.com/office/powerpoint/2010/main" val="16130080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20</a:t>
            </a:fld>
            <a:endParaRPr lang="en-US"/>
          </a:p>
        </p:txBody>
      </p:sp>
      <p:sp>
        <p:nvSpPr>
          <p:cNvPr id="8" name="Slide Number Placeholder 5"/>
          <p:cNvSpPr txBox="1">
            <a:spLocks/>
          </p:cNvSpPr>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r" rtl="0" fontAlgn="base">
              <a:lnSpc>
                <a:spcPct val="100000"/>
              </a:lnSpc>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a:lstStyle>
          <a:p>
            <a:pPr>
              <a:defRPr/>
            </a:pPr>
            <a:fld id="{E79634C9-9B8D-4F3A-BA54-F468EE4672C2}" type="slidenum">
              <a:rPr lang="en-US" smtClean="0"/>
              <a:pPr>
                <a:defRPr/>
              </a:pPr>
              <a:t>20</a:t>
            </a:fld>
            <a:endParaRPr lang="en-US"/>
          </a:p>
        </p:txBody>
      </p:sp>
      <p:sp>
        <p:nvSpPr>
          <p:cNvPr id="9" name="Rectangle 2"/>
          <p:cNvSpPr>
            <a:spLocks noGrp="1" noChangeArrowheads="1"/>
          </p:cNvSpPr>
          <p:nvPr>
            <p:ph type="title"/>
          </p:nvPr>
        </p:nvSpPr>
        <p:spPr>
          <a:xfrm>
            <a:off x="685800" y="609600"/>
            <a:ext cx="7772400" cy="1143000"/>
          </a:xfrm>
        </p:spPr>
        <p:txBody>
          <a:bodyPr/>
          <a:lstStyle/>
          <a:p>
            <a:pPr eaLnBrk="1" hangingPunct="1"/>
            <a:r>
              <a:rPr lang="en-US" dirty="0"/>
              <a:t>3.06 Draft Documents </a:t>
            </a:r>
            <a:br>
              <a:rPr lang="en-US" dirty="0"/>
            </a:br>
            <a:r>
              <a:rPr lang="en-US" dirty="0"/>
              <a:t>for EC to consider</a:t>
            </a:r>
          </a:p>
        </p:txBody>
      </p:sp>
      <p:sp>
        <p:nvSpPr>
          <p:cNvPr id="10" name="Rectangle 3"/>
          <p:cNvSpPr txBox="1">
            <a:spLocks noChangeArrowheads="1"/>
          </p:cNvSpPr>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buFont typeface="+mj-lt"/>
              <a:buAutoNum type="arabicPeriod"/>
            </a:pPr>
            <a:r>
              <a:rPr lang="en-US" sz="1600" kern="0" dirty="0"/>
              <a:t>802.EC Policy and Procedure updates-- none.</a:t>
            </a:r>
          </a:p>
          <a:p>
            <a:pPr eaLnBrk="1" hangingPunct="1">
              <a:buFont typeface="+mj-lt"/>
              <a:buAutoNum type="arabicPeriod"/>
            </a:pPr>
            <a:r>
              <a:rPr lang="en-US" sz="1600" kern="0" dirty="0"/>
              <a:t>802.EC: none.</a:t>
            </a:r>
          </a:p>
          <a:p>
            <a:pPr eaLnBrk="1" hangingPunct="1">
              <a:buFont typeface="+mj-lt"/>
              <a:buAutoNum type="arabicPeriod"/>
            </a:pPr>
            <a:r>
              <a:rPr lang="en-US" sz="1600" kern="0" dirty="0"/>
              <a:t>802.01: none.</a:t>
            </a:r>
          </a:p>
          <a:p>
            <a:pPr eaLnBrk="1" hangingPunct="1">
              <a:buFont typeface="+mj-lt"/>
              <a:buAutoNum type="arabicPeriod"/>
            </a:pPr>
            <a:r>
              <a:rPr lang="en-US" sz="1600" kern="0" dirty="0"/>
              <a:t>802.03: none.</a:t>
            </a:r>
          </a:p>
          <a:p>
            <a:pPr eaLnBrk="1" hangingPunct="1">
              <a:buFont typeface="+mj-lt"/>
              <a:buAutoNum type="arabicPeriod"/>
            </a:pPr>
            <a:r>
              <a:rPr lang="en-US" sz="1600" kern="0" dirty="0"/>
              <a:t>802.11: </a:t>
            </a:r>
            <a:r>
              <a:rPr lang="en-US" sz="1600" kern="0" dirty="0" err="1"/>
              <a:t>tbd</a:t>
            </a:r>
            <a:r>
              <a:rPr lang="en-US" sz="1600" kern="0" dirty="0"/>
              <a:t>.</a:t>
            </a:r>
          </a:p>
          <a:p>
            <a:pPr eaLnBrk="1" hangingPunct="1">
              <a:buFont typeface="+mj-lt"/>
              <a:buAutoNum type="arabicPeriod"/>
            </a:pPr>
            <a:r>
              <a:rPr lang="en-US" sz="1600" kern="0" dirty="0"/>
              <a:t>802.15: none.</a:t>
            </a:r>
          </a:p>
          <a:p>
            <a:pPr eaLnBrk="1" hangingPunct="1">
              <a:buFont typeface="+mj-lt"/>
              <a:buAutoNum type="arabicPeriod"/>
            </a:pPr>
            <a:r>
              <a:rPr lang="en-US" sz="1600" kern="0" dirty="0"/>
              <a:t>802.18: none.</a:t>
            </a:r>
            <a:endParaRPr lang="en-US" sz="1600" dirty="0"/>
          </a:p>
          <a:p>
            <a:pPr eaLnBrk="1" hangingPunct="1">
              <a:buFont typeface="+mj-lt"/>
              <a:buAutoNum type="arabicPeriod"/>
            </a:pPr>
            <a:r>
              <a:rPr lang="en-US" sz="1600" kern="0" dirty="0"/>
              <a:t>802.19: none.,</a:t>
            </a:r>
          </a:p>
          <a:p>
            <a:pPr>
              <a:buFont typeface="+mj-lt"/>
              <a:buAutoNum type="arabicPeriod"/>
            </a:pPr>
            <a:r>
              <a:rPr lang="en-US" sz="1600" kern="0" dirty="0">
                <a:solidFill>
                  <a:schemeClr val="tx2"/>
                </a:solidFill>
              </a:rPr>
              <a:t>802.24: </a:t>
            </a:r>
            <a:r>
              <a:rPr lang="en-US" sz="1600" dirty="0"/>
              <a:t>none.</a:t>
            </a:r>
          </a:p>
          <a:p>
            <a:pPr>
              <a:buFont typeface="+mj-lt"/>
              <a:buAutoNum type="arabicPeriod"/>
            </a:pPr>
            <a:r>
              <a:rPr lang="en-US" sz="1600" kern="0" dirty="0">
                <a:solidFill>
                  <a:schemeClr val="tx2"/>
                </a:solidFill>
              </a:rPr>
              <a:t>802/JTC1 Standing Committee: </a:t>
            </a:r>
            <a:r>
              <a:rPr lang="en-US" sz="1600" kern="0" dirty="0" err="1">
                <a:solidFill>
                  <a:schemeClr val="tx2"/>
                </a:solidFill>
              </a:rPr>
              <a:t>tbd</a:t>
            </a:r>
            <a:r>
              <a:rPr lang="en-US" sz="1600" kern="0" dirty="0">
                <a:solidFill>
                  <a:schemeClr val="tx2"/>
                </a:solidFill>
              </a:rPr>
              <a:t>.,</a:t>
            </a:r>
          </a:p>
          <a:p>
            <a:pPr>
              <a:buFont typeface="+mj-lt"/>
              <a:buAutoNum type="arabicPeriod"/>
            </a:pPr>
            <a:r>
              <a:rPr lang="en-US" sz="1600" kern="0" dirty="0">
                <a:solidFill>
                  <a:schemeClr val="tx2"/>
                </a:solidFill>
              </a:rPr>
              <a:t>802/ITU Standing Committee: </a:t>
            </a:r>
            <a:r>
              <a:rPr lang="en-US" sz="1600" kern="0" dirty="0" err="1">
                <a:solidFill>
                  <a:schemeClr val="tx2"/>
                </a:solidFill>
              </a:rPr>
              <a:t>tbd</a:t>
            </a:r>
            <a:r>
              <a:rPr lang="en-US" sz="1600" kern="0" dirty="0">
                <a:solidFill>
                  <a:schemeClr val="tx2"/>
                </a:solidFill>
              </a:rPr>
              <a:t>.,</a:t>
            </a:r>
          </a:p>
          <a:p>
            <a:pPr>
              <a:buFont typeface="+mj-lt"/>
              <a:buAutoNum type="arabicPeriod"/>
            </a:pPr>
            <a:r>
              <a:rPr lang="en-US" sz="1600" kern="0" dirty="0">
                <a:solidFill>
                  <a:schemeClr val="tx2"/>
                </a:solidFill>
              </a:rPr>
              <a:t>802/IETF Standing Committee: </a:t>
            </a:r>
            <a:r>
              <a:rPr lang="en-US" sz="1600" kern="0" dirty="0" err="1">
                <a:solidFill>
                  <a:schemeClr val="tx2"/>
                </a:solidFill>
              </a:rPr>
              <a:t>tbd</a:t>
            </a:r>
            <a:r>
              <a:rPr lang="en-US" sz="1600" kern="0" dirty="0">
                <a:solidFill>
                  <a:schemeClr val="tx2"/>
                </a:solidFill>
              </a:rPr>
              <a:t>.,</a:t>
            </a:r>
          </a:p>
          <a:p>
            <a:pPr>
              <a:buFont typeface="+mj-lt"/>
              <a:buAutoNum type="arabicPeriod"/>
            </a:pPr>
            <a:r>
              <a:rPr lang="en-US" sz="1600" kern="0" dirty="0">
                <a:solidFill>
                  <a:schemeClr val="tx2"/>
                </a:solidFill>
              </a:rPr>
              <a:t>802/Wireless Chairs Standing Committee: </a:t>
            </a:r>
            <a:r>
              <a:rPr lang="en-US" sz="1600" kern="0" dirty="0" err="1">
                <a:solidFill>
                  <a:schemeClr val="tx2"/>
                </a:solidFill>
              </a:rPr>
              <a:t>tbd</a:t>
            </a:r>
            <a:r>
              <a:rPr lang="en-US" sz="1600" kern="0" dirty="0">
                <a:solidFill>
                  <a:schemeClr val="tx2"/>
                </a:solidFill>
              </a:rPr>
              <a:t>.,</a:t>
            </a:r>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p:txBody>
      </p:sp>
    </p:spTree>
    <p:extLst>
      <p:ext uri="{BB962C8B-B14F-4D97-AF65-F5344CB8AC3E}">
        <p14:creationId xmlns:p14="http://schemas.microsoft.com/office/powerpoint/2010/main" val="32026562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p:txBody>
          <a:bodyPr/>
          <a:lstStyle/>
          <a:p>
            <a:pPr>
              <a:defRPr/>
            </a:pPr>
            <a:fld id="{F665C3D3-DD34-4FB6-9F0B-F1D195A23707}" type="slidenum">
              <a:rPr lang="en-US" smtClean="0"/>
              <a:pPr>
                <a:defRPr/>
              </a:pPr>
              <a:t>21</a:t>
            </a:fld>
            <a:endParaRPr lang="en-US"/>
          </a:p>
        </p:txBody>
      </p:sp>
      <p:sp>
        <p:nvSpPr>
          <p:cNvPr id="7171" name="Rectangle 2"/>
          <p:cNvSpPr>
            <a:spLocks noGrp="1" noChangeArrowheads="1"/>
          </p:cNvSpPr>
          <p:nvPr>
            <p:ph type="title"/>
          </p:nvPr>
        </p:nvSpPr>
        <p:spPr>
          <a:xfrm>
            <a:off x="685800" y="0"/>
            <a:ext cx="7772400" cy="1143000"/>
          </a:xfrm>
        </p:spPr>
        <p:txBody>
          <a:bodyPr/>
          <a:lstStyle/>
          <a:p>
            <a:pPr eaLnBrk="1" hangingPunct="1"/>
            <a:r>
              <a:rPr lang="en-US" dirty="0"/>
              <a:t>3.07 Draft PARs to </a:t>
            </a:r>
            <a:r>
              <a:rPr lang="en-US" dirty="0" err="1"/>
              <a:t>NesCom</a:t>
            </a:r>
            <a:endParaRPr lang="en-US" dirty="0"/>
          </a:p>
        </p:txBody>
      </p:sp>
      <p:sp>
        <p:nvSpPr>
          <p:cNvPr id="7172" name="Rectangle 5"/>
          <p:cNvSpPr>
            <a:spLocks noGrp="1" noChangeArrowheads="1"/>
          </p:cNvSpPr>
          <p:nvPr>
            <p:ph type="body" idx="1"/>
          </p:nvPr>
        </p:nvSpPr>
        <p:spPr>
          <a:xfrm>
            <a:off x="152400" y="1371600"/>
            <a:ext cx="8610600" cy="4114800"/>
          </a:xfrm>
        </p:spPr>
        <p:txBody>
          <a:bodyPr/>
          <a:lstStyle/>
          <a:p>
            <a:pPr>
              <a:buFont typeface="+mj-lt"/>
              <a:buAutoNum type="arabicPeriod"/>
            </a:pPr>
            <a:endParaRPr lang="en-US" sz="1600" dirty="0"/>
          </a:p>
          <a:p>
            <a:pPr marL="568325" indent="-568325">
              <a:buFont typeface="+mj-lt"/>
              <a:buAutoNum type="arabicPeriod"/>
            </a:pPr>
            <a:endParaRPr lang="en-US" sz="1600" dirty="0"/>
          </a:p>
          <a:p>
            <a:pPr marL="111125" indent="-111125">
              <a:buFont typeface="+mj-lt"/>
              <a:buAutoNum type="arabicPeriod"/>
            </a:pPr>
            <a:r>
              <a:rPr lang="en-US" sz="1600" dirty="0"/>
              <a:t> </a:t>
            </a:r>
            <a:r>
              <a:rPr lang="en-US" sz="1600" dirty="0" err="1"/>
              <a:t>Maintence</a:t>
            </a:r>
            <a:r>
              <a:rPr lang="en-US" sz="1600" dirty="0"/>
              <a:t> PARs:</a:t>
            </a:r>
            <a:br>
              <a:rPr lang="en-US" sz="1600" dirty="0"/>
            </a:br>
            <a:r>
              <a:rPr lang="en-US" sz="1600" dirty="0"/>
              <a:t>P</a:t>
            </a:r>
            <a:r>
              <a:rPr lang="fr-FR" sz="1600" dirty="0"/>
              <a:t>802.15.4z PAR </a:t>
            </a:r>
            <a:r>
              <a:rPr lang="fr-FR" sz="1600" dirty="0" err="1"/>
              <a:t>title</a:t>
            </a:r>
            <a:r>
              <a:rPr lang="fr-FR" sz="1600" dirty="0"/>
              <a:t> change, P802.15.13 PAR </a:t>
            </a:r>
            <a:r>
              <a:rPr lang="fr-FR" sz="1600" dirty="0" err="1"/>
              <a:t>title</a:t>
            </a:r>
            <a:r>
              <a:rPr lang="fr-FR" sz="1600" dirty="0"/>
              <a:t> change, P802.15.12 PAR extension</a:t>
            </a:r>
            <a:endParaRPr lang="en-US" sz="1600" dirty="0"/>
          </a:p>
          <a:p>
            <a:pPr marL="111125" indent="-111125">
              <a:buFont typeface="+mj-lt"/>
              <a:buAutoNum type="arabicPeriod"/>
            </a:pPr>
            <a:r>
              <a:rPr lang="en-US" sz="1600" dirty="0"/>
              <a:t> none.</a:t>
            </a:r>
          </a:p>
          <a:p>
            <a:pPr>
              <a:buFont typeface="+mj-lt"/>
              <a:buAutoNum type="arabicPeriod"/>
            </a:pPr>
            <a:endParaRPr lang="en-US" sz="1600" dirty="0"/>
          </a:p>
          <a:p>
            <a:pPr marL="0" indent="0">
              <a:buNone/>
            </a:pPr>
            <a:r>
              <a:rPr lang="en-US" sz="1600" dirty="0"/>
              <a:t>PAR withdrawal requests: </a:t>
            </a:r>
          </a:p>
          <a:p>
            <a:pPr>
              <a:buFont typeface="+mj-lt"/>
              <a:buAutoNum type="arabicPeriod"/>
            </a:pPr>
            <a:r>
              <a:rPr lang="en-US" sz="1600" dirty="0"/>
              <a:t>None.</a:t>
            </a:r>
            <a:endParaRPr lang="en-US" dirty="0"/>
          </a:p>
          <a:p>
            <a:pPr eaLnBrk="1" hangingPunct="1">
              <a:buFont typeface="+mj-lt"/>
              <a:buAutoNum type="arabicPeriod"/>
            </a:pP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685800"/>
          </a:xfrm>
        </p:spPr>
        <p:txBody>
          <a:bodyPr/>
          <a:lstStyle/>
          <a:p>
            <a:r>
              <a:rPr lang="en-US" dirty="0"/>
              <a:t>3.xx Pre-PAR activity</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340860525"/>
              </p:ext>
            </p:extLst>
          </p:nvPr>
        </p:nvGraphicFramePr>
        <p:xfrm>
          <a:off x="190500" y="1066800"/>
          <a:ext cx="8763000" cy="4966802"/>
        </p:xfrm>
        <a:graphic>
          <a:graphicData uri="http://schemas.openxmlformats.org/drawingml/2006/table">
            <a:tbl>
              <a:tblPr>
                <a:tableStyleId>{073A0DAA-6AF3-43AB-8588-CEC1D06C72B9}</a:tableStyleId>
              </a:tblPr>
              <a:tblGrid>
                <a:gridCol w="945030">
                  <a:extLst>
                    <a:ext uri="{9D8B030D-6E8A-4147-A177-3AD203B41FA5}">
                      <a16:colId xmlns:a16="http://schemas.microsoft.com/office/drawing/2014/main" val="20000"/>
                    </a:ext>
                  </a:extLst>
                </a:gridCol>
                <a:gridCol w="3626970">
                  <a:extLst>
                    <a:ext uri="{9D8B030D-6E8A-4147-A177-3AD203B41FA5}">
                      <a16:colId xmlns:a16="http://schemas.microsoft.com/office/drawing/2014/main" val="20001"/>
                    </a:ext>
                  </a:extLst>
                </a:gridCol>
                <a:gridCol w="4191000">
                  <a:extLst>
                    <a:ext uri="{9D8B030D-6E8A-4147-A177-3AD203B41FA5}">
                      <a16:colId xmlns:a16="http://schemas.microsoft.com/office/drawing/2014/main" val="20002"/>
                    </a:ext>
                  </a:extLst>
                </a:gridCol>
              </a:tblGrid>
              <a:tr h="692701">
                <a:tc>
                  <a:txBody>
                    <a:bodyPr/>
                    <a:lstStyle/>
                    <a:p>
                      <a:pPr algn="ctr"/>
                      <a:r>
                        <a:rPr lang="en-US" sz="1600" dirty="0"/>
                        <a:t>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New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Existing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692701">
                <a:tc>
                  <a:txBody>
                    <a:bodyPr/>
                    <a:lstStyle/>
                    <a:p>
                      <a:pPr algn="ctr"/>
                      <a:r>
                        <a:rPr lang="en-US" sz="1600" dirty="0"/>
                        <a:t>dot01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 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Industry Connections: 802 Network Enhancements for the Next Decade (</a:t>
                      </a:r>
                      <a:r>
                        <a:rPr lang="en-US" sz="1200" dirty="0" err="1">
                          <a:solidFill>
                            <a:schemeClr val="tx1"/>
                          </a:solidFill>
                        </a:rPr>
                        <a:t>Nendica</a:t>
                      </a:r>
                      <a:r>
                        <a:rPr lang="en-US" sz="1200" dirty="0">
                          <a:solidFill>
                            <a:schemeClr val="tx1"/>
                          </a:solidFill>
                        </a:rPr>
                        <a:t>). – Flexible Factory IoT</a:t>
                      </a:r>
                      <a:br>
                        <a:rPr lang="en-US" sz="1200" dirty="0">
                          <a:solidFill>
                            <a:schemeClr val="tx1"/>
                          </a:solidFill>
                        </a:rPr>
                      </a:b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110220">
                <a:tc>
                  <a:txBody>
                    <a:bodyPr/>
                    <a:lstStyle/>
                    <a:p>
                      <a:pPr algn="ctr"/>
                      <a:r>
                        <a:rPr lang="en-US" sz="1600" dirty="0"/>
                        <a:t>dot03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SG under consideration</a:t>
                      </a:r>
                      <a:br>
                        <a:rPr lang="en-US" sz="1200" dirty="0">
                          <a:solidFill>
                            <a:schemeClr val="tx1"/>
                          </a:solidFill>
                        </a:rPr>
                      </a:br>
                      <a:r>
                        <a:rPr lang="en-US" sz="1200" dirty="0">
                          <a:solidFill>
                            <a:schemeClr val="tx1"/>
                          </a:solidFill>
                        </a:rPr>
                        <a:t>- none.</a:t>
                      </a:r>
                      <a:endParaRPr lang="en-US" sz="12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Industry Connections: </a:t>
                      </a:r>
                      <a:r>
                        <a:rPr lang="en-US" sz="1200" baseline="0" dirty="0"/>
                        <a:t>New Ethernet Applications (NEA) ad hoc.</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t>Study Group </a:t>
                      </a:r>
                      <a:r>
                        <a:rPr lang="en-US" sz="1200" baseline="0" dirty="0" err="1"/>
                        <a:t>Rechartering</a:t>
                      </a:r>
                      <a:endParaRPr lang="en-US" sz="1200" baseline="0" dirty="0"/>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200" baseline="0" dirty="0"/>
                        <a:t>Greater than 10Gbps automotive electrical PHY SG</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200" baseline="0" dirty="0"/>
                        <a:t> Multi Gigabit Automotive Optical PHYs</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200" baseline="0" dirty="0"/>
                        <a:t>10Mb/s Single Pair Ethernet Multidrop Enhancements</a:t>
                      </a:r>
                      <a:br>
                        <a:rPr lang="en-US" sz="1200" baseline="0" dirty="0"/>
                      </a:br>
                      <a:r>
                        <a:rPr lang="en-US" sz="1200" baseline="0" dirty="0"/>
                        <a:t>100 Gb/s Wavelength Short Reach PHYs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t>Study Group extension:</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200" baseline="0" dirty="0"/>
                        <a:t>Multi Gigabit Automotive Optical PHYs SG extension</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200" baseline="0" dirty="0"/>
                        <a:t>10SPE Multidrop Enhancements SG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800819">
                <a:tc>
                  <a:txBody>
                    <a:bodyPr/>
                    <a:lstStyle/>
                    <a:p>
                      <a:pPr algn="ctr"/>
                      <a:r>
                        <a:rPr lang="en-US" sz="1600" dirty="0"/>
                        <a:t>dot11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solidFill>
                            <a:schemeClr val="tx1"/>
                          </a:solidFill>
                        </a:rPr>
                        <a:t>SG under consideration</a:t>
                      </a:r>
                      <a:br>
                        <a:rPr lang="en-US" sz="1200" dirty="0">
                          <a:solidFill>
                            <a:schemeClr val="tx1"/>
                          </a:solidFill>
                        </a:rPr>
                      </a:br>
                      <a:r>
                        <a:rPr lang="en-US" sz="1200" dirty="0">
                          <a:solidFill>
                            <a:schemeClr val="tx1"/>
                          </a:solidFill>
                        </a:rPr>
                        <a:t>- </a:t>
                      </a:r>
                      <a:r>
                        <a:rPr lang="en-US" sz="1200" dirty="0" err="1">
                          <a:solidFill>
                            <a:schemeClr val="tx1"/>
                          </a:solidFill>
                        </a:rPr>
                        <a:t>tbd</a:t>
                      </a:r>
                      <a:r>
                        <a:rPr lang="en-US" sz="120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aseline="0" dirty="0">
                          <a:solidFill>
                            <a:schemeClr val="tx1"/>
                          </a:solidFill>
                        </a:rPr>
                        <a:t>- Advanced Access Network Interface (AANI) Standing Committee,</a:t>
                      </a:r>
                      <a:endParaRPr lang="en-US" sz="1200" dirty="0">
                        <a:solidFill>
                          <a:schemeClr val="tx1"/>
                        </a:solidFill>
                      </a:endParaRP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sz="1200" dirty="0">
                          <a:solidFill>
                            <a:schemeClr val="tx1"/>
                          </a:solidFill>
                        </a:rPr>
                        <a:t>Wireless Next Generation Standing Committee.</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sz="1200" dirty="0">
                          <a:solidFill>
                            <a:schemeClr val="tx1"/>
                          </a:solidFill>
                        </a:rPr>
                        <a:t>SENS (based on wireless sensing Technical Interest Group activity),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838200">
                <a:tc>
                  <a:txBody>
                    <a:bodyPr/>
                    <a:lstStyle/>
                    <a:p>
                      <a:pPr algn="ctr"/>
                      <a:r>
                        <a:rPr lang="en-US" sz="1600" dirty="0"/>
                        <a:t>dot15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Study Groups: none,</a:t>
                      </a:r>
                      <a:br>
                        <a:rPr lang="en-US" sz="1200" baseline="0" dirty="0">
                          <a:solidFill>
                            <a:schemeClr val="tx1"/>
                          </a:solidFill>
                        </a:rPr>
                      </a:br>
                      <a:r>
                        <a:rPr lang="en-US" sz="1200" baseline="0" dirty="0">
                          <a:solidFill>
                            <a:schemeClr val="tx1"/>
                          </a:solidFill>
                        </a:rPr>
                        <a:t>Interest Groups: - Long Range Optical Camera Communications Interest Group.</a:t>
                      </a:r>
                      <a:br>
                        <a:rPr lang="en-US" sz="1200" baseline="0" dirty="0">
                          <a:solidFill>
                            <a:schemeClr val="tx1"/>
                          </a:solidFill>
                        </a:rPr>
                      </a:br>
                      <a:r>
                        <a:rPr lang="en-US" sz="1200" baseline="0" dirty="0">
                          <a:solidFill>
                            <a:schemeClr val="tx1"/>
                          </a:solidFill>
                        </a:rPr>
                        <a:t>Standing Committees: IETF/6tisch, </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22</a:t>
            </a:fld>
            <a:endParaRPr lang="en-US" dirty="0"/>
          </a:p>
        </p:txBody>
      </p:sp>
    </p:spTree>
    <p:extLst>
      <p:ext uri="{BB962C8B-B14F-4D97-AF65-F5344CB8AC3E}">
        <p14:creationId xmlns:p14="http://schemas.microsoft.com/office/powerpoint/2010/main" val="17837360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2839911790"/>
              </p:ext>
            </p:extLst>
          </p:nvPr>
        </p:nvGraphicFramePr>
        <p:xfrm>
          <a:off x="685800" y="1981200"/>
          <a:ext cx="8382000" cy="2148840"/>
        </p:xfrm>
        <a:graphic>
          <a:graphicData uri="http://schemas.openxmlformats.org/drawingml/2006/table">
            <a:tbl>
              <a:tblPr>
                <a:tableStyleId>{073A0DAA-6AF3-43AB-8588-CEC1D06C72B9}</a:tableStyleId>
              </a:tblPr>
              <a:tblGrid>
                <a:gridCol w="903942">
                  <a:extLst>
                    <a:ext uri="{9D8B030D-6E8A-4147-A177-3AD203B41FA5}">
                      <a16:colId xmlns:a16="http://schemas.microsoft.com/office/drawing/2014/main" val="4270207754"/>
                    </a:ext>
                  </a:extLst>
                </a:gridCol>
                <a:gridCol w="3287058">
                  <a:extLst>
                    <a:ext uri="{9D8B030D-6E8A-4147-A177-3AD203B41FA5}">
                      <a16:colId xmlns:a16="http://schemas.microsoft.com/office/drawing/2014/main" val="603295769"/>
                    </a:ext>
                  </a:extLst>
                </a:gridCol>
                <a:gridCol w="4191000">
                  <a:extLst>
                    <a:ext uri="{9D8B030D-6E8A-4147-A177-3AD203B41FA5}">
                      <a16:colId xmlns:a16="http://schemas.microsoft.com/office/drawing/2014/main" val="2349136630"/>
                    </a:ext>
                  </a:extLst>
                </a:gridCol>
              </a:tblGrid>
              <a:tr h="370840">
                <a:tc>
                  <a:txBody>
                    <a:bodyPr/>
                    <a:lstStyle/>
                    <a:p>
                      <a:pPr algn="ctr"/>
                      <a:r>
                        <a:rPr lang="en-US" sz="1600" baseline="0" dirty="0"/>
                        <a:t>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aseline="0" dirty="0">
                          <a:solidFill>
                            <a:schemeClr val="tx1"/>
                          </a:solidFill>
                        </a:rPr>
                        <a:t>New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aseline="0" dirty="0">
                          <a:solidFill>
                            <a:schemeClr val="tx1"/>
                          </a:solidFill>
                        </a:rPr>
                        <a:t>Existing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12148164"/>
                  </a:ext>
                </a:extLst>
              </a:tr>
              <a:tr h="370840">
                <a:tc>
                  <a:txBody>
                    <a:bodyPr/>
                    <a:lstStyle/>
                    <a:p>
                      <a:pPr algn="ctr"/>
                      <a:r>
                        <a:rPr lang="en-US" sz="1600" baseline="0" dirty="0"/>
                        <a:t>dot18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solidFill>
                            <a:schemeClr val="tx1"/>
                          </a:solidFill>
                        </a:rPr>
                        <a:t>None,</a:t>
                      </a:r>
                    </a:p>
                    <a:p>
                      <a:endParaRPr lang="en-US" sz="12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23836734"/>
                  </a:ext>
                </a:extLst>
              </a:tr>
              <a:tr h="370840">
                <a:tc>
                  <a:txBody>
                    <a:bodyPr/>
                    <a:lstStyle/>
                    <a:p>
                      <a:pPr algn="ctr"/>
                      <a:r>
                        <a:rPr lang="en-US" sz="1600" baseline="0" dirty="0"/>
                        <a:t>dot19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20273738"/>
                  </a:ext>
                </a:extLst>
              </a:tr>
              <a:tr h="370840">
                <a:tc>
                  <a:txBody>
                    <a:bodyPr/>
                    <a:lstStyle/>
                    <a:p>
                      <a:pPr algn="ctr"/>
                      <a:r>
                        <a:rPr lang="en-US" sz="1600" baseline="0" dirty="0"/>
                        <a:t>dot24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0692350"/>
                  </a:ext>
                </a:extLst>
              </a:tr>
              <a:tr h="370840">
                <a:tc>
                  <a:txBody>
                    <a:bodyPr/>
                    <a:lstStyle/>
                    <a:p>
                      <a:pPr algn="ctr"/>
                      <a:r>
                        <a:rPr lang="en-US" sz="1600" baseline="0" dirty="0"/>
                        <a:t>dot</a:t>
                      </a:r>
                      <a:br>
                        <a:rPr lang="en-US" sz="1600" baseline="0" dirty="0"/>
                      </a:br>
                      <a:r>
                        <a:rPr lang="en-US" sz="1600" baseline="0" dirty="0"/>
                        <a:t>ECSG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53377240"/>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23</a:t>
            </a:fld>
            <a:endParaRPr lang="en-US"/>
          </a:p>
        </p:txBody>
      </p:sp>
      <p:sp>
        <p:nvSpPr>
          <p:cNvPr id="5" name="Title 1"/>
          <p:cNvSpPr>
            <a:spLocks noGrp="1"/>
          </p:cNvSpPr>
          <p:nvPr>
            <p:ph type="title"/>
          </p:nvPr>
        </p:nvSpPr>
        <p:spPr/>
        <p:txBody>
          <a:bodyPr/>
          <a:lstStyle/>
          <a:p>
            <a:r>
              <a:rPr lang="en-US" dirty="0"/>
              <a:t>3.xx Pre-PAR activity</a:t>
            </a:r>
          </a:p>
        </p:txBody>
      </p:sp>
    </p:spTree>
    <p:extLst>
      <p:ext uri="{BB962C8B-B14F-4D97-AF65-F5344CB8AC3E}">
        <p14:creationId xmlns:p14="http://schemas.microsoft.com/office/powerpoint/2010/main" val="30012729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47800"/>
            <a:ext cx="8610600" cy="5181600"/>
          </a:xfrm>
        </p:spPr>
        <p:txBody>
          <a:bodyPr/>
          <a:lstStyle/>
          <a:p>
            <a:r>
              <a:rPr lang="en-US" sz="2400" dirty="0"/>
              <a:t>Review Recording Secretary’s list of Open Action Items</a:t>
            </a:r>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24</a:t>
            </a:fld>
            <a:endParaRPr lang="en-US" dirty="0"/>
          </a:p>
        </p:txBody>
      </p:sp>
      <p:sp>
        <p:nvSpPr>
          <p:cNvPr id="5" name="Rectangle 2"/>
          <p:cNvSpPr txBox="1">
            <a:spLocks noGrp="1" noChangeArrowheads="1"/>
          </p:cNvSpPr>
          <p:nvPr>
            <p:ph type="title"/>
          </p:nvPr>
        </p:nvSpPr>
        <p:spPr bwMode="auto">
          <a:xfrm>
            <a:off x="685800" y="3048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5.12 EC Action Item recap</a:t>
            </a:r>
          </a:p>
        </p:txBody>
      </p:sp>
    </p:spTree>
    <p:extLst>
      <p:ext uri="{BB962C8B-B14F-4D97-AF65-F5344CB8AC3E}">
        <p14:creationId xmlns:p14="http://schemas.microsoft.com/office/powerpoint/2010/main" val="23779375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p:txBody>
          <a:bodyPr/>
          <a:lstStyle/>
          <a:p>
            <a:pPr>
              <a:defRPr/>
            </a:pPr>
            <a:fld id="{2F8BFD41-4FBB-4B2A-B8EA-25FA07AA2DC6}" type="slidenum">
              <a:rPr lang="en-US" smtClean="0"/>
              <a:pPr>
                <a:defRPr/>
              </a:pPr>
              <a:t>25</a:t>
            </a:fld>
            <a:endParaRPr lang="en-US"/>
          </a:p>
        </p:txBody>
      </p:sp>
      <p:sp>
        <p:nvSpPr>
          <p:cNvPr id="13315" name="Rectangle 2"/>
          <p:cNvSpPr>
            <a:spLocks noGrp="1" noChangeArrowheads="1"/>
          </p:cNvSpPr>
          <p:nvPr>
            <p:ph type="title"/>
          </p:nvPr>
        </p:nvSpPr>
        <p:spPr>
          <a:xfrm>
            <a:off x="685800" y="76200"/>
            <a:ext cx="7772400" cy="1143000"/>
          </a:xfrm>
        </p:spPr>
        <p:txBody>
          <a:bodyPr/>
          <a:lstStyle/>
          <a:p>
            <a:pPr eaLnBrk="1" hangingPunct="1"/>
            <a:r>
              <a:rPr lang="en-US" dirty="0"/>
              <a:t>5.13 802/SA Task Force </a:t>
            </a:r>
          </a:p>
        </p:txBody>
      </p:sp>
      <p:sp>
        <p:nvSpPr>
          <p:cNvPr id="14340" name="Rectangle 3"/>
          <p:cNvSpPr>
            <a:spLocks noGrp="1" noChangeArrowheads="1"/>
          </p:cNvSpPr>
          <p:nvPr>
            <p:ph type="body" idx="1"/>
          </p:nvPr>
        </p:nvSpPr>
        <p:spPr>
          <a:xfrm>
            <a:off x="533400" y="1219200"/>
            <a:ext cx="8305800" cy="4724400"/>
          </a:xfrm>
        </p:spPr>
        <p:txBody>
          <a:bodyPr/>
          <a:lstStyle/>
          <a:p>
            <a:pPr eaLnBrk="1" hangingPunct="1">
              <a:defRPr/>
            </a:pPr>
            <a:r>
              <a:rPr lang="en-US" dirty="0"/>
              <a:t>802/SA Task Force </a:t>
            </a:r>
            <a:r>
              <a:rPr lang="en-US" sz="2000" dirty="0"/>
              <a:t>(Tentative date for a web meeting</a:t>
            </a:r>
            <a:r>
              <a:rPr lang="en-US" sz="2000" dirty="0">
                <a:solidFill>
                  <a:schemeClr val="tx2"/>
                </a:solidFill>
              </a:rPr>
              <a:t> – unknown)</a:t>
            </a:r>
            <a:endParaRPr lang="en-US" dirty="0">
              <a:solidFill>
                <a:schemeClr val="tx2"/>
              </a:solidFill>
            </a:endParaRPr>
          </a:p>
          <a:p>
            <a:pPr marL="457200" lvl="1" indent="0">
              <a:buNone/>
              <a:defRPr/>
            </a:pPr>
            <a:r>
              <a:rPr lang="en-US" sz="2400" dirty="0">
                <a:solidFill>
                  <a:schemeClr val="tx2"/>
                </a:solidFill>
              </a:rPr>
              <a:t>Possible Agenda Topics:</a:t>
            </a:r>
          </a:p>
          <a:p>
            <a:pPr marL="800100" lvl="1" indent="-342900">
              <a:buFont typeface="+mj-lt"/>
              <a:buAutoNum type="arabicPeriod"/>
              <a:defRPr/>
            </a:pPr>
            <a:r>
              <a:rPr lang="en-US" sz="2400" dirty="0"/>
              <a:t>Open portion of meeting:</a:t>
            </a:r>
            <a:endParaRPr lang="en-US" sz="1600" dirty="0">
              <a:solidFill>
                <a:schemeClr val="tx2"/>
              </a:solidFill>
            </a:endParaRPr>
          </a:p>
          <a:p>
            <a:pPr marL="1200150" lvl="2" indent="-342900">
              <a:buFont typeface="+mj-lt"/>
              <a:buAutoNum type="arabicPeriod"/>
              <a:defRPr/>
            </a:pPr>
            <a:r>
              <a:rPr lang="en-US" sz="1600" dirty="0">
                <a:solidFill>
                  <a:schemeClr val="tx2"/>
                </a:solidFill>
              </a:rPr>
              <a:t>Reschedule 802/SA Task Force meeting to mutually acceptable day/time, most likely will be a web conference due to schedule/availability difficulties</a:t>
            </a:r>
          </a:p>
          <a:p>
            <a:pPr marL="1200150" lvl="2" indent="-342900">
              <a:buFont typeface="+mj-lt"/>
              <a:buAutoNum type="arabicPeriod"/>
              <a:defRPr/>
            </a:pPr>
            <a:r>
              <a:rPr lang="en-US" sz="1600" dirty="0">
                <a:solidFill>
                  <a:schemeClr val="tx2"/>
                </a:solidFill>
              </a:rPr>
              <a:t>IEEE SA tools update &amp; discussion, </a:t>
            </a:r>
            <a:endParaRPr lang="en-US" sz="1200" dirty="0">
              <a:solidFill>
                <a:schemeClr val="tx2"/>
              </a:solidFill>
            </a:endParaRPr>
          </a:p>
          <a:p>
            <a:pPr marL="1200150" lvl="2" indent="-342900">
              <a:buFont typeface="+mj-lt"/>
              <a:buAutoNum type="arabicPeriod"/>
              <a:defRPr/>
            </a:pPr>
            <a:r>
              <a:rPr lang="en-US" sz="1600" dirty="0">
                <a:solidFill>
                  <a:schemeClr val="tx2"/>
                </a:solidFill>
              </a:rPr>
              <a:t>Bulk </a:t>
            </a:r>
            <a:r>
              <a:rPr lang="en-US" sz="1600" dirty="0" err="1">
                <a:solidFill>
                  <a:schemeClr val="tx2"/>
                </a:solidFill>
              </a:rPr>
              <a:t>Framemaker</a:t>
            </a:r>
            <a:r>
              <a:rPr lang="en-US" sz="1600" dirty="0">
                <a:solidFill>
                  <a:schemeClr val="tx2"/>
                </a:solidFill>
              </a:rPr>
              <a:t> license discussion,</a:t>
            </a:r>
            <a:endParaRPr lang="en-US" sz="1200" dirty="0">
              <a:solidFill>
                <a:schemeClr val="tx2"/>
              </a:solidFill>
            </a:endParaRPr>
          </a:p>
          <a:p>
            <a:pPr marL="1200150" lvl="2" indent="-342900">
              <a:buFont typeface="+mj-lt"/>
              <a:buAutoNum type="arabicPeriod"/>
              <a:defRPr/>
            </a:pPr>
            <a:r>
              <a:rPr lang="en-US" sz="1600" dirty="0">
                <a:solidFill>
                  <a:schemeClr val="tx2"/>
                </a:solidFill>
              </a:rPr>
              <a:t>Any other business, 5 min, all?</a:t>
            </a:r>
          </a:p>
          <a:p>
            <a:pPr marL="1200150" lvl="2" indent="-342900">
              <a:buFont typeface="+mj-lt"/>
              <a:buAutoNum type="arabicPeriod"/>
              <a:defRPr/>
            </a:pPr>
            <a:r>
              <a:rPr lang="en-US" sz="1600" dirty="0">
                <a:solidFill>
                  <a:schemeClr val="tx2"/>
                </a:solidFill>
              </a:rPr>
              <a:t>Action item review, 5 min, </a:t>
            </a:r>
            <a:r>
              <a:rPr lang="en-US" sz="1600" dirty="0" err="1">
                <a:solidFill>
                  <a:schemeClr val="tx2"/>
                </a:solidFill>
              </a:rPr>
              <a:t>Nikolich</a:t>
            </a:r>
            <a:endParaRPr lang="en-US" sz="2000" dirty="0">
              <a:solidFill>
                <a:schemeClr val="tx2"/>
              </a:solidFill>
            </a:endParaRPr>
          </a:p>
          <a:p>
            <a:pPr marL="800100" lvl="1" indent="-342900">
              <a:buFont typeface="+mj-lt"/>
              <a:buAutoNum type="arabicPeriod"/>
              <a:defRPr/>
            </a:pPr>
            <a:r>
              <a:rPr lang="en-US" sz="2400" dirty="0">
                <a:solidFill>
                  <a:schemeClr val="tx2"/>
                </a:solidFill>
              </a:rPr>
              <a:t>Closed portion of meeting: none</a:t>
            </a:r>
            <a:endParaRPr lang="en-US" sz="2000" dirty="0"/>
          </a:p>
          <a:p>
            <a:pPr marL="800100" lvl="1" indent="-342900">
              <a:buFont typeface="+mj-lt"/>
              <a:buAutoNum type="arabicPeriod"/>
              <a:defRPr/>
            </a:pPr>
            <a:r>
              <a:rPr lang="en-US" sz="2400" dirty="0">
                <a:solidFill>
                  <a:schemeClr val="tx2"/>
                </a:solidFill>
              </a:rPr>
              <a:t>Adjourn</a:t>
            </a:r>
            <a:endParaRPr lang="en-US" dirty="0">
              <a:solidFill>
                <a:schemeClr val="tx2"/>
              </a:solidFill>
            </a:endParaRPr>
          </a:p>
          <a:p>
            <a:pPr lvl="1" eaLnBrk="1" hangingPunct="1">
              <a:defRPr/>
            </a:pPr>
            <a:endParaRPr lang="en-US" sz="2000" dirty="0"/>
          </a:p>
          <a:p>
            <a:pPr lvl="2" eaLnBrk="1" hangingPunct="1">
              <a:defRPr/>
            </a:pPr>
            <a:endParaRPr lang="en-US" sz="2800" dirty="0"/>
          </a:p>
          <a:p>
            <a:pPr lvl="2" eaLnBrk="1" hangingPunct="1">
              <a:defRPr/>
            </a:pPr>
            <a:endParaRPr lang="en-US" sz="2800" dirty="0"/>
          </a:p>
        </p:txBody>
      </p:sp>
    </p:spTree>
    <p:extLst>
      <p:ext uri="{BB962C8B-B14F-4D97-AF65-F5344CB8AC3E}">
        <p14:creationId xmlns:p14="http://schemas.microsoft.com/office/powerpoint/2010/main" val="42944343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8534400" cy="1143000"/>
          </a:xfrm>
        </p:spPr>
        <p:txBody>
          <a:bodyPr/>
          <a:lstStyle/>
          <a:p>
            <a:r>
              <a:rPr lang="en-US" dirty="0"/>
              <a:t>3.01 EC election/appointments</a:t>
            </a:r>
            <a:br>
              <a:rPr lang="en-US" dirty="0"/>
            </a:br>
            <a:r>
              <a:rPr lang="en-US" dirty="0"/>
              <a:t>and WG elections July 2020</a:t>
            </a:r>
          </a:p>
        </p:txBody>
      </p:sp>
      <p:sp>
        <p:nvSpPr>
          <p:cNvPr id="3" name="Content Placeholder 2"/>
          <p:cNvSpPr>
            <a:spLocks noGrp="1"/>
          </p:cNvSpPr>
          <p:nvPr>
            <p:ph idx="1"/>
          </p:nvPr>
        </p:nvSpPr>
        <p:spPr>
          <a:xfrm>
            <a:off x="838200" y="2057400"/>
            <a:ext cx="7772400" cy="4114800"/>
          </a:xfrm>
        </p:spPr>
        <p:txBody>
          <a:bodyPr/>
          <a:lstStyle/>
          <a:p>
            <a:pPr>
              <a:buFont typeface="Arial" panose="020B0604020202020204" pitchFamily="34" charset="0"/>
              <a:buChar char="•"/>
            </a:pPr>
            <a:r>
              <a:rPr lang="en-US" sz="1800" dirty="0"/>
              <a:t>LMSC P&amp;P sections 3.1 and 4.0: 802 EC election/appointments</a:t>
            </a:r>
          </a:p>
          <a:p>
            <a:pPr lvl="1">
              <a:buFont typeface="Arial" panose="020B0604020202020204" pitchFamily="34" charset="0"/>
              <a:buChar char="•"/>
            </a:pPr>
            <a:r>
              <a:rPr lang="en-US" sz="1400" dirty="0"/>
              <a:t>all 802 executive committee members are elected or appointed and confirmed at the first Plenary session of each even numbered year. Election/appointments shall occur at the March 2020 Plenary session. </a:t>
            </a:r>
          </a:p>
          <a:p>
            <a:pPr>
              <a:buFont typeface="Arial" panose="020B0604020202020204" pitchFamily="34" charset="0"/>
              <a:buChar char="•"/>
            </a:pPr>
            <a:r>
              <a:rPr lang="en-US" sz="1800" dirty="0"/>
              <a:t>Nikolich will stand for re-election as 802 Chair.</a:t>
            </a:r>
          </a:p>
          <a:p>
            <a:pPr>
              <a:buFont typeface="Arial" panose="020B0604020202020204" pitchFamily="34" charset="0"/>
              <a:buChar char="•"/>
            </a:pPr>
            <a:r>
              <a:rPr lang="en-US" sz="1800" dirty="0"/>
              <a:t>If anyone wishes to be considered for the 802 Chair or the appointed positions</a:t>
            </a:r>
          </a:p>
          <a:p>
            <a:pPr lvl="1">
              <a:buFont typeface="Arial" panose="020B0604020202020204" pitchFamily="34" charset="0"/>
              <a:buChar char="•"/>
            </a:pPr>
            <a:r>
              <a:rPr lang="en-US" sz="1400" dirty="0"/>
              <a:t> please contact 802 Chair and the Recording Secretary as soon as possible. Descriptions of the roles and responsibilities are contained in 802 Chairs Guideline 2.13 Duties of the Standards Committee Officers https://mentor.ieee.org/802-ec/dcn/17/ec-17-0120-28-0PNP-ieee-802-lmsc-chairs-guidelines.pdf</a:t>
            </a:r>
          </a:p>
          <a:p>
            <a:pPr>
              <a:buFont typeface="Arial" panose="020B0604020202020204" pitchFamily="34" charset="0"/>
              <a:buChar char="•"/>
            </a:pPr>
            <a:r>
              <a:rPr lang="en-US" sz="1800" dirty="0"/>
              <a:t>All potential EC members</a:t>
            </a:r>
          </a:p>
          <a:p>
            <a:pPr lvl="1">
              <a:buFont typeface="Arial" panose="020B0604020202020204" pitchFamily="34" charset="0"/>
              <a:buChar char="•"/>
            </a:pPr>
            <a:r>
              <a:rPr lang="en-US" sz="1400" dirty="0"/>
              <a:t>Please remember to submit your letter of endorsement and disclosure of affiliation to the IEEE 802 Recording Secretary, John </a:t>
            </a:r>
            <a:r>
              <a:rPr lang="en-US" sz="1400" dirty="0" err="1"/>
              <a:t>D’Ambrosia</a:t>
            </a:r>
            <a:r>
              <a:rPr lang="en-US" sz="1400" dirty="0"/>
              <a:t>, as soon as possible, but not later than the March 2020 opening EC meeting. </a:t>
            </a:r>
          </a:p>
          <a:p>
            <a:pPr marL="0" indent="0">
              <a:buNone/>
            </a:pPr>
            <a:br>
              <a:rPr lang="en-US" sz="1800" dirty="0"/>
            </a:br>
            <a:br>
              <a:rPr lang="en-US" sz="1800" dirty="0"/>
            </a:br>
            <a:endParaRPr lang="en-US" sz="1800" dirty="0"/>
          </a:p>
          <a:p>
            <a:pPr lvl="1">
              <a:buFont typeface="Arial" panose="020B0604020202020204" pitchFamily="34" charset="0"/>
              <a:buChar char="•"/>
            </a:pPr>
            <a:endParaRPr lang="en-US" sz="18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26</a:t>
            </a:fld>
            <a:endParaRPr lang="en-US"/>
          </a:p>
        </p:txBody>
      </p:sp>
    </p:spTree>
    <p:extLst>
      <p:ext uri="{BB962C8B-B14F-4D97-AF65-F5344CB8AC3E}">
        <p14:creationId xmlns:p14="http://schemas.microsoft.com/office/powerpoint/2010/main" val="5203630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27</a:t>
            </a:fld>
            <a:endParaRPr lang="en-US"/>
          </a:p>
        </p:txBody>
      </p:sp>
      <p:sp>
        <p:nvSpPr>
          <p:cNvPr id="21507" name="Rectangle 2"/>
          <p:cNvSpPr>
            <a:spLocks noGrp="1" noChangeArrowheads="1"/>
          </p:cNvSpPr>
          <p:nvPr>
            <p:ph type="title"/>
          </p:nvPr>
        </p:nvSpPr>
        <p:spPr/>
        <p:txBody>
          <a:bodyPr/>
          <a:lstStyle/>
          <a:p>
            <a:pPr eaLnBrk="1" hangingPunct="1"/>
            <a:r>
              <a:rPr lang="en-US" sz="4000" dirty="0"/>
              <a:t>End of Opening EC Meeting</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F4197-928F-476A-B16B-F1A24E4E61F5}"/>
              </a:ext>
            </a:extLst>
          </p:cNvPr>
          <p:cNvSpPr>
            <a:spLocks noGrp="1"/>
          </p:cNvSpPr>
          <p:nvPr>
            <p:ph type="title"/>
          </p:nvPr>
        </p:nvSpPr>
        <p:spPr/>
        <p:txBody>
          <a:bodyPr/>
          <a:lstStyle/>
          <a:p>
            <a:r>
              <a:rPr lang="en-US" dirty="0"/>
              <a:t>Start of next EC electronic meeting</a:t>
            </a:r>
          </a:p>
        </p:txBody>
      </p:sp>
      <p:sp>
        <p:nvSpPr>
          <p:cNvPr id="3" name="Content Placeholder 2">
            <a:extLst>
              <a:ext uri="{FF2B5EF4-FFF2-40B4-BE49-F238E27FC236}">
                <a16:creationId xmlns:a16="http://schemas.microsoft.com/office/drawing/2014/main" id="{12C923E8-37B8-4C50-BA15-54E0C9053143}"/>
              </a:ext>
            </a:extLst>
          </p:cNvPr>
          <p:cNvSpPr>
            <a:spLocks noGrp="1"/>
          </p:cNvSpPr>
          <p:nvPr>
            <p:ph idx="1"/>
          </p:nvPr>
        </p:nvSpPr>
        <p:spPr/>
        <p:txBody>
          <a:bodyPr/>
          <a:lstStyle/>
          <a:p>
            <a:r>
              <a:rPr lang="en-US" dirty="0"/>
              <a:t>13:00 EST Friday 20 March 2020</a:t>
            </a:r>
          </a:p>
        </p:txBody>
      </p:sp>
      <p:sp>
        <p:nvSpPr>
          <p:cNvPr id="4" name="Slide Number Placeholder 3">
            <a:extLst>
              <a:ext uri="{FF2B5EF4-FFF2-40B4-BE49-F238E27FC236}">
                <a16:creationId xmlns:a16="http://schemas.microsoft.com/office/drawing/2014/main" id="{9C9E78FC-6ADE-423B-ABAF-B0B95A3E0C5B}"/>
              </a:ext>
            </a:extLst>
          </p:cNvPr>
          <p:cNvSpPr>
            <a:spLocks noGrp="1"/>
          </p:cNvSpPr>
          <p:nvPr>
            <p:ph type="sldNum" sz="quarter" idx="12"/>
          </p:nvPr>
        </p:nvSpPr>
        <p:spPr/>
        <p:txBody>
          <a:bodyPr/>
          <a:lstStyle/>
          <a:p>
            <a:pPr>
              <a:defRPr/>
            </a:pPr>
            <a:fld id="{C8910AE4-85DC-4894-8AA6-C2187499416B}" type="slidenum">
              <a:rPr lang="en-US" smtClean="0"/>
              <a:pPr>
                <a:defRPr/>
              </a:pPr>
              <a:t>28</a:t>
            </a:fld>
            <a:endParaRPr lang="en-US"/>
          </a:p>
        </p:txBody>
      </p:sp>
    </p:spTree>
    <p:extLst>
      <p:ext uri="{BB962C8B-B14F-4D97-AF65-F5344CB8AC3E}">
        <p14:creationId xmlns:p14="http://schemas.microsoft.com/office/powerpoint/2010/main" val="42112179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 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dirty="0"/>
              <a:t>Uphold the highest standards of integrity, responsible behavior, and ethical and professional conduct</a:t>
            </a:r>
          </a:p>
          <a:p>
            <a:pPr lvl="1">
              <a:buFont typeface="Arial" panose="020B0604020202020204" pitchFamily="34" charset="0"/>
              <a:buChar char="•"/>
            </a:pPr>
            <a:r>
              <a:rPr lang="en-US" sz="1350" dirty="0"/>
              <a:t>Treat people fairly and with respect, to not engage in harassment, discrimination, or retaliation, and to protect people's privacy.</a:t>
            </a:r>
          </a:p>
          <a:p>
            <a:pPr lvl="1">
              <a:buFont typeface="Arial" panose="020B0604020202020204" pitchFamily="34" charset="0"/>
              <a:buChar char="•"/>
            </a:pPr>
            <a:r>
              <a:rPr lang="en-US" sz="135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
        <p:nvSpPr>
          <p:cNvPr id="4" name="Slide Number Placeholder 3"/>
          <p:cNvSpPr>
            <a:spLocks noGrp="1"/>
          </p:cNvSpPr>
          <p:nvPr>
            <p:ph type="sldNum" idx="12"/>
          </p:nvPr>
        </p:nvSpPr>
        <p:spPr/>
        <p:txBody>
          <a:bodyPr/>
          <a:lstStyle/>
          <a:p>
            <a:pPr defTabSz="336947" eaLnBrk="0" hangingPunct="0">
              <a:buClr>
                <a:srgbClr val="000000"/>
              </a:buClr>
              <a:buSzPct val="100000"/>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pPr>
              <a:t>3</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pPr>
            <a:r>
              <a:rPr lang="en-GB">
                <a:latin typeface="Times New Roman" pitchFamily="16" charset="0"/>
                <a:ea typeface="MS Gothic" charset="-128"/>
              </a:rPr>
              <a:t>Robert Stacey, Intel</a:t>
            </a:r>
            <a:endParaRPr lang="en-GB" dirty="0">
              <a:latin typeface="Times New Roman" pitchFamily="16" charset="0"/>
              <a:ea typeface="MS Gothic" charset="-128"/>
            </a:endParaRPr>
          </a:p>
        </p:txBody>
      </p:sp>
      <p:sp>
        <p:nvSpPr>
          <p:cNvPr id="6" name="Date Placeholder 5"/>
          <p:cNvSpPr>
            <a:spLocks noGrp="1"/>
          </p:cNvSpPr>
          <p:nvPr>
            <p:ph type="dt" idx="15"/>
          </p:nvPr>
        </p:nvSpPr>
        <p:spPr/>
        <p:txBody>
          <a:bodyPr/>
          <a:lstStyle/>
          <a:p>
            <a:pPr defTabSz="336947" eaLnBrk="0" hangingPunct="0">
              <a:buClr>
                <a:srgbClr val="000000"/>
              </a:buClr>
              <a:buSzPct val="100000"/>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93308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685802"/>
            <a:ext cx="7999414" cy="1065213"/>
          </a:xfrm>
        </p:spPr>
        <p:txBody>
          <a:bodyPr/>
          <a:lstStyle/>
          <a:p>
            <a:r>
              <a:rPr lang="en-US" dirty="0"/>
              <a:t>3.0 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pPr>
              <a:t>4</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pPr>
            <a:r>
              <a:rPr lang="en-GB">
                <a:latin typeface="Times New Roman" pitchFamily="16" charset="0"/>
                <a:ea typeface="MS Gothic" charset="-128"/>
              </a:rPr>
              <a:t>Robert Stacey, Intel</a:t>
            </a:r>
            <a:endParaRPr lang="en-GB" dirty="0">
              <a:latin typeface="Times New Roman" pitchFamily="16" charset="0"/>
              <a:ea typeface="MS Gothic" charset="-128"/>
            </a:endParaRPr>
          </a:p>
        </p:txBody>
      </p:sp>
      <p:sp>
        <p:nvSpPr>
          <p:cNvPr id="6" name="Date Placeholder 5"/>
          <p:cNvSpPr>
            <a:spLocks noGrp="1"/>
          </p:cNvSpPr>
          <p:nvPr>
            <p:ph type="dt" idx="15"/>
          </p:nvPr>
        </p:nvSpPr>
        <p:spPr/>
        <p:txBody>
          <a:bodyPr/>
          <a:lstStyle/>
          <a:p>
            <a:pPr defTabSz="336947" eaLnBrk="0" hangingPunct="0">
              <a:buClr>
                <a:srgbClr val="000000"/>
              </a:buClr>
              <a:buSzPct val="100000"/>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343705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 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pPr>
              <a:t>5</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pPr>
            <a:r>
              <a:rPr lang="en-GB">
                <a:latin typeface="Times New Roman" pitchFamily="16" charset="0"/>
                <a:ea typeface="MS Gothic" charset="-128"/>
              </a:rPr>
              <a:t>Robert Stacey, Intel</a:t>
            </a:r>
            <a:endParaRPr lang="en-GB" dirty="0">
              <a:latin typeface="Times New Roman" pitchFamily="16" charset="0"/>
              <a:ea typeface="MS Gothic" charset="-128"/>
            </a:endParaRPr>
          </a:p>
        </p:txBody>
      </p:sp>
      <p:sp>
        <p:nvSpPr>
          <p:cNvPr id="6" name="Date Placeholder 5"/>
          <p:cNvSpPr>
            <a:spLocks noGrp="1"/>
          </p:cNvSpPr>
          <p:nvPr>
            <p:ph type="dt" idx="15"/>
          </p:nvPr>
        </p:nvSpPr>
        <p:spPr/>
        <p:txBody>
          <a:bodyPr/>
          <a:lstStyle/>
          <a:p>
            <a:pPr defTabSz="336947" eaLnBrk="0" hangingPunct="0">
              <a:buClr>
                <a:srgbClr val="000000"/>
              </a:buClr>
              <a:buSzPct val="100000"/>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9695427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3.01 Chair’s Announcements</a:t>
            </a:r>
          </a:p>
        </p:txBody>
      </p:sp>
      <p:sp>
        <p:nvSpPr>
          <p:cNvPr id="3" name="Content Placeholder 2"/>
          <p:cNvSpPr>
            <a:spLocks noGrp="1"/>
          </p:cNvSpPr>
          <p:nvPr>
            <p:ph idx="1"/>
          </p:nvPr>
        </p:nvSpPr>
        <p:spPr>
          <a:xfrm>
            <a:off x="533400" y="1600200"/>
            <a:ext cx="7940842" cy="4114800"/>
          </a:xfrm>
        </p:spPr>
        <p:txBody>
          <a:bodyPr/>
          <a:lstStyle/>
          <a:p>
            <a:r>
              <a:rPr lang="en-US" dirty="0"/>
              <a:t>Chair’s opening remarks</a:t>
            </a:r>
            <a:endParaRPr lang="en-US" sz="1600" dirty="0"/>
          </a:p>
          <a:p>
            <a:pPr lvl="1"/>
            <a:endParaRPr lang="en-US" sz="1600" dirty="0"/>
          </a:p>
          <a:p>
            <a:pPr marL="342900" lvl="1"/>
            <a:r>
              <a:rPr lang="en-US" sz="2000" dirty="0"/>
              <a:t>March face to face plenary session canceled due to COVID-19 pandemic</a:t>
            </a:r>
          </a:p>
          <a:p>
            <a:pPr marL="342900" lvl="1"/>
            <a:endParaRPr lang="en-US" sz="2000" dirty="0"/>
          </a:p>
          <a:p>
            <a:pPr marL="342900" lvl="1"/>
            <a:r>
              <a:rPr lang="en-US" sz="2000" dirty="0"/>
              <a:t>EC/WG/TAGs conducting electronic meetings to maintain progress on 802 activities where possible</a:t>
            </a:r>
            <a:br>
              <a:rPr lang="en-US" sz="2000" dirty="0"/>
            </a:br>
            <a:endParaRPr lang="en-US" sz="2000" dirty="0"/>
          </a:p>
          <a:p>
            <a:pPr marL="342900" lvl="1"/>
            <a:r>
              <a:rPr lang="en-US" sz="2000" dirty="0"/>
              <a:t>March 2020 40</a:t>
            </a:r>
            <a:r>
              <a:rPr lang="en-US" sz="2000" baseline="30000" dirty="0"/>
              <a:t>th</a:t>
            </a:r>
            <a:r>
              <a:rPr lang="en-US" sz="2000" dirty="0"/>
              <a:t> Anniversary public visibility project well under way</a:t>
            </a:r>
            <a:br>
              <a:rPr lang="en-US" sz="2000" dirty="0"/>
            </a:br>
            <a:endParaRPr lang="en-US" sz="2000" dirty="0"/>
          </a:p>
          <a:p>
            <a:pPr marL="342900" lvl="1"/>
            <a:r>
              <a:rPr lang="en-US" sz="2000" dirty="0"/>
              <a:t>Request EC electronic meeting observers to record their attendance</a:t>
            </a:r>
          </a:p>
          <a:p>
            <a:pPr marL="457200" lvl="1" indent="0">
              <a:buNone/>
            </a:pPr>
            <a:br>
              <a:rPr lang="en-US" sz="1200" dirty="0"/>
            </a:br>
            <a:br>
              <a:rPr lang="en-US" sz="1200" dirty="0"/>
            </a:br>
            <a:endParaRPr lang="en-US" sz="2000" dirty="0"/>
          </a:p>
          <a:p>
            <a:pPr lvl="1"/>
            <a:endParaRPr lang="en-US"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6</a:t>
            </a:fld>
            <a:endParaRPr lang="en-US"/>
          </a:p>
        </p:txBody>
      </p:sp>
    </p:spTree>
    <p:extLst>
      <p:ext uri="{BB962C8B-B14F-4D97-AF65-F5344CB8AC3E}">
        <p14:creationId xmlns:p14="http://schemas.microsoft.com/office/powerpoint/2010/main" val="35429837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419100" y="1143000"/>
            <a:ext cx="8153400" cy="5105400"/>
          </a:xfrm>
        </p:spPr>
        <p:txBody>
          <a:bodyPr/>
          <a:lstStyle/>
          <a:p>
            <a:r>
              <a:rPr lang="en-US" sz="2000" dirty="0"/>
              <a:t>Computer Society Standards Activity Board 2020</a:t>
            </a:r>
          </a:p>
          <a:p>
            <a:pPr lvl="1"/>
            <a:r>
              <a:rPr lang="en-US" sz="1400" dirty="0"/>
              <a:t>Computer Society is IEEE 802 LMSC’s sponsor</a:t>
            </a:r>
          </a:p>
          <a:p>
            <a:pPr lvl="1"/>
            <a:r>
              <a:rPr lang="en-US" sz="1400" dirty="0"/>
              <a:t>2020 CS VP Standards and SAB Chair is Riccardo </a:t>
            </a:r>
            <a:r>
              <a:rPr lang="en-US" sz="1400" dirty="0" err="1"/>
              <a:t>Mariani</a:t>
            </a:r>
            <a:r>
              <a:rPr lang="en-US" sz="1400" dirty="0"/>
              <a:t>/Nvidia</a:t>
            </a:r>
          </a:p>
          <a:p>
            <a:r>
              <a:rPr lang="en-US" sz="2000" dirty="0"/>
              <a:t>SA Standards Board</a:t>
            </a:r>
            <a:endParaRPr lang="en-US" sz="2400" dirty="0"/>
          </a:p>
          <a:p>
            <a:pPr lvl="1"/>
            <a:r>
              <a:rPr lang="en-US" sz="1400" dirty="0"/>
              <a:t>Oversight of the 802.11ax project continues</a:t>
            </a:r>
          </a:p>
          <a:p>
            <a:pPr lvl="1"/>
            <a:r>
              <a:rPr lang="en-US" sz="1400" dirty="0"/>
              <a:t>Directed SCC18 to operate under draft 9.7 of the SCC18 P&amp;P. [NOTE: SCC18 may propose revisions to its P&amp;P at any time for SASB consideration.]</a:t>
            </a:r>
          </a:p>
          <a:p>
            <a:r>
              <a:rPr lang="en-US" sz="2000" dirty="0"/>
              <a:t>SA </a:t>
            </a:r>
            <a:r>
              <a:rPr lang="en-US" sz="2000" dirty="0" err="1"/>
              <a:t>BoG</a:t>
            </a:r>
            <a:r>
              <a:rPr lang="en-US" sz="2000" dirty="0"/>
              <a:t>:</a:t>
            </a:r>
          </a:p>
          <a:p>
            <a:pPr lvl="1"/>
            <a:r>
              <a:rPr lang="en-US" sz="1400" dirty="0"/>
              <a:t>Registration Authority Committee reports to the SA </a:t>
            </a:r>
            <a:r>
              <a:rPr lang="en-US" sz="1400" dirty="0" err="1"/>
              <a:t>BoG</a:t>
            </a:r>
            <a:endParaRPr lang="en-US" sz="1400" dirty="0"/>
          </a:p>
          <a:p>
            <a:pPr lvl="1"/>
            <a:r>
              <a:rPr lang="en-US" sz="1400" dirty="0"/>
              <a:t>Approved sending a letter to SCC18 candidate External Representatives (ERs) requiring that each candidate (</a:t>
            </a:r>
            <a:r>
              <a:rPr lang="en-US" sz="1400" dirty="0" err="1"/>
              <a:t>i</a:t>
            </a:r>
            <a:r>
              <a:rPr lang="en-US" sz="1400" dirty="0"/>
              <a:t>) acknowledges the duties and obligations of being an ER, (ii) completes and submits their acknowledgement by 16 December 2019, and (iii) be informed that the BOG requires submission of acknowledgement before the BOG will consider a candidate for the role of </a:t>
            </a:r>
            <a:r>
              <a:rPr lang="en-US" sz="1400" dirty="0" err="1"/>
              <a:t>ER.Adopted</a:t>
            </a:r>
            <a:r>
              <a:rPr lang="en-US" sz="1400" dirty="0"/>
              <a:t> the IEEE Standards Association Board of Governors Strategic Management and Delivery Committee Operations Manual as an IEEE SA Governance Document.</a:t>
            </a:r>
            <a:endParaRPr lang="en-US" sz="1100" dirty="0"/>
          </a:p>
          <a:p>
            <a:r>
              <a:rPr lang="en-US" sz="2000" dirty="0"/>
              <a:t>IEEE </a:t>
            </a:r>
            <a:r>
              <a:rPr lang="en-US" sz="2000" dirty="0" err="1"/>
              <a:t>BoD</a:t>
            </a:r>
            <a:r>
              <a:rPr lang="en-US" sz="2000" dirty="0"/>
              <a:t> and Technical Activities</a:t>
            </a:r>
          </a:p>
          <a:p>
            <a:pPr lvl="1"/>
            <a:r>
              <a:rPr lang="en-US" sz="1400" dirty="0">
                <a:solidFill>
                  <a:schemeClr val="tx1">
                    <a:lumMod val="95000"/>
                    <a:lumOff val="5000"/>
                  </a:schemeClr>
                </a:solidFill>
              </a:rPr>
              <a:t>IEEE Treasurer continues work on improving operational and financial transparency.</a:t>
            </a:r>
          </a:p>
          <a:p>
            <a:pPr lvl="1"/>
            <a:r>
              <a:rPr lang="en-US" sz="1400" dirty="0">
                <a:solidFill>
                  <a:schemeClr val="tx1">
                    <a:lumMod val="95000"/>
                    <a:lumOff val="5000"/>
                  </a:schemeClr>
                </a:solidFill>
              </a:rPr>
              <a:t>2020 TA Committee on Standards (</a:t>
            </a:r>
            <a:r>
              <a:rPr lang="en-US" sz="1400" dirty="0" err="1">
                <a:solidFill>
                  <a:schemeClr val="tx1">
                    <a:lumMod val="95000"/>
                    <a:lumOff val="5000"/>
                  </a:schemeClr>
                </a:solidFill>
              </a:rPr>
              <a:t>CoS</a:t>
            </a:r>
            <a:r>
              <a:rPr lang="en-US" sz="1400" dirty="0">
                <a:solidFill>
                  <a:schemeClr val="tx1">
                    <a:lumMod val="95000"/>
                    <a:lumOff val="5000"/>
                  </a:schemeClr>
                </a:solidFill>
              </a:rPr>
              <a:t>) and SA have approved and funded 19 seed projects that promise to lead to mature standard related activities</a:t>
            </a:r>
            <a:endParaRPr lang="en-US" sz="1800" dirty="0"/>
          </a:p>
        </p:txBody>
      </p:sp>
      <p:sp>
        <p:nvSpPr>
          <p:cNvPr id="5" name="Slide Number Placeholder 4"/>
          <p:cNvSpPr>
            <a:spLocks noGrp="1"/>
          </p:cNvSpPr>
          <p:nvPr>
            <p:ph type="sldNum" sz="quarter" idx="12"/>
          </p:nvPr>
        </p:nvSpPr>
        <p:spPr/>
        <p:txBody>
          <a:bodyPr/>
          <a:lstStyle/>
          <a:p>
            <a:pPr>
              <a:defRPr/>
            </a:pPr>
            <a:fld id="{0F756E78-B411-4A49-8A56-75D9C3D57CC9}" type="slidenum">
              <a:rPr lang="en-US" smtClean="0"/>
              <a:pPr>
                <a:defRPr/>
              </a:pPr>
              <a:t>7</a:t>
            </a:fld>
            <a:endParaRPr lang="en-US"/>
          </a:p>
        </p:txBody>
      </p:sp>
      <p:sp>
        <p:nvSpPr>
          <p:cNvPr id="6" name="Rectangle 7"/>
          <p:cNvSpPr txBox="1">
            <a:spLocks noChangeArrowheads="1"/>
          </p:cNvSpPr>
          <p:nvPr/>
        </p:nvSpPr>
        <p:spPr>
          <a:xfrm>
            <a:off x="609600" y="304800"/>
            <a:ext cx="77724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3.01 IEEE Boards updates</a:t>
            </a:r>
          </a:p>
        </p:txBody>
      </p:sp>
    </p:spTree>
    <p:extLst>
      <p:ext uri="{BB962C8B-B14F-4D97-AF65-F5344CB8AC3E}">
        <p14:creationId xmlns:p14="http://schemas.microsoft.com/office/powerpoint/2010/main" val="19178924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AA5CF-5776-4C11-AE3D-84B2DE8FA8EA}"/>
              </a:ext>
            </a:extLst>
          </p:cNvPr>
          <p:cNvSpPr>
            <a:spLocks noGrp="1"/>
          </p:cNvSpPr>
          <p:nvPr>
            <p:ph type="title"/>
          </p:nvPr>
        </p:nvSpPr>
        <p:spPr>
          <a:xfrm>
            <a:off x="684007" y="381000"/>
            <a:ext cx="7772400" cy="1143000"/>
          </a:xfrm>
        </p:spPr>
        <p:txBody>
          <a:bodyPr/>
          <a:lstStyle/>
          <a:p>
            <a:r>
              <a:rPr lang="en-US" sz="4000" dirty="0"/>
              <a:t>3.01 IEEE Boards Updates</a:t>
            </a:r>
          </a:p>
        </p:txBody>
      </p:sp>
      <p:sp>
        <p:nvSpPr>
          <p:cNvPr id="3" name="Content Placeholder 2">
            <a:extLst>
              <a:ext uri="{FF2B5EF4-FFF2-40B4-BE49-F238E27FC236}">
                <a16:creationId xmlns:a16="http://schemas.microsoft.com/office/drawing/2014/main" id="{4C8AA58F-5101-4806-8E0B-CFC9DA535FA1}"/>
              </a:ext>
            </a:extLst>
          </p:cNvPr>
          <p:cNvSpPr>
            <a:spLocks noGrp="1"/>
          </p:cNvSpPr>
          <p:nvPr>
            <p:ph idx="1"/>
          </p:nvPr>
        </p:nvSpPr>
        <p:spPr>
          <a:xfrm>
            <a:off x="684007" y="1524000"/>
            <a:ext cx="7772400" cy="4114800"/>
          </a:xfrm>
        </p:spPr>
        <p:txBody>
          <a:bodyPr/>
          <a:lstStyle/>
          <a:p>
            <a:r>
              <a:rPr lang="en-US" sz="1800" dirty="0"/>
              <a:t>Current 802 members on various IEEE boards and subcommittees</a:t>
            </a:r>
            <a:endParaRPr lang="en-US" sz="1600" dirty="0"/>
          </a:p>
          <a:p>
            <a:pPr lvl="1"/>
            <a:r>
              <a:rPr lang="en-US" sz="1600" dirty="0"/>
              <a:t>IEEE </a:t>
            </a:r>
            <a:r>
              <a:rPr lang="en-US" sz="1600" dirty="0" err="1"/>
              <a:t>BoD</a:t>
            </a:r>
            <a:r>
              <a:rPr lang="en-US" sz="1600" dirty="0"/>
              <a:t>: none</a:t>
            </a:r>
          </a:p>
          <a:p>
            <a:pPr lvl="1"/>
            <a:r>
              <a:rPr lang="en-US" sz="1600" dirty="0"/>
              <a:t>Standards Association </a:t>
            </a:r>
          </a:p>
          <a:p>
            <a:pPr lvl="2"/>
            <a:r>
              <a:rPr lang="en-US" sz="1600" dirty="0" err="1"/>
              <a:t>BoG</a:t>
            </a:r>
            <a:r>
              <a:rPr lang="en-US" sz="1600" dirty="0"/>
              <a:t>: Myles; </a:t>
            </a:r>
          </a:p>
          <a:p>
            <a:pPr lvl="2"/>
            <a:r>
              <a:rPr lang="en-US" sz="1600" dirty="0" err="1"/>
              <a:t>BoG</a:t>
            </a:r>
            <a:r>
              <a:rPr lang="en-US" sz="1600" dirty="0"/>
              <a:t> RAC: Grow, Thompson, Marks, </a:t>
            </a:r>
            <a:r>
              <a:rPr lang="en-US" sz="1600" dirty="0" err="1"/>
              <a:t>Montemurro</a:t>
            </a:r>
            <a:r>
              <a:rPr lang="en-US" sz="1600" dirty="0"/>
              <a:t>, Garner, Parsons</a:t>
            </a:r>
          </a:p>
          <a:p>
            <a:pPr lvl="2"/>
            <a:r>
              <a:rPr lang="en-US" sz="1600" dirty="0" err="1"/>
              <a:t>Stds</a:t>
            </a:r>
            <a:r>
              <a:rPr lang="en-US" sz="1600" dirty="0"/>
              <a:t> Board: Law, Stanley, </a:t>
            </a:r>
            <a:r>
              <a:rPr lang="en-US" sz="1600" dirty="0" err="1"/>
              <a:t>Hiertz</a:t>
            </a:r>
            <a:r>
              <a:rPr lang="en-US" sz="1600" dirty="0"/>
              <a:t>, Liu, Zhou, </a:t>
            </a:r>
            <a:r>
              <a:rPr lang="en-US" sz="1600" dirty="0" err="1"/>
              <a:t>Rosdahl</a:t>
            </a:r>
            <a:r>
              <a:rPr lang="en-US" sz="1600" dirty="0"/>
              <a:t>, </a:t>
            </a:r>
            <a:r>
              <a:rPr lang="en-US" sz="1600" dirty="0" err="1"/>
              <a:t>Nikolich</a:t>
            </a:r>
            <a:endParaRPr lang="en-US" sz="1600" dirty="0"/>
          </a:p>
          <a:p>
            <a:pPr lvl="2"/>
            <a:r>
              <a:rPr lang="en-US" sz="1600" dirty="0"/>
              <a:t>SASB Sub committees: </a:t>
            </a:r>
            <a:r>
              <a:rPr lang="en-US" sz="1600" dirty="0" err="1"/>
              <a:t>Hiertz</a:t>
            </a:r>
            <a:r>
              <a:rPr lang="en-US" sz="1600" dirty="0"/>
              <a:t>, Myles, </a:t>
            </a:r>
            <a:r>
              <a:rPr lang="en-US" sz="1600" dirty="0" err="1"/>
              <a:t>Berkema</a:t>
            </a:r>
            <a:r>
              <a:rPr lang="en-US" sz="1600" dirty="0"/>
              <a:t>, Law, Liu, Zhou, Stanley, Levy, </a:t>
            </a:r>
            <a:r>
              <a:rPr lang="en-US" sz="1600" dirty="0" err="1"/>
              <a:t>Rosdahl</a:t>
            </a:r>
            <a:endParaRPr lang="en-US" sz="1600" dirty="0"/>
          </a:p>
          <a:p>
            <a:pPr lvl="1"/>
            <a:r>
              <a:rPr lang="en-US" sz="1600" dirty="0"/>
              <a:t>Technical Activities </a:t>
            </a:r>
          </a:p>
          <a:p>
            <a:pPr lvl="2"/>
            <a:r>
              <a:rPr lang="en-US" sz="1600" dirty="0"/>
              <a:t>TAB rep to SASB: </a:t>
            </a:r>
            <a:r>
              <a:rPr lang="en-US" sz="1600" dirty="0" err="1"/>
              <a:t>Nikolich</a:t>
            </a:r>
            <a:endParaRPr lang="en-US" sz="1600" dirty="0"/>
          </a:p>
          <a:p>
            <a:pPr lvl="2"/>
            <a:r>
              <a:rPr lang="en-US" sz="1600" dirty="0"/>
              <a:t>TAB Committee on Standards chair: Nikolich</a:t>
            </a:r>
          </a:p>
          <a:p>
            <a:pPr lvl="2"/>
            <a:r>
              <a:rPr lang="en-US" sz="1600" dirty="0"/>
              <a:t>TAB/SASB rep to Publications: </a:t>
            </a:r>
            <a:r>
              <a:rPr lang="en-US" sz="1600" dirty="0" err="1"/>
              <a:t>Rosdahl</a:t>
            </a:r>
            <a:endParaRPr lang="en-US" sz="1600" dirty="0"/>
          </a:p>
          <a:p>
            <a:pPr lvl="2"/>
            <a:r>
              <a:rPr lang="en-US" sz="1600" dirty="0"/>
              <a:t>Computer Society VP Standards: </a:t>
            </a:r>
            <a:r>
              <a:rPr lang="en-US" sz="1600" dirty="0" err="1"/>
              <a:t>Mariani</a:t>
            </a:r>
            <a:endParaRPr lang="en-US" sz="1600" dirty="0"/>
          </a:p>
          <a:p>
            <a:pPr lvl="1"/>
            <a:r>
              <a:rPr lang="en-US" sz="1600" dirty="0"/>
              <a:t>Educational Activities</a:t>
            </a:r>
          </a:p>
          <a:p>
            <a:pPr lvl="2"/>
            <a:r>
              <a:rPr lang="en-US" sz="1600" dirty="0"/>
              <a:t>Standards Education Committee.: Edward Au</a:t>
            </a:r>
          </a:p>
          <a:p>
            <a:pPr lvl="1"/>
            <a:r>
              <a:rPr lang="en-US" sz="1600" dirty="0"/>
              <a:t>Member/Geographic Activities</a:t>
            </a:r>
          </a:p>
          <a:p>
            <a:pPr lvl="2"/>
            <a:r>
              <a:rPr lang="en-US" sz="1600" dirty="0"/>
              <a:t>IEEE Region 8 Standards Coordinator: David Law</a:t>
            </a:r>
          </a:p>
        </p:txBody>
      </p:sp>
      <p:sp>
        <p:nvSpPr>
          <p:cNvPr id="4" name="Slide Number Placeholder 3">
            <a:extLst>
              <a:ext uri="{FF2B5EF4-FFF2-40B4-BE49-F238E27FC236}">
                <a16:creationId xmlns:a16="http://schemas.microsoft.com/office/drawing/2014/main" id="{B17A0DD9-FB7C-4EC7-A1E6-47F31C477360}"/>
              </a:ext>
            </a:extLst>
          </p:cNvPr>
          <p:cNvSpPr>
            <a:spLocks noGrp="1"/>
          </p:cNvSpPr>
          <p:nvPr>
            <p:ph type="sldNum" sz="quarter" idx="12"/>
          </p:nvPr>
        </p:nvSpPr>
        <p:spPr/>
        <p:txBody>
          <a:bodyPr/>
          <a:lstStyle/>
          <a:p>
            <a:pPr>
              <a:defRPr/>
            </a:pPr>
            <a:fld id="{C8910AE4-85DC-4894-8AA6-C2187499416B}" type="slidenum">
              <a:rPr lang="en-US" smtClean="0"/>
              <a:pPr>
                <a:defRPr/>
              </a:pPr>
              <a:t>8</a:t>
            </a:fld>
            <a:endParaRPr lang="en-US"/>
          </a:p>
        </p:txBody>
      </p:sp>
    </p:spTree>
    <p:extLst>
      <p:ext uri="{BB962C8B-B14F-4D97-AF65-F5344CB8AC3E}">
        <p14:creationId xmlns:p14="http://schemas.microsoft.com/office/powerpoint/2010/main" val="27395016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143000"/>
          </a:xfrm>
        </p:spPr>
        <p:txBody>
          <a:bodyPr/>
          <a:lstStyle/>
          <a:p>
            <a:r>
              <a:rPr lang="en-US" dirty="0"/>
              <a:t>3.01 Chair’s Announcements</a:t>
            </a:r>
          </a:p>
        </p:txBody>
      </p:sp>
      <p:sp>
        <p:nvSpPr>
          <p:cNvPr id="3" name="Content Placeholder 2"/>
          <p:cNvSpPr>
            <a:spLocks noGrp="1"/>
          </p:cNvSpPr>
          <p:nvPr>
            <p:ph idx="1"/>
          </p:nvPr>
        </p:nvSpPr>
        <p:spPr>
          <a:xfrm>
            <a:off x="152400" y="1219200"/>
            <a:ext cx="7772400" cy="4114800"/>
          </a:xfrm>
        </p:spPr>
        <p:txBody>
          <a:bodyPr/>
          <a:lstStyle/>
          <a:p>
            <a:r>
              <a:rPr lang="en-US" sz="2200" dirty="0"/>
              <a:t>2020 IEEE Standards Association Standards Board Roster</a:t>
            </a:r>
            <a:br>
              <a:rPr lang="en-US" sz="1600" dirty="0"/>
            </a:br>
            <a:br>
              <a:rPr lang="en-US" sz="1600" dirty="0"/>
            </a:br>
            <a:endParaRPr lang="en-US" sz="2400" dirty="0"/>
          </a:p>
          <a:p>
            <a:pPr lvl="1"/>
            <a:endParaRPr lang="en-US"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9</a:t>
            </a:fld>
            <a:endParaRPr lang="en-US"/>
          </a:p>
        </p:txBody>
      </p:sp>
      <p:pic>
        <p:nvPicPr>
          <p:cNvPr id="5" name="Picture 4">
            <a:extLst>
              <a:ext uri="{FF2B5EF4-FFF2-40B4-BE49-F238E27FC236}">
                <a16:creationId xmlns:a16="http://schemas.microsoft.com/office/drawing/2014/main" id="{52703DDC-B2A1-48E3-88A7-E1B5F85817C2}"/>
              </a:ext>
            </a:extLst>
          </p:cNvPr>
          <p:cNvPicPr>
            <a:picLocks noChangeAspect="1"/>
          </p:cNvPicPr>
          <p:nvPr/>
        </p:nvPicPr>
        <p:blipFill>
          <a:blip r:embed="rId2"/>
          <a:stretch>
            <a:fillRect/>
          </a:stretch>
        </p:blipFill>
        <p:spPr>
          <a:xfrm>
            <a:off x="1404616" y="1709902"/>
            <a:ext cx="6334767" cy="5033798"/>
          </a:xfrm>
          <a:prstGeom prst="rect">
            <a:avLst/>
          </a:prstGeom>
        </p:spPr>
      </p:pic>
    </p:spTree>
    <p:extLst>
      <p:ext uri="{BB962C8B-B14F-4D97-AF65-F5344CB8AC3E}">
        <p14:creationId xmlns:p14="http://schemas.microsoft.com/office/powerpoint/2010/main" val="1075305672"/>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280286</TotalTime>
  <Words>1826</Words>
  <Application>Microsoft Office PowerPoint</Application>
  <PresentationFormat>On-screen Show (4:3)</PresentationFormat>
  <Paragraphs>363</Paragraphs>
  <Slides>28</Slides>
  <Notes>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28</vt:i4>
      </vt:variant>
    </vt:vector>
  </HeadingPairs>
  <TitlesOfParts>
    <vt:vector size="34" baseType="lpstr">
      <vt:lpstr>Arial</vt:lpstr>
      <vt:lpstr>Calibri</vt:lpstr>
      <vt:lpstr>Lucida Grande</vt:lpstr>
      <vt:lpstr>Times New Roman</vt:lpstr>
      <vt:lpstr>Default Design</vt:lpstr>
      <vt:lpstr>Office Theme</vt:lpstr>
      <vt:lpstr>IEEE 802 LMSC 16 March 2020  1st Formal Electronic 802 EC Meeting in March  40th Anniversary  </vt:lpstr>
      <vt:lpstr>PowerPoint Presentation</vt:lpstr>
      <vt:lpstr>3.0 Participant behavior in IEEE-SA activities is guided by the IEEE Codes of Ethics &amp; Conduct</vt:lpstr>
      <vt:lpstr>3.0 Participants in the IEEE-SA “individual process” shall act independently of others, including employers</vt:lpstr>
      <vt:lpstr>3.0 IEEE-SA standards activities shall allow the fair &amp; equitable consideration of all viewpoints</vt:lpstr>
      <vt:lpstr>3.01 Chair’s Announcements</vt:lpstr>
      <vt:lpstr>PowerPoint Presentation</vt:lpstr>
      <vt:lpstr>3.01 IEEE Boards Updates</vt:lpstr>
      <vt:lpstr>3.01 Chair’s Announcements</vt:lpstr>
      <vt:lpstr>3.01 Chair’s Announcements</vt:lpstr>
      <vt:lpstr>3.01 Chair’s Announcements</vt:lpstr>
      <vt:lpstr>3.01 Chair’s Announcements</vt:lpstr>
      <vt:lpstr>3.01 SA Standards Board Actions</vt:lpstr>
      <vt:lpstr>3.01 SA Standards Board Actions</vt:lpstr>
      <vt:lpstr>3.02  LMSC Email Ballot Recap</vt:lpstr>
      <vt:lpstr>3.03 EC Affiliation Update</vt:lpstr>
      <vt:lpstr>3.03 EC Affiliation Update</vt:lpstr>
      <vt:lpstr>3.04 Drafts to SA Ballot</vt:lpstr>
      <vt:lpstr>3.05 Drafts to RevCom</vt:lpstr>
      <vt:lpstr>3.06 Draft Documents  for EC to consider</vt:lpstr>
      <vt:lpstr>3.07 Draft PARs to NesCom</vt:lpstr>
      <vt:lpstr>3.xx Pre-PAR activity</vt:lpstr>
      <vt:lpstr>3.xx Pre-PAR activity</vt:lpstr>
      <vt:lpstr>5.12 EC Action Item recap</vt:lpstr>
      <vt:lpstr>5.13 802/SA Task Force </vt:lpstr>
      <vt:lpstr>3.01 EC election/appointments and WG elections July 2020</vt:lpstr>
      <vt:lpstr>End of Opening EC Meeting</vt:lpstr>
      <vt:lpstr>Start of next EC electronic meeting</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paulnikolich paulnikolich</cp:lastModifiedBy>
  <cp:revision>4036</cp:revision>
  <cp:lastPrinted>2019-07-14T10:18:07Z</cp:lastPrinted>
  <dcterms:created xsi:type="dcterms:W3CDTF">2002-03-10T15:43:16Z</dcterms:created>
  <dcterms:modified xsi:type="dcterms:W3CDTF">2020-03-14T21:37:06Z</dcterms:modified>
</cp:coreProperties>
</file>