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3"/>
  </p:notesMasterIdLst>
  <p:handoutMasterIdLst>
    <p:handoutMasterId r:id="rId24"/>
  </p:handoutMasterIdLst>
  <p:sldIdLst>
    <p:sldId id="455" r:id="rId5"/>
    <p:sldId id="344" r:id="rId6"/>
    <p:sldId id="483" r:id="rId7"/>
    <p:sldId id="500" r:id="rId8"/>
    <p:sldId id="499" r:id="rId9"/>
    <p:sldId id="516" r:id="rId10"/>
    <p:sldId id="517" r:id="rId11"/>
    <p:sldId id="518" r:id="rId12"/>
    <p:sldId id="520" r:id="rId13"/>
    <p:sldId id="521" r:id="rId14"/>
    <p:sldId id="519" r:id="rId15"/>
    <p:sldId id="354" r:id="rId16"/>
    <p:sldId id="526" r:id="rId17"/>
    <p:sldId id="527" r:id="rId18"/>
    <p:sldId id="522" r:id="rId19"/>
    <p:sldId id="523" r:id="rId20"/>
    <p:sldId id="524" r:id="rId21"/>
    <p:sldId id="525" r:id="rId22"/>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7C5324-05E3-422C-B82D-40184AF02CA0}" v="13" dt="2020-03-20T22:07:05.3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63" autoAdjust="0"/>
    <p:restoredTop sz="93734" autoAdjust="0"/>
  </p:normalViewPr>
  <p:slideViewPr>
    <p:cSldViewPr>
      <p:cViewPr varScale="1">
        <p:scale>
          <a:sx n="84" d="100"/>
          <a:sy n="84" d="100"/>
        </p:scale>
        <p:origin x="108" y="354"/>
      </p:cViewPr>
      <p:guideLst>
        <p:guide orient="horz" pos="2160"/>
        <p:guide pos="3840"/>
      </p:guideLst>
    </p:cSldViewPr>
  </p:slideViewPr>
  <p:outlineViewPr>
    <p:cViewPr>
      <p:scale>
        <a:sx n="33" d="100"/>
        <a:sy n="33" d="100"/>
      </p:scale>
      <p:origin x="0" y="-121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0F767C9-47C4-4BD3-BCDB-98017202277C}"/>
    <pc:docChg chg="custSel addSld modSld sldOrd">
      <pc:chgData name="Jon Rosdahl" userId="2820f357-2dd4-4127-8713-e0bfde0fd756" providerId="ADAL" clId="{30F767C9-47C4-4BD3-BCDB-98017202277C}" dt="2020-03-20T22:08:58.757" v="492" actId="20577"/>
      <pc:docMkLst>
        <pc:docMk/>
      </pc:docMkLst>
      <pc:sldChg chg="modSp">
        <pc:chgData name="Jon Rosdahl" userId="2820f357-2dd4-4127-8713-e0bfde0fd756" providerId="ADAL" clId="{30F767C9-47C4-4BD3-BCDB-98017202277C}" dt="2020-03-20T22:08:58.757" v="492" actId="20577"/>
        <pc:sldMkLst>
          <pc:docMk/>
          <pc:sldMk cId="2914920291" sldId="522"/>
        </pc:sldMkLst>
        <pc:spChg chg="mod">
          <ac:chgData name="Jon Rosdahl" userId="2820f357-2dd4-4127-8713-e0bfde0fd756" providerId="ADAL" clId="{30F767C9-47C4-4BD3-BCDB-98017202277C}" dt="2020-03-20T22:08:58.757" v="492" actId="20577"/>
          <ac:spMkLst>
            <pc:docMk/>
            <pc:sldMk cId="2914920291" sldId="522"/>
            <ac:spMk id="2" creationId="{08C811CB-41BD-424F-95DE-D18A34DBA265}"/>
          </ac:spMkLst>
        </pc:spChg>
      </pc:sldChg>
      <pc:sldChg chg="addSp delSp modSp add ord">
        <pc:chgData name="Jon Rosdahl" userId="2820f357-2dd4-4127-8713-e0bfde0fd756" providerId="ADAL" clId="{30F767C9-47C4-4BD3-BCDB-98017202277C}" dt="2020-03-20T22:05:58.171" v="150" actId="20577"/>
        <pc:sldMkLst>
          <pc:docMk/>
          <pc:sldMk cId="335946628" sldId="526"/>
        </pc:sldMkLst>
        <pc:spChg chg="del">
          <ac:chgData name="Jon Rosdahl" userId="2820f357-2dd4-4127-8713-e0bfde0fd756" providerId="ADAL" clId="{30F767C9-47C4-4BD3-BCDB-98017202277C}" dt="2020-03-20T22:04:55.273" v="4"/>
          <ac:spMkLst>
            <pc:docMk/>
            <pc:sldMk cId="335946628" sldId="526"/>
            <ac:spMk id="2" creationId="{82271E63-636A-406E-AB8E-56BF12A4D6E8}"/>
          </ac:spMkLst>
        </pc:spChg>
        <pc:spChg chg="del">
          <ac:chgData name="Jon Rosdahl" userId="2820f357-2dd4-4127-8713-e0bfde0fd756" providerId="ADAL" clId="{30F767C9-47C4-4BD3-BCDB-98017202277C}" dt="2020-03-20T22:04:55.273" v="4"/>
          <ac:spMkLst>
            <pc:docMk/>
            <pc:sldMk cId="335946628" sldId="526"/>
            <ac:spMk id="3" creationId="{E4AA277C-B217-4640-BBD0-CCFE297E9332}"/>
          </ac:spMkLst>
        </pc:spChg>
        <pc:spChg chg="add mod">
          <ac:chgData name="Jon Rosdahl" userId="2820f357-2dd4-4127-8713-e0bfde0fd756" providerId="ADAL" clId="{30F767C9-47C4-4BD3-BCDB-98017202277C}" dt="2020-03-20T22:05:30.822" v="72" actId="14100"/>
          <ac:spMkLst>
            <pc:docMk/>
            <pc:sldMk cId="335946628" sldId="526"/>
            <ac:spMk id="4" creationId="{68D5BA8A-0437-4465-B561-1A945C8F23C4}"/>
          </ac:spMkLst>
        </pc:spChg>
        <pc:spChg chg="add mod">
          <ac:chgData name="Jon Rosdahl" userId="2820f357-2dd4-4127-8713-e0bfde0fd756" providerId="ADAL" clId="{30F767C9-47C4-4BD3-BCDB-98017202277C}" dt="2020-03-20T22:05:58.171" v="150" actId="20577"/>
          <ac:spMkLst>
            <pc:docMk/>
            <pc:sldMk cId="335946628" sldId="526"/>
            <ac:spMk id="5" creationId="{D832ACB0-86DD-4146-924A-33E79288BD2E}"/>
          </ac:spMkLst>
        </pc:spChg>
      </pc:sldChg>
      <pc:sldChg chg="addSp delSp modSp add">
        <pc:chgData name="Jon Rosdahl" userId="2820f357-2dd4-4127-8713-e0bfde0fd756" providerId="ADAL" clId="{30F767C9-47C4-4BD3-BCDB-98017202277C}" dt="2020-03-20T22:08:49.935" v="489" actId="6549"/>
        <pc:sldMkLst>
          <pc:docMk/>
          <pc:sldMk cId="340057817" sldId="527"/>
        </pc:sldMkLst>
        <pc:spChg chg="del">
          <ac:chgData name="Jon Rosdahl" userId="2820f357-2dd4-4127-8713-e0bfde0fd756" providerId="ADAL" clId="{30F767C9-47C4-4BD3-BCDB-98017202277C}" dt="2020-03-20T22:06:17.347" v="152"/>
          <ac:spMkLst>
            <pc:docMk/>
            <pc:sldMk cId="340057817" sldId="527"/>
            <ac:spMk id="2" creationId="{1CA05279-8B85-489D-9A5E-502833DC28BA}"/>
          </ac:spMkLst>
        </pc:spChg>
        <pc:spChg chg="del">
          <ac:chgData name="Jon Rosdahl" userId="2820f357-2dd4-4127-8713-e0bfde0fd756" providerId="ADAL" clId="{30F767C9-47C4-4BD3-BCDB-98017202277C}" dt="2020-03-20T22:06:17.347" v="152"/>
          <ac:spMkLst>
            <pc:docMk/>
            <pc:sldMk cId="340057817" sldId="527"/>
            <ac:spMk id="3" creationId="{433CB69B-C0BC-471B-B72D-DC0C54903FB3}"/>
          </ac:spMkLst>
        </pc:spChg>
        <pc:spChg chg="add mod">
          <ac:chgData name="Jon Rosdahl" userId="2820f357-2dd4-4127-8713-e0bfde0fd756" providerId="ADAL" clId="{30F767C9-47C4-4BD3-BCDB-98017202277C}" dt="2020-03-20T22:07:14.092" v="173" actId="20577"/>
          <ac:spMkLst>
            <pc:docMk/>
            <pc:sldMk cId="340057817" sldId="527"/>
            <ac:spMk id="4" creationId="{369E2C2B-45FD-4DFB-BAE3-A9375A7BCDC1}"/>
          </ac:spMkLst>
        </pc:spChg>
        <pc:spChg chg="add mod">
          <ac:chgData name="Jon Rosdahl" userId="2820f357-2dd4-4127-8713-e0bfde0fd756" providerId="ADAL" clId="{30F767C9-47C4-4BD3-BCDB-98017202277C}" dt="2020-03-20T22:08:49.935" v="489" actId="6549"/>
          <ac:spMkLst>
            <pc:docMk/>
            <pc:sldMk cId="340057817" sldId="527"/>
            <ac:spMk id="5" creationId="{056C56B5-D1FE-401B-97F7-1BF60BD8BFD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EC-20/0048r1</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2020</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16 Telecon</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EC-20/0048r1</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2020</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16 Telecon</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March 2020</a:t>
            </a:r>
            <a:endParaRPr lang="en-US" dirty="0"/>
          </a:p>
        </p:txBody>
      </p:sp>
      <p:sp>
        <p:nvSpPr>
          <p:cNvPr id="3" name="Footer Placeholder 2"/>
          <p:cNvSpPr>
            <a:spLocks noGrp="1"/>
          </p:cNvSpPr>
          <p:nvPr>
            <p:ph type="ftr" sz="quarter" idx="11"/>
          </p:nvPr>
        </p:nvSpPr>
        <p:spPr/>
        <p:txBody>
          <a:bodyPr/>
          <a:lstStyle/>
          <a:p>
            <a:pPr>
              <a:defRPr/>
            </a:pPr>
            <a:r>
              <a:rPr lang="en-US"/>
              <a:t>IEEE 802 March 16 Telecon</a:t>
            </a:r>
            <a:endParaRPr lang="en-US" dirty="0"/>
          </a:p>
        </p:txBody>
      </p:sp>
      <p:sp>
        <p:nvSpPr>
          <p:cNvPr id="4" name="Header Placeholder 3"/>
          <p:cNvSpPr>
            <a:spLocks noGrp="1"/>
          </p:cNvSpPr>
          <p:nvPr>
            <p:ph type="hdr" sz="quarter" idx="12"/>
          </p:nvPr>
        </p:nvSpPr>
        <p:spPr/>
        <p:txBody>
          <a:bodyPr/>
          <a:lstStyle/>
          <a:p>
            <a:pPr>
              <a:defRPr/>
            </a:pPr>
            <a:r>
              <a:rPr lang="en-US"/>
              <a:t>doc: 802 EC-20/0048r1</a:t>
            </a:r>
          </a:p>
        </p:txBody>
      </p:sp>
    </p:spTree>
    <p:extLst>
      <p:ext uri="{BB962C8B-B14F-4D97-AF65-F5344CB8AC3E}">
        <p14:creationId xmlns:p14="http://schemas.microsoft.com/office/powerpoint/2010/main" val="2837157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60347" y="22861"/>
            <a:ext cx="1905000" cy="338554"/>
          </a:xfrm>
          <a:prstGeom prst="rect">
            <a:avLst/>
          </a:prstGeom>
          <a:noFill/>
        </p:spPr>
        <p:txBody>
          <a:bodyPr wrap="square" rtlCol="0">
            <a:spAutoFit/>
          </a:bodyPr>
          <a:lstStyle/>
          <a:p>
            <a:r>
              <a:rPr lang="en-US" sz="1600" dirty="0">
                <a:solidFill>
                  <a:schemeClr val="bg1"/>
                </a:solidFill>
              </a:rPr>
              <a:t>March 2020</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EC-20/0048r1</a:t>
            </a:r>
            <a:endParaRPr lang="en-US" sz="1600" b="1" dirty="0">
              <a:solidFill>
                <a:schemeClr val="bg1"/>
              </a:solidFill>
            </a:endParaRPr>
          </a:p>
        </p:txBody>
      </p:sp>
      <p:sp>
        <p:nvSpPr>
          <p:cNvPr id="17" name="Text Box 9">
            <a:extLst>
              <a:ext uri="{FF2B5EF4-FFF2-40B4-BE49-F238E27FC236}">
                <a16:creationId xmlns:a16="http://schemas.microsoft.com/office/drawing/2014/main" id="{DA99C3E1-9487-422E-8005-506D0BB92221}"/>
              </a:ext>
            </a:extLst>
          </p:cNvPr>
          <p:cNvSpPr txBox="1">
            <a:spLocks noChangeArrowheads="1"/>
          </p:cNvSpPr>
          <p:nvPr userDrawn="1"/>
        </p:nvSpPr>
        <p:spPr bwMode="auto">
          <a:xfrm>
            <a:off x="3469064" y="6604000"/>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March 20, 2020 Telecon</a:t>
            </a: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3469064" y="6604000"/>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March 20, 2020 Telecon</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EC-20/0048r1</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2020</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19/ec-19-0042-03-00EC-2020-sasb-calendar-with-802-meetings-added.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March 2020 Plenary Telecons</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8DC52-5C12-465D-A529-C1F22D94089A}"/>
              </a:ext>
            </a:extLst>
          </p:cNvPr>
          <p:cNvSpPr>
            <a:spLocks noGrp="1"/>
          </p:cNvSpPr>
          <p:nvPr>
            <p:ph type="title"/>
          </p:nvPr>
        </p:nvSpPr>
        <p:spPr>
          <a:xfrm>
            <a:off x="120649" y="381000"/>
            <a:ext cx="11400367" cy="838200"/>
          </a:xfrm>
        </p:spPr>
        <p:txBody>
          <a:bodyPr/>
          <a:lstStyle/>
          <a:p>
            <a:r>
              <a:rPr lang="en-US" dirty="0"/>
              <a:t>Proposed Email Ballot #2: </a:t>
            </a:r>
            <a:br>
              <a:rPr lang="en-US" dirty="0"/>
            </a:br>
            <a:r>
              <a:rPr lang="en-US" dirty="0"/>
              <a:t>Motion to approve 2023 and 2025 Venues</a:t>
            </a:r>
          </a:p>
        </p:txBody>
      </p:sp>
      <p:sp>
        <p:nvSpPr>
          <p:cNvPr id="3" name="Content Placeholder 2">
            <a:extLst>
              <a:ext uri="{FF2B5EF4-FFF2-40B4-BE49-F238E27FC236}">
                <a16:creationId xmlns:a16="http://schemas.microsoft.com/office/drawing/2014/main" id="{18C222A5-B724-44F2-8D1A-0DAC369104E2}"/>
              </a:ext>
            </a:extLst>
          </p:cNvPr>
          <p:cNvSpPr>
            <a:spLocks noGrp="1"/>
          </p:cNvSpPr>
          <p:nvPr>
            <p:ph idx="1"/>
          </p:nvPr>
        </p:nvSpPr>
        <p:spPr>
          <a:xfrm>
            <a:off x="334433" y="1524000"/>
            <a:ext cx="10972800" cy="4343400"/>
          </a:xfrm>
        </p:spPr>
        <p:txBody>
          <a:bodyPr/>
          <a:lstStyle/>
          <a:p>
            <a:r>
              <a:rPr lang="en-US" dirty="0"/>
              <a:t>Move to approve the Hilton Atlanta as the venue for 12-17 March 2023 and 9-14 March 2025 (basic terms similar to Contract for March 2020.)</a:t>
            </a:r>
          </a:p>
          <a:p>
            <a:endParaRPr lang="en-US" dirty="0"/>
          </a:p>
          <a:p>
            <a:r>
              <a:rPr lang="en-US" dirty="0"/>
              <a:t>Moved: Rosdahl</a:t>
            </a:r>
          </a:p>
          <a:p>
            <a:r>
              <a:rPr lang="en-US" dirty="0"/>
              <a:t>Second: Stanley</a:t>
            </a:r>
          </a:p>
          <a:p>
            <a:endParaRPr lang="en-US" dirty="0"/>
          </a:p>
        </p:txBody>
      </p:sp>
    </p:spTree>
    <p:extLst>
      <p:ext uri="{BB962C8B-B14F-4D97-AF65-F5344CB8AC3E}">
        <p14:creationId xmlns:p14="http://schemas.microsoft.com/office/powerpoint/2010/main" val="987625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AB2B9-7BE9-407B-B9E8-9B2ED2255B26}"/>
              </a:ext>
            </a:extLst>
          </p:cNvPr>
          <p:cNvSpPr>
            <a:spLocks noGrp="1"/>
          </p:cNvSpPr>
          <p:nvPr>
            <p:ph type="title"/>
          </p:nvPr>
        </p:nvSpPr>
        <p:spPr>
          <a:xfrm>
            <a:off x="76200" y="404813"/>
            <a:ext cx="11810999" cy="792162"/>
          </a:xfrm>
        </p:spPr>
        <p:txBody>
          <a:bodyPr/>
          <a:lstStyle/>
          <a:p>
            <a:r>
              <a:rPr lang="en-US" sz="2800" dirty="0"/>
              <a:t>Proposed Email Ballot #3 - Motion to approve March 2024 Venue</a:t>
            </a:r>
          </a:p>
        </p:txBody>
      </p:sp>
      <p:sp>
        <p:nvSpPr>
          <p:cNvPr id="3" name="Content Placeholder 2">
            <a:extLst>
              <a:ext uri="{FF2B5EF4-FFF2-40B4-BE49-F238E27FC236}">
                <a16:creationId xmlns:a16="http://schemas.microsoft.com/office/drawing/2014/main" id="{EC335EFD-F055-4330-9372-7A95B72A44FB}"/>
              </a:ext>
            </a:extLst>
          </p:cNvPr>
          <p:cNvSpPr>
            <a:spLocks noGrp="1"/>
          </p:cNvSpPr>
          <p:nvPr>
            <p:ph idx="1"/>
          </p:nvPr>
        </p:nvSpPr>
        <p:spPr/>
        <p:txBody>
          <a:bodyPr/>
          <a:lstStyle/>
          <a:p>
            <a:pPr marL="457200" lvl="1" indent="0">
              <a:buNone/>
            </a:pPr>
            <a:r>
              <a:rPr lang="en-US" sz="2400"/>
              <a:t>Motion: Move </a:t>
            </a:r>
            <a:r>
              <a:rPr lang="en-US" sz="2400" dirty="0"/>
              <a:t>to approve The Hyatt Regency Chicago as the venue location for the March 2024 ( Room Rate - $179.00; Min F&amp;B $150,000,Mtg Space included in package)</a:t>
            </a:r>
          </a:p>
          <a:p>
            <a:pPr lvl="1"/>
            <a:r>
              <a:rPr lang="en-US" sz="2400" dirty="0"/>
              <a:t>Moved: Jon Rosdahl</a:t>
            </a:r>
          </a:p>
          <a:p>
            <a:pPr lvl="1"/>
            <a:r>
              <a:rPr lang="en-US" sz="2400" dirty="0"/>
              <a:t>2</a:t>
            </a:r>
            <a:r>
              <a:rPr lang="en-US" sz="2400" baseline="30000" dirty="0"/>
              <a:t>nd</a:t>
            </a:r>
            <a:r>
              <a:rPr lang="en-US" sz="2400" dirty="0"/>
              <a:t>: Dorothy Stanley</a:t>
            </a:r>
          </a:p>
          <a:p>
            <a:r>
              <a:rPr lang="en-US" sz="2400" dirty="0"/>
              <a:t>Note this supersedes November Motion #8 </a:t>
            </a:r>
          </a:p>
          <a:p>
            <a:r>
              <a:rPr lang="en-US" sz="2400" dirty="0"/>
              <a:t>Hotel has been notified of the date change, but has not responded.</a:t>
            </a:r>
          </a:p>
        </p:txBody>
      </p:sp>
    </p:spTree>
    <p:extLst>
      <p:ext uri="{BB962C8B-B14F-4D97-AF65-F5344CB8AC3E}">
        <p14:creationId xmlns:p14="http://schemas.microsoft.com/office/powerpoint/2010/main" val="632102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533400" y="1295400"/>
            <a:ext cx="11125200" cy="5334000"/>
          </a:xfrm>
        </p:spPr>
        <p:txBody>
          <a:bodyPr/>
          <a:lstStyle/>
          <a:p>
            <a:r>
              <a:rPr lang="en-US" sz="2000" b="1" dirty="0">
                <a:cs typeface="Times New Roman" panose="02020603050405020304" pitchFamily="18" charset="0"/>
              </a:rPr>
              <a:t>Future 802 Plenary Sessions in 2020:</a:t>
            </a:r>
          </a:p>
          <a:p>
            <a:r>
              <a:rPr lang="en-US" sz="2000" strike="sngStrike" dirty="0">
                <a:solidFill>
                  <a:schemeClr val="bg1">
                    <a:lumMod val="65000"/>
                  </a:schemeClr>
                </a:solidFill>
              </a:rPr>
              <a:t>15-20 March 2020		</a:t>
            </a:r>
            <a:r>
              <a:rPr lang="sv-SE" sz="2000" strike="sngStrike" dirty="0">
                <a:solidFill>
                  <a:schemeClr val="bg1">
                    <a:lumMod val="65000"/>
                  </a:schemeClr>
                </a:solidFill>
              </a:rPr>
              <a:t>Hilton Atlanta, Atlanta, GA, USA</a:t>
            </a:r>
          </a:p>
          <a:p>
            <a:r>
              <a:rPr lang="en-US" sz="2000" dirty="0"/>
              <a:t>12-17 July 2020		Sheraton Centre Montreal, Montreal, Canada</a:t>
            </a:r>
          </a:p>
          <a:p>
            <a:r>
              <a:rPr lang="en-US" sz="2000" dirty="0"/>
              <a:t> 8-13 November 2020	Marriott Marquis Queen’s Park, Bangkok, Thailand</a:t>
            </a:r>
          </a:p>
          <a:p>
            <a:pPr marL="457200" lvl="1" indent="0">
              <a:buNone/>
            </a:pPr>
            <a:endParaRPr lang="en-US" sz="1100" dirty="0"/>
          </a:p>
          <a:p>
            <a:pPr marL="457200" lvl="1" indent="0">
              <a:buNone/>
            </a:pPr>
            <a:endParaRPr lang="en-US" sz="1100" dirty="0"/>
          </a:p>
          <a:p>
            <a:r>
              <a:rPr lang="en-US" sz="1800" b="1" dirty="0"/>
              <a:t>Contract Status doc 802 EC-20/0001r0:</a:t>
            </a:r>
          </a:p>
          <a:p>
            <a:pPr marL="400050" lvl="1" indent="0">
              <a:buNone/>
            </a:pPr>
            <a:endParaRPr lang="en-US" sz="1200" dirty="0"/>
          </a:p>
          <a:p>
            <a:r>
              <a:rPr lang="en-US" sz="2000" dirty="0"/>
              <a:t>Future Calendar</a:t>
            </a:r>
          </a:p>
          <a:p>
            <a:pPr marL="400050" lvl="1" indent="0">
              <a:buNone/>
            </a:pPr>
            <a:r>
              <a:rPr lang="en-US" sz="2000" dirty="0"/>
              <a:t> </a:t>
            </a:r>
            <a:r>
              <a:rPr lang="en-US" sz="1800" dirty="0"/>
              <a:t>I have been asked to post the 2020 IEEE-SA Calendar to Mentor for your reference.</a:t>
            </a:r>
          </a:p>
          <a:p>
            <a:pPr marL="400050" lvl="1" indent="0">
              <a:buNone/>
            </a:pPr>
            <a:r>
              <a:rPr lang="en-US" sz="1800" dirty="0"/>
              <a:t> I have added the 802 (and 802W) meetings as well to show the combined calendar.</a:t>
            </a:r>
          </a:p>
          <a:p>
            <a:pPr marL="400050" lvl="1" indent="0">
              <a:buNone/>
            </a:pPr>
            <a:r>
              <a:rPr lang="en-US" sz="2000" dirty="0"/>
              <a:t>2020 Calendar:</a:t>
            </a:r>
          </a:p>
          <a:p>
            <a:pPr marL="800100" lvl="2" indent="0">
              <a:buNone/>
            </a:pPr>
            <a:r>
              <a:rPr lang="en-US" sz="1600" dirty="0">
                <a:hlinkClick r:id="rId2"/>
              </a:rPr>
              <a:t>https://mentor.ieee.org/802-ec/dcn/19/ec-19-0042-03-00EC-2020-sasb-calendar-with-802-meetings-added.doc</a:t>
            </a:r>
            <a:r>
              <a:rPr lang="en-US" sz="1600" dirty="0"/>
              <a:t> </a:t>
            </a:r>
          </a:p>
          <a:p>
            <a:pPr marL="800100" lvl="2" indent="0">
              <a:buNone/>
            </a:pPr>
            <a:r>
              <a:rPr lang="en-US" sz="1600" dirty="0"/>
              <a:t>Note that the April-June IEEE-SA meetings have been changed to virtual meetings only.</a:t>
            </a:r>
          </a:p>
        </p:txBody>
      </p:sp>
    </p:spTree>
    <p:extLst>
      <p:ext uri="{BB962C8B-B14F-4D97-AF65-F5344CB8AC3E}">
        <p14:creationId xmlns:p14="http://schemas.microsoft.com/office/powerpoint/2010/main" val="547716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D5BA8A-0437-4465-B561-1A945C8F23C4}"/>
              </a:ext>
            </a:extLst>
          </p:cNvPr>
          <p:cNvSpPr>
            <a:spLocks noGrp="1"/>
          </p:cNvSpPr>
          <p:nvPr>
            <p:ph type="title"/>
          </p:nvPr>
        </p:nvSpPr>
        <p:spPr>
          <a:xfrm>
            <a:off x="963084" y="4406901"/>
            <a:ext cx="10466916" cy="1362075"/>
          </a:xfrm>
        </p:spPr>
        <p:txBody>
          <a:bodyPr/>
          <a:lstStyle/>
          <a:p>
            <a:r>
              <a:rPr lang="en-US" dirty="0"/>
              <a:t> 2020 March IEEE 802 Friday Telecon</a:t>
            </a:r>
            <a:br>
              <a:rPr lang="en-US" dirty="0"/>
            </a:br>
            <a:endParaRPr lang="en-US" dirty="0"/>
          </a:p>
        </p:txBody>
      </p:sp>
      <p:sp>
        <p:nvSpPr>
          <p:cNvPr id="5" name="Text Placeholder 4">
            <a:extLst>
              <a:ext uri="{FF2B5EF4-FFF2-40B4-BE49-F238E27FC236}">
                <a16:creationId xmlns:a16="http://schemas.microsoft.com/office/drawing/2014/main" id="{D832ACB0-86DD-4146-924A-33E79288BD2E}"/>
              </a:ext>
            </a:extLst>
          </p:cNvPr>
          <p:cNvSpPr>
            <a:spLocks noGrp="1"/>
          </p:cNvSpPr>
          <p:nvPr>
            <p:ph type="body" idx="1"/>
          </p:nvPr>
        </p:nvSpPr>
        <p:spPr/>
        <p:txBody>
          <a:bodyPr/>
          <a:lstStyle/>
          <a:p>
            <a:r>
              <a:rPr lang="en-US" dirty="0"/>
              <a:t>Executive Secretary </a:t>
            </a:r>
            <a:r>
              <a:rPr lang="en-US" dirty="0" err="1"/>
              <a:t>Agend</a:t>
            </a:r>
            <a:r>
              <a:rPr lang="en-US" dirty="0"/>
              <a:t> Items for 2020 March 20 Telecon</a:t>
            </a:r>
          </a:p>
        </p:txBody>
      </p:sp>
    </p:spTree>
    <p:extLst>
      <p:ext uri="{BB962C8B-B14F-4D97-AF65-F5344CB8AC3E}">
        <p14:creationId xmlns:p14="http://schemas.microsoft.com/office/powerpoint/2010/main" val="335946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9E2C2B-45FD-4DFB-BAE3-A9375A7BCDC1}"/>
              </a:ext>
            </a:extLst>
          </p:cNvPr>
          <p:cNvSpPr>
            <a:spLocks noGrp="1"/>
          </p:cNvSpPr>
          <p:nvPr>
            <p:ph type="title"/>
          </p:nvPr>
        </p:nvSpPr>
        <p:spPr/>
        <p:txBody>
          <a:bodyPr/>
          <a:lstStyle/>
          <a:p>
            <a:r>
              <a:rPr lang="en-US" dirty="0"/>
              <a:t>F4.2 DT Future Venues </a:t>
            </a:r>
            <a:r>
              <a:rPr lang="en-US" dirty="0" err="1"/>
              <a:t>AdHoc</a:t>
            </a:r>
            <a:r>
              <a:rPr lang="en-US" dirty="0"/>
              <a:t> Report and Motions</a:t>
            </a:r>
          </a:p>
        </p:txBody>
      </p:sp>
      <p:sp>
        <p:nvSpPr>
          <p:cNvPr id="5" name="Content Placeholder 4">
            <a:extLst>
              <a:ext uri="{FF2B5EF4-FFF2-40B4-BE49-F238E27FC236}">
                <a16:creationId xmlns:a16="http://schemas.microsoft.com/office/drawing/2014/main" id="{056C56B5-D1FE-401B-97F7-1BF60BD8BFD6}"/>
              </a:ext>
            </a:extLst>
          </p:cNvPr>
          <p:cNvSpPr>
            <a:spLocks noGrp="1"/>
          </p:cNvSpPr>
          <p:nvPr>
            <p:ph idx="1"/>
          </p:nvPr>
        </p:nvSpPr>
        <p:spPr/>
        <p:txBody>
          <a:bodyPr/>
          <a:lstStyle/>
          <a:p>
            <a:r>
              <a:rPr lang="en-US" dirty="0"/>
              <a:t>F4.2 DT - (For consideration for email ballot) </a:t>
            </a:r>
          </a:p>
          <a:p>
            <a:r>
              <a:rPr lang="en-US" dirty="0"/>
              <a:t>The following slides were presented to the IEEE 802 EC during the Telecon 2020 March 20.</a:t>
            </a:r>
          </a:p>
          <a:p>
            <a:r>
              <a:rPr lang="en-US" dirty="0"/>
              <a:t>While originally there were to be 4 Email ballots, during the discussion it was determined that only one email ballot would be sent, and the other three prepared for the Consent Agenda on 2020 April 7</a:t>
            </a:r>
            <a:r>
              <a:rPr lang="en-US" baseline="30000" dirty="0"/>
              <a:t>th</a:t>
            </a:r>
            <a:r>
              <a:rPr lang="en-US" dirty="0"/>
              <a:t>.</a:t>
            </a:r>
          </a:p>
        </p:txBody>
      </p:sp>
    </p:spTree>
    <p:extLst>
      <p:ext uri="{BB962C8B-B14F-4D97-AF65-F5344CB8AC3E}">
        <p14:creationId xmlns:p14="http://schemas.microsoft.com/office/powerpoint/2010/main" val="340057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811CB-41BD-424F-95DE-D18A34DBA265}"/>
              </a:ext>
            </a:extLst>
          </p:cNvPr>
          <p:cNvSpPr>
            <a:spLocks noGrp="1"/>
          </p:cNvSpPr>
          <p:nvPr>
            <p:ph type="title"/>
          </p:nvPr>
        </p:nvSpPr>
        <p:spPr/>
        <p:txBody>
          <a:bodyPr/>
          <a:lstStyle/>
          <a:p>
            <a:r>
              <a:rPr lang="en-US" dirty="0"/>
              <a:t>Proposed Draft EC Secretary March Email Ballot #1</a:t>
            </a:r>
          </a:p>
        </p:txBody>
      </p:sp>
      <p:sp>
        <p:nvSpPr>
          <p:cNvPr id="3" name="Content Placeholder 2">
            <a:extLst>
              <a:ext uri="{FF2B5EF4-FFF2-40B4-BE49-F238E27FC236}">
                <a16:creationId xmlns:a16="http://schemas.microsoft.com/office/drawing/2014/main" id="{3592EE08-5793-4919-98F9-B3E3253B94FB}"/>
              </a:ext>
            </a:extLst>
          </p:cNvPr>
          <p:cNvSpPr>
            <a:spLocks noGrp="1"/>
          </p:cNvSpPr>
          <p:nvPr>
            <p:ph idx="1"/>
          </p:nvPr>
        </p:nvSpPr>
        <p:spPr>
          <a:xfrm>
            <a:off x="334433" y="1341437"/>
            <a:ext cx="10972800" cy="5111749"/>
          </a:xfrm>
        </p:spPr>
        <p:txBody>
          <a:bodyPr/>
          <a:lstStyle/>
          <a:p>
            <a:r>
              <a:rPr lang="en-US" sz="2400"/>
              <a:t>Motion to Rescind Resolution of 2019 November Motion #8 and Motion #9.</a:t>
            </a:r>
          </a:p>
          <a:p>
            <a:r>
              <a:rPr lang="en-US" sz="2400"/>
              <a:t>Background: During the November 2019 Plenary two motions were approved to set the March 2022 and March 2023 venues.  These motions were in fact backwards.  To more effectively address the correct venues and locations, I am asking to rescind both of the motions to allow a clean statement of approved venues and locations going forward.</a:t>
            </a:r>
            <a:br>
              <a:rPr lang="en-US" sz="2400"/>
            </a:br>
            <a:endParaRPr lang="en-US" sz="2400"/>
          </a:p>
          <a:p>
            <a:r>
              <a:rPr lang="en-US" sz="2400"/>
              <a:t>Move to rescind the resolution : 2019 November Motion #8 and 2019 November Motion #9.</a:t>
            </a:r>
          </a:p>
          <a:p>
            <a:endParaRPr lang="en-US" sz="2400"/>
          </a:p>
          <a:p>
            <a:r>
              <a:rPr lang="en-US" sz="2400"/>
              <a:t>•Moved: Jon Rosdahl</a:t>
            </a:r>
            <a:br>
              <a:rPr lang="en-US" sz="2400"/>
            </a:br>
            <a:r>
              <a:rPr lang="en-US" sz="2400"/>
              <a:t>•2nd: George Zimmerman</a:t>
            </a:r>
            <a:br>
              <a:rPr lang="en-US" sz="2400"/>
            </a:br>
            <a:r>
              <a:rPr lang="en-US" sz="2400"/>
              <a:t>Email Ballot Approved by Paul on the March 20</a:t>
            </a:r>
            <a:r>
              <a:rPr lang="en-US" sz="2400" baseline="30000"/>
              <a:t>th</a:t>
            </a:r>
            <a:r>
              <a:rPr lang="en-US" sz="2400"/>
              <a:t> EC Telecon.</a:t>
            </a:r>
            <a:endParaRPr lang="en-US" sz="2400" dirty="0"/>
          </a:p>
        </p:txBody>
      </p:sp>
    </p:spTree>
    <p:extLst>
      <p:ext uri="{BB962C8B-B14F-4D97-AF65-F5344CB8AC3E}">
        <p14:creationId xmlns:p14="http://schemas.microsoft.com/office/powerpoint/2010/main" val="2914920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0012E-6F7A-45E4-A8E6-9EE3F744DD4B}"/>
              </a:ext>
            </a:extLst>
          </p:cNvPr>
          <p:cNvSpPr>
            <a:spLocks noGrp="1"/>
          </p:cNvSpPr>
          <p:nvPr>
            <p:ph type="title"/>
          </p:nvPr>
        </p:nvSpPr>
        <p:spPr/>
        <p:txBody>
          <a:bodyPr/>
          <a:lstStyle/>
          <a:p>
            <a:r>
              <a:rPr lang="en-US" dirty="0"/>
              <a:t>Proposed Draft EC Secretary March Email Ballot #2: Motion to approve 2022 March Venue - </a:t>
            </a:r>
            <a:br>
              <a:rPr lang="en-US" dirty="0"/>
            </a:br>
            <a:endParaRPr lang="en-US" dirty="0"/>
          </a:p>
        </p:txBody>
      </p:sp>
      <p:sp>
        <p:nvSpPr>
          <p:cNvPr id="3" name="Content Placeholder 2">
            <a:extLst>
              <a:ext uri="{FF2B5EF4-FFF2-40B4-BE49-F238E27FC236}">
                <a16:creationId xmlns:a16="http://schemas.microsoft.com/office/drawing/2014/main" id="{1EEEDFD2-0617-4375-926F-42C748128F32}"/>
              </a:ext>
            </a:extLst>
          </p:cNvPr>
          <p:cNvSpPr>
            <a:spLocks noGrp="1"/>
          </p:cNvSpPr>
          <p:nvPr>
            <p:ph idx="1"/>
          </p:nvPr>
        </p:nvSpPr>
        <p:spPr/>
        <p:txBody>
          <a:bodyPr/>
          <a:lstStyle/>
          <a:p>
            <a:r>
              <a:rPr lang="en-US" sz="2400" dirty="0"/>
              <a:t>Start of EC Secretary March Email Ballot #2 pending passing of EC Secretary March Email Ballot #1 </a:t>
            </a:r>
          </a:p>
          <a:p>
            <a:r>
              <a:rPr lang="en-US" sz="2400" dirty="0"/>
              <a:t>Move to approve the Hilton Buena Vista Palace” hotel in Orlando, Florida as the venue location for the March 2022 IEEE 802 Plenary.</a:t>
            </a:r>
            <a:br>
              <a:rPr lang="en-US" sz="2400" dirty="0"/>
            </a:br>
            <a:r>
              <a:rPr lang="en-US" sz="2400" dirty="0"/>
              <a:t>•(Room Rate - $229.00 rate inclusive of the resort fee.  2% rebate on F&amp;B. Min F&amp;B $150,000; Mtg Space included in package – 3150 room nights – 150Mb $7500 – Power $5k)</a:t>
            </a:r>
            <a:br>
              <a:rPr lang="en-US" sz="2400" dirty="0"/>
            </a:br>
            <a:r>
              <a:rPr lang="en-US" sz="2400" dirty="0"/>
              <a:t>–</a:t>
            </a:r>
            <a:br>
              <a:rPr lang="en-US" sz="2400" dirty="0"/>
            </a:br>
            <a:r>
              <a:rPr lang="en-US" sz="2400" dirty="0"/>
              <a:t>•Moved: Jon Rosdahl</a:t>
            </a:r>
            <a:br>
              <a:rPr lang="en-US" sz="2400" dirty="0"/>
            </a:br>
            <a:r>
              <a:rPr lang="en-US" sz="2400" dirty="0"/>
              <a:t>•2nd: Dorothy Stanley</a:t>
            </a:r>
            <a:br>
              <a:rPr lang="en-US" sz="2400" dirty="0"/>
            </a:br>
            <a:br>
              <a:rPr lang="en-US" sz="2400" dirty="0"/>
            </a:br>
            <a:r>
              <a:rPr lang="en-US" sz="2400" dirty="0"/>
              <a:t>•Note that a contract has been executed already.</a:t>
            </a:r>
          </a:p>
        </p:txBody>
      </p:sp>
    </p:spTree>
    <p:extLst>
      <p:ext uri="{BB962C8B-B14F-4D97-AF65-F5344CB8AC3E}">
        <p14:creationId xmlns:p14="http://schemas.microsoft.com/office/powerpoint/2010/main" val="3874339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B6D8D-7681-4DC2-913B-C81417F373F9}"/>
              </a:ext>
            </a:extLst>
          </p:cNvPr>
          <p:cNvSpPr>
            <a:spLocks noGrp="1"/>
          </p:cNvSpPr>
          <p:nvPr>
            <p:ph type="title"/>
          </p:nvPr>
        </p:nvSpPr>
        <p:spPr/>
        <p:txBody>
          <a:bodyPr/>
          <a:lstStyle/>
          <a:p>
            <a:pPr lvl="0"/>
            <a:r>
              <a:rPr lang="en-US" sz="2400" dirty="0"/>
              <a:t>Proposed Draft EC Secretary March Email Ballot #3: Motion to approve 2023 March and 2025 March Venue -</a:t>
            </a:r>
            <a:br>
              <a:rPr lang="en-US" sz="2400" dirty="0"/>
            </a:br>
            <a:endParaRPr lang="en-US" sz="2400" dirty="0"/>
          </a:p>
        </p:txBody>
      </p:sp>
      <p:sp>
        <p:nvSpPr>
          <p:cNvPr id="3" name="Content Placeholder 2">
            <a:extLst>
              <a:ext uri="{FF2B5EF4-FFF2-40B4-BE49-F238E27FC236}">
                <a16:creationId xmlns:a16="http://schemas.microsoft.com/office/drawing/2014/main" id="{C09C64D4-BB39-43BA-9283-672A3337A303}"/>
              </a:ext>
            </a:extLst>
          </p:cNvPr>
          <p:cNvSpPr>
            <a:spLocks noGrp="1"/>
          </p:cNvSpPr>
          <p:nvPr>
            <p:ph idx="1"/>
          </p:nvPr>
        </p:nvSpPr>
        <p:spPr/>
        <p:txBody>
          <a:bodyPr/>
          <a:lstStyle/>
          <a:p>
            <a:r>
              <a:rPr lang="en-US" sz="2400" dirty="0"/>
              <a:t>Proposed Draft EC Secretary March Email Ballot #3: Motion to approve 2023 March and 2025 March Venue - </a:t>
            </a:r>
            <a:br>
              <a:rPr lang="en-US" sz="2400" dirty="0"/>
            </a:br>
            <a:endParaRPr lang="en-US" sz="2400" dirty="0"/>
          </a:p>
          <a:p>
            <a:r>
              <a:rPr lang="en-US" sz="2400" dirty="0"/>
              <a:t>Whereas the 2020 March IEEE 802 Plenary was cancelled and as part of the consideration for reducing the cancelation fees by the Hilton Atlanta.</a:t>
            </a:r>
          </a:p>
          <a:p>
            <a:r>
              <a:rPr lang="en-US" sz="2400" dirty="0"/>
              <a:t>Move to approve the Hilton Atlanta as the venue for the IEEE 802 Plenary for the 2023 March and 2025 March.</a:t>
            </a:r>
          </a:p>
          <a:p>
            <a:r>
              <a:rPr lang="en-US" sz="2400" dirty="0"/>
              <a:t>         (Room Rate - </a:t>
            </a:r>
            <a:br>
              <a:rPr lang="en-US" sz="2400" dirty="0"/>
            </a:br>
            <a:endParaRPr lang="en-US" sz="2400" dirty="0"/>
          </a:p>
          <a:p>
            <a:br>
              <a:rPr lang="en-US" sz="2400" dirty="0"/>
            </a:br>
            <a:endParaRPr lang="en-US" sz="2400" dirty="0"/>
          </a:p>
          <a:p>
            <a:r>
              <a:rPr lang="en-US" sz="2400" dirty="0"/>
              <a:t>Moved: Jon Rosdahl</a:t>
            </a:r>
          </a:p>
          <a:p>
            <a:r>
              <a:rPr lang="en-US" sz="2400" dirty="0"/>
              <a:t>2nd: Dorothy Stanley</a:t>
            </a:r>
          </a:p>
        </p:txBody>
      </p:sp>
    </p:spTree>
    <p:extLst>
      <p:ext uri="{BB962C8B-B14F-4D97-AF65-F5344CB8AC3E}">
        <p14:creationId xmlns:p14="http://schemas.microsoft.com/office/powerpoint/2010/main" val="333788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E4466-6A9C-435A-9D5C-B4978AE6DECD}"/>
              </a:ext>
            </a:extLst>
          </p:cNvPr>
          <p:cNvSpPr>
            <a:spLocks noGrp="1"/>
          </p:cNvSpPr>
          <p:nvPr>
            <p:ph type="title"/>
          </p:nvPr>
        </p:nvSpPr>
        <p:spPr/>
        <p:txBody>
          <a:bodyPr/>
          <a:lstStyle/>
          <a:p>
            <a:pPr lvl="0"/>
            <a:br>
              <a:rPr lang="en-US" dirty="0"/>
            </a:br>
            <a:endParaRPr lang="en-US" dirty="0"/>
          </a:p>
        </p:txBody>
      </p:sp>
      <p:sp>
        <p:nvSpPr>
          <p:cNvPr id="3" name="Content Placeholder 2">
            <a:extLst>
              <a:ext uri="{FF2B5EF4-FFF2-40B4-BE49-F238E27FC236}">
                <a16:creationId xmlns:a16="http://schemas.microsoft.com/office/drawing/2014/main" id="{63CB2AFC-A666-46DC-A0D3-267B1EA38BFD}"/>
              </a:ext>
            </a:extLst>
          </p:cNvPr>
          <p:cNvSpPr>
            <a:spLocks noGrp="1"/>
          </p:cNvSpPr>
          <p:nvPr>
            <p:ph idx="1"/>
          </p:nvPr>
        </p:nvSpPr>
        <p:spPr/>
        <p:txBody>
          <a:bodyPr/>
          <a:lstStyle/>
          <a:p>
            <a:r>
              <a:rPr lang="en-US" sz="2000" dirty="0"/>
              <a:t>Proposed Draft EC Secretary March Email Ballot #4: Motion to approve 2024 March Venue - </a:t>
            </a:r>
            <a:br>
              <a:rPr lang="en-US" sz="2000" dirty="0"/>
            </a:br>
            <a:endParaRPr lang="en-US" sz="2000" dirty="0"/>
          </a:p>
          <a:p>
            <a:r>
              <a:rPr lang="en-US" sz="2000" dirty="0"/>
              <a:t>Whereas the Hyatt Regency Chicago had been notified of a potential meeting 2023 March, and given that the contract negotiations were not able to complete.</a:t>
            </a:r>
          </a:p>
          <a:p>
            <a:r>
              <a:rPr lang="en-US" sz="2000" dirty="0"/>
              <a:t>Move to approve the Hyatt Regency Chicago as the venue for the 2024 March IEEE 802 plenary.</a:t>
            </a:r>
            <a:br>
              <a:rPr lang="en-US" sz="2000" dirty="0"/>
            </a:br>
            <a:endParaRPr lang="en-US" sz="2000" dirty="0"/>
          </a:p>
          <a:p>
            <a:r>
              <a:rPr lang="en-US" sz="2000" dirty="0"/>
              <a:t>        (Room Rate - $179.00; Min F&amp;B $150,000,Mtg Space included in package) </a:t>
            </a:r>
          </a:p>
          <a:p>
            <a:br>
              <a:rPr lang="en-US" sz="2000" dirty="0"/>
            </a:br>
            <a:endParaRPr lang="en-US" sz="2000" dirty="0"/>
          </a:p>
          <a:p>
            <a:r>
              <a:rPr lang="en-US" sz="2000" dirty="0"/>
              <a:t>Moved: Jon Rosdahl</a:t>
            </a:r>
          </a:p>
          <a:p>
            <a:r>
              <a:rPr lang="en-US" sz="2000" dirty="0"/>
              <a:t>2nd: Dorothy Stanley</a:t>
            </a:r>
          </a:p>
          <a:p>
            <a:endParaRPr lang="en-US" sz="2000" dirty="0"/>
          </a:p>
        </p:txBody>
      </p:sp>
    </p:spTree>
    <p:extLst>
      <p:ext uri="{BB962C8B-B14F-4D97-AF65-F5344CB8AC3E}">
        <p14:creationId xmlns:p14="http://schemas.microsoft.com/office/powerpoint/2010/main" val="2270550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4.03  II  Current and Future Venue Report              10 Min</a:t>
            </a:r>
          </a:p>
        </p:txBody>
      </p:sp>
    </p:spTree>
    <p:extLst>
      <p:ext uri="{BB962C8B-B14F-4D97-AF65-F5344CB8AC3E}">
        <p14:creationId xmlns:p14="http://schemas.microsoft.com/office/powerpoint/2010/main" val="3501020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strike="sngStrike" dirty="0">
                <a:solidFill>
                  <a:schemeClr val="bg1">
                    <a:lumMod val="65000"/>
                  </a:schemeClr>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a:extLst>
              <a:ext uri="{FF2B5EF4-FFF2-40B4-BE49-F238E27FC236}">
                <a16:creationId xmlns:a16="http://schemas.microsoft.com/office/drawing/2014/main" id="{D592F3CD-E832-4FC3-A7D2-A53A0D98CA56}"/>
              </a:ext>
            </a:extLst>
          </p:cNvPr>
          <p:cNvSpPr txBox="1"/>
          <p:nvPr/>
        </p:nvSpPr>
        <p:spPr>
          <a:xfrm>
            <a:off x="380999" y="3135312"/>
            <a:ext cx="3581401" cy="954107"/>
          </a:xfrm>
          <a:prstGeom prst="rect">
            <a:avLst/>
          </a:prstGeom>
          <a:noFill/>
        </p:spPr>
        <p:txBody>
          <a:bodyPr wrap="square" rtlCol="0">
            <a:spAutoFit/>
          </a:bodyPr>
          <a:lstStyle/>
          <a:p>
            <a:r>
              <a:rPr lang="en-US" sz="2800" dirty="0"/>
              <a:t>40</a:t>
            </a:r>
            <a:r>
              <a:rPr lang="en-US" sz="2800" baseline="30000" dirty="0"/>
              <a:t>th</a:t>
            </a:r>
            <a:r>
              <a:rPr lang="en-US" sz="2800" dirty="0"/>
              <a:t> Anniversary Celebrations!!</a:t>
            </a:r>
          </a:p>
        </p:txBody>
      </p:sp>
    </p:spTree>
    <p:extLst>
      <p:ext uri="{BB962C8B-B14F-4D97-AF65-F5344CB8AC3E}">
        <p14:creationId xmlns:p14="http://schemas.microsoft.com/office/powerpoint/2010/main" val="1197996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Marriott Madrid Auditorium</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830997"/>
          </a:xfrm>
          <a:prstGeom prst="rect">
            <a:avLst/>
          </a:prstGeom>
          <a:noFill/>
        </p:spPr>
        <p:txBody>
          <a:bodyPr wrap="square" rtlCol="0">
            <a:spAutoFit/>
          </a:bodyPr>
          <a:lstStyle/>
          <a:p>
            <a:r>
              <a:rPr lang="en-US" dirty="0"/>
              <a:t>Contract under negotiations</a:t>
            </a:r>
          </a:p>
        </p:txBody>
      </p:sp>
    </p:spTree>
    <p:extLst>
      <p:ext uri="{BB962C8B-B14F-4D97-AF65-F5344CB8AC3E}">
        <p14:creationId xmlns:p14="http://schemas.microsoft.com/office/powerpoint/2010/main" val="2004246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approved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r>
              <a:rPr lang="en-US" sz="2800" dirty="0"/>
              <a:t>Committed Future Venues – </a:t>
            </a:r>
            <a:r>
              <a:rPr lang="en-US" sz="2800" dirty="0">
                <a:solidFill>
                  <a:srgbClr val="69BE28"/>
                </a:solidFill>
              </a:rPr>
              <a:t>Contract negotiations underway.</a:t>
            </a:r>
          </a:p>
          <a:p>
            <a:pPr lvl="1"/>
            <a:r>
              <a:rPr lang="en-US" dirty="0"/>
              <a:t>2021 July 11-16 – Marriott Madrid, Spain</a:t>
            </a:r>
          </a:p>
          <a:p>
            <a:pPr lvl="1"/>
            <a:r>
              <a:rPr lang="en-US" dirty="0"/>
              <a:t>2023 July 9-14 – </a:t>
            </a:r>
            <a:r>
              <a:rPr lang="en-US" dirty="0" err="1"/>
              <a:t>Estrel</a:t>
            </a:r>
            <a:r>
              <a:rPr lang="en-US" dirty="0"/>
              <a:t>, Berlin, Germany</a:t>
            </a:r>
          </a:p>
          <a:p>
            <a:pPr lvl="1"/>
            <a:endParaRPr lang="en-US" dirty="0"/>
          </a:p>
          <a:p>
            <a:pPr lvl="1"/>
            <a:endParaRPr lang="en-US" sz="2400" dirty="0"/>
          </a:p>
        </p:txBody>
      </p:sp>
    </p:spTree>
    <p:extLst>
      <p:ext uri="{BB962C8B-B14F-4D97-AF65-F5344CB8AC3E}">
        <p14:creationId xmlns:p14="http://schemas.microsoft.com/office/powerpoint/2010/main" val="663820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3FF2B-28D8-4D0A-AC3A-068D4AF5EAB0}"/>
              </a:ext>
            </a:extLst>
          </p:cNvPr>
          <p:cNvSpPr>
            <a:spLocks noGrp="1"/>
          </p:cNvSpPr>
          <p:nvPr>
            <p:ph type="title"/>
          </p:nvPr>
        </p:nvSpPr>
        <p:spPr>
          <a:xfrm>
            <a:off x="334433" y="404813"/>
            <a:ext cx="11552767" cy="792162"/>
          </a:xfrm>
        </p:spPr>
        <p:txBody>
          <a:bodyPr/>
          <a:lstStyle/>
          <a:p>
            <a:r>
              <a:rPr lang="en-US" sz="3200" dirty="0"/>
              <a:t>November Future Venue planning as reported in </a:t>
            </a:r>
            <a:r>
              <a:rPr lang="en-US" sz="3200" dirty="0" err="1"/>
              <a:t>AdHoc</a:t>
            </a:r>
            <a:r>
              <a:rPr lang="en-US" sz="3200" dirty="0"/>
              <a:t> Report </a:t>
            </a:r>
          </a:p>
        </p:txBody>
      </p:sp>
      <p:sp>
        <p:nvSpPr>
          <p:cNvPr id="3" name="Content Placeholder 2">
            <a:extLst>
              <a:ext uri="{FF2B5EF4-FFF2-40B4-BE49-F238E27FC236}">
                <a16:creationId xmlns:a16="http://schemas.microsoft.com/office/drawing/2014/main" id="{881FE3AC-F167-4737-912A-8009D1790BC9}"/>
              </a:ext>
            </a:extLst>
          </p:cNvPr>
          <p:cNvSpPr>
            <a:spLocks noGrp="1"/>
          </p:cNvSpPr>
          <p:nvPr>
            <p:ph idx="1"/>
          </p:nvPr>
        </p:nvSpPr>
        <p:spPr>
          <a:xfrm>
            <a:off x="334433" y="1341438"/>
            <a:ext cx="10714567" cy="4983162"/>
          </a:xfrm>
        </p:spPr>
        <p:txBody>
          <a:bodyPr/>
          <a:lstStyle/>
          <a:p>
            <a:r>
              <a:rPr lang="en-US" dirty="0"/>
              <a:t>2022 March: Hilton Buena Vista Palace </a:t>
            </a:r>
          </a:p>
          <a:p>
            <a:pPr marL="0" indent="0">
              <a:buNone/>
            </a:pPr>
            <a:endParaRPr lang="en-US" dirty="0"/>
          </a:p>
          <a:p>
            <a:r>
              <a:rPr lang="en-US" dirty="0"/>
              <a:t>2023  March: Hyatt Regency Chicago – </a:t>
            </a:r>
          </a:p>
          <a:p>
            <a:endParaRPr lang="en-US" dirty="0"/>
          </a:p>
          <a:p>
            <a:r>
              <a:rPr lang="en-US" dirty="0"/>
              <a:t>For Backup keep Hyatt Regency Jacksonville on hold.</a:t>
            </a:r>
          </a:p>
          <a:p>
            <a:endParaRPr lang="en-US" dirty="0"/>
          </a:p>
          <a:p>
            <a:r>
              <a:rPr lang="en-US" dirty="0"/>
              <a:t>But when we moved to the next slides I made a mistake and reversed the years.</a:t>
            </a:r>
          </a:p>
          <a:p>
            <a:endParaRPr lang="en-US" dirty="0"/>
          </a:p>
        </p:txBody>
      </p:sp>
    </p:spTree>
    <p:extLst>
      <p:ext uri="{BB962C8B-B14F-4D97-AF65-F5344CB8AC3E}">
        <p14:creationId xmlns:p14="http://schemas.microsoft.com/office/powerpoint/2010/main" val="1180686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EB2D74-EBB3-4243-9BAF-4A597F93C6F9}"/>
              </a:ext>
            </a:extLst>
          </p:cNvPr>
          <p:cNvSpPr>
            <a:spLocks noGrp="1"/>
          </p:cNvSpPr>
          <p:nvPr>
            <p:ph type="title"/>
          </p:nvPr>
        </p:nvSpPr>
        <p:spPr>
          <a:xfrm>
            <a:off x="334433" y="404813"/>
            <a:ext cx="11552767" cy="792162"/>
          </a:xfrm>
        </p:spPr>
        <p:txBody>
          <a:bodyPr/>
          <a:lstStyle/>
          <a:p>
            <a:r>
              <a:rPr lang="en-US" sz="3200" dirty="0"/>
              <a:t>2019 November Motions to Approve March 2022/2023 Venues</a:t>
            </a:r>
          </a:p>
        </p:txBody>
      </p:sp>
      <p:sp>
        <p:nvSpPr>
          <p:cNvPr id="5" name="Content Placeholder 4">
            <a:extLst>
              <a:ext uri="{FF2B5EF4-FFF2-40B4-BE49-F238E27FC236}">
                <a16:creationId xmlns:a16="http://schemas.microsoft.com/office/drawing/2014/main" id="{97D5D00F-8454-4E03-90A5-146D7935A511}"/>
              </a:ext>
            </a:extLst>
          </p:cNvPr>
          <p:cNvSpPr>
            <a:spLocks noGrp="1"/>
          </p:cNvSpPr>
          <p:nvPr>
            <p:ph idx="1"/>
          </p:nvPr>
        </p:nvSpPr>
        <p:spPr>
          <a:xfrm>
            <a:off x="334433" y="1295400"/>
            <a:ext cx="10972800" cy="5257800"/>
          </a:xfrm>
        </p:spPr>
        <p:txBody>
          <a:bodyPr/>
          <a:lstStyle/>
          <a:p>
            <a:pPr marL="0" indent="0">
              <a:buNone/>
            </a:pPr>
            <a:r>
              <a:rPr lang="en-US" sz="2000" dirty="0"/>
              <a:t>* Motion #8 – Move to approve The Hyatt Regency Chicago as the venue location for the March 2022 with the Hyatt Regency Jacksonville as an option to be held as an alternate backup.  – (Room Rate - $179.00; Min F&amp;B $150,000,Mtg Space included in package) </a:t>
            </a:r>
          </a:p>
          <a:p>
            <a:pPr lvl="1"/>
            <a:r>
              <a:rPr lang="en-US" sz="1600" dirty="0"/>
              <a:t>Moved Rosdahl </a:t>
            </a:r>
          </a:p>
          <a:p>
            <a:pPr lvl="1"/>
            <a:r>
              <a:rPr lang="en-US" sz="1600" dirty="0"/>
              <a:t>Second Stanley </a:t>
            </a:r>
          </a:p>
          <a:p>
            <a:pPr lvl="1"/>
            <a:r>
              <a:rPr lang="en-US" sz="1600" dirty="0"/>
              <a:t>Results Approved by voice vote without objection Motion Passes </a:t>
            </a:r>
          </a:p>
          <a:p>
            <a:pPr lvl="1"/>
            <a:r>
              <a:rPr lang="en-US" sz="1600" dirty="0"/>
              <a:t>Reference Agenda Item #4.04 </a:t>
            </a:r>
          </a:p>
          <a:p>
            <a:pPr lvl="1"/>
            <a:endParaRPr lang="en-US" sz="1600" dirty="0"/>
          </a:p>
          <a:p>
            <a:pPr marL="0" indent="0">
              <a:buNone/>
            </a:pPr>
            <a:r>
              <a:rPr lang="en-US" sz="2000" dirty="0"/>
              <a:t>* Motion #9 – Move to approve either “The Hilton Orlando Disney Springs or the Hilton Buena Vista Palace” hotels as the venue location for the March 2023 IEEE 802 Plenary.  – (Room Rate - $209 (includes resort fee we believe we can negotiate out. Min F&amp;B $150,000;  Mtg Space included in package) </a:t>
            </a:r>
          </a:p>
          <a:p>
            <a:pPr lvl="1"/>
            <a:r>
              <a:rPr lang="en-US" sz="1600" dirty="0"/>
              <a:t>Moved Rosdahl </a:t>
            </a:r>
          </a:p>
          <a:p>
            <a:pPr lvl="1"/>
            <a:r>
              <a:rPr lang="en-US" sz="1600" dirty="0"/>
              <a:t>Second Stanley </a:t>
            </a:r>
          </a:p>
          <a:p>
            <a:pPr lvl="1"/>
            <a:r>
              <a:rPr lang="en-US" sz="1600" dirty="0"/>
              <a:t>Results Approved by voice vote without objection Motion Passes </a:t>
            </a:r>
          </a:p>
          <a:p>
            <a:pPr lvl="1"/>
            <a:r>
              <a:rPr lang="en-US" sz="1600" dirty="0"/>
              <a:t>Reference Agenda Item #4.04 </a:t>
            </a:r>
            <a:endParaRPr lang="en-US" dirty="0"/>
          </a:p>
        </p:txBody>
      </p:sp>
    </p:spTree>
    <p:extLst>
      <p:ext uri="{BB962C8B-B14F-4D97-AF65-F5344CB8AC3E}">
        <p14:creationId xmlns:p14="http://schemas.microsoft.com/office/powerpoint/2010/main" val="3599684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EB2D74-EBB3-4243-9BAF-4A597F93C6F9}"/>
              </a:ext>
            </a:extLst>
          </p:cNvPr>
          <p:cNvSpPr>
            <a:spLocks noGrp="1"/>
          </p:cNvSpPr>
          <p:nvPr>
            <p:ph type="title"/>
          </p:nvPr>
        </p:nvSpPr>
        <p:spPr/>
        <p:txBody>
          <a:bodyPr/>
          <a:lstStyle/>
          <a:p>
            <a:r>
              <a:rPr lang="en-US" sz="2800" dirty="0"/>
              <a:t>Proposed Email Ballot #1 - Motion to Approve March 2022 Venue</a:t>
            </a:r>
          </a:p>
        </p:txBody>
      </p:sp>
      <p:sp>
        <p:nvSpPr>
          <p:cNvPr id="5" name="Content Placeholder 4">
            <a:extLst>
              <a:ext uri="{FF2B5EF4-FFF2-40B4-BE49-F238E27FC236}">
                <a16:creationId xmlns:a16="http://schemas.microsoft.com/office/drawing/2014/main" id="{97D5D00F-8454-4E03-90A5-146D7935A511}"/>
              </a:ext>
            </a:extLst>
          </p:cNvPr>
          <p:cNvSpPr>
            <a:spLocks noGrp="1"/>
          </p:cNvSpPr>
          <p:nvPr>
            <p:ph idx="1"/>
          </p:nvPr>
        </p:nvSpPr>
        <p:spPr/>
        <p:txBody>
          <a:bodyPr/>
          <a:lstStyle/>
          <a:p>
            <a:r>
              <a:rPr lang="en-US" sz="2800" dirty="0"/>
              <a:t>Move to approve the Hilton Buena Vista Palace” hotels as the venue location for the </a:t>
            </a:r>
            <a:r>
              <a:rPr lang="en-US" sz="2800" dirty="0">
                <a:solidFill>
                  <a:srgbClr val="C00000"/>
                </a:solidFill>
              </a:rPr>
              <a:t>March 2022 </a:t>
            </a:r>
            <a:r>
              <a:rPr lang="en-US" sz="2800" dirty="0"/>
              <a:t>IEEE 802 Plenary. </a:t>
            </a:r>
          </a:p>
          <a:p>
            <a:pPr lvl="2"/>
            <a:r>
              <a:rPr lang="en-US" sz="2000" dirty="0"/>
              <a:t>(Room Rate - $229.00 rate inclusive of the resort fee.  2% rebate on F&amp;B. Min F&amp;B $150,000; Mtg Space included in package – 3150 room nights – 150Mb $7500 – Power $5k)</a:t>
            </a:r>
          </a:p>
          <a:p>
            <a:pPr lvl="1"/>
            <a:endParaRPr lang="en-US" sz="2400" dirty="0"/>
          </a:p>
          <a:p>
            <a:r>
              <a:rPr lang="en-US" sz="2800" dirty="0"/>
              <a:t>Moved: Jon Rosdahl</a:t>
            </a:r>
          </a:p>
          <a:p>
            <a:r>
              <a:rPr lang="en-US" sz="2800" dirty="0"/>
              <a:t>2</a:t>
            </a:r>
            <a:r>
              <a:rPr lang="en-US" sz="2800" baseline="30000" dirty="0"/>
              <a:t>nd</a:t>
            </a:r>
            <a:r>
              <a:rPr lang="en-US" sz="2800" dirty="0"/>
              <a:t>: Dorothy Stanley</a:t>
            </a:r>
          </a:p>
          <a:p>
            <a:r>
              <a:rPr lang="en-US" dirty="0"/>
              <a:t>Note this supersedes November Motion #9 </a:t>
            </a:r>
          </a:p>
          <a:p>
            <a:r>
              <a:rPr lang="en-US" dirty="0"/>
              <a:t>Contract has been executed.</a:t>
            </a:r>
          </a:p>
        </p:txBody>
      </p:sp>
    </p:spTree>
    <p:extLst>
      <p:ext uri="{BB962C8B-B14F-4D97-AF65-F5344CB8AC3E}">
        <p14:creationId xmlns:p14="http://schemas.microsoft.com/office/powerpoint/2010/main" val="2568169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2C4EA-7406-41FC-9685-16483029F059}"/>
              </a:ext>
            </a:extLst>
          </p:cNvPr>
          <p:cNvSpPr>
            <a:spLocks noGrp="1"/>
          </p:cNvSpPr>
          <p:nvPr>
            <p:ph type="title"/>
          </p:nvPr>
        </p:nvSpPr>
        <p:spPr>
          <a:xfrm>
            <a:off x="334433" y="404813"/>
            <a:ext cx="11247967" cy="792162"/>
          </a:xfrm>
        </p:spPr>
        <p:txBody>
          <a:bodyPr/>
          <a:lstStyle/>
          <a:p>
            <a:r>
              <a:rPr lang="en-US" sz="2800" dirty="0"/>
              <a:t>The 2020 Hilton Atlanta Cancelation requires 2 Plenary Sessions.</a:t>
            </a:r>
          </a:p>
        </p:txBody>
      </p:sp>
      <p:sp>
        <p:nvSpPr>
          <p:cNvPr id="3" name="Content Placeholder 2">
            <a:extLst>
              <a:ext uri="{FF2B5EF4-FFF2-40B4-BE49-F238E27FC236}">
                <a16:creationId xmlns:a16="http://schemas.microsoft.com/office/drawing/2014/main" id="{264B9259-AD3E-457C-9B6B-27EFE08CAF16}"/>
              </a:ext>
            </a:extLst>
          </p:cNvPr>
          <p:cNvSpPr>
            <a:spLocks noGrp="1"/>
          </p:cNvSpPr>
          <p:nvPr>
            <p:ph idx="1"/>
          </p:nvPr>
        </p:nvSpPr>
        <p:spPr/>
        <p:txBody>
          <a:bodyPr/>
          <a:lstStyle/>
          <a:p>
            <a:r>
              <a:rPr lang="en-US" dirty="0"/>
              <a:t>As part of the agreement for reduced Cancellations fees, the Hilton Atlanta is booking two new Plenary Sessions.</a:t>
            </a:r>
          </a:p>
          <a:p>
            <a:r>
              <a:rPr lang="en-US" dirty="0"/>
              <a:t>2023 March – Hilton Atlanta – Same basic terms as 2020</a:t>
            </a:r>
          </a:p>
          <a:p>
            <a:r>
              <a:rPr lang="en-US" dirty="0"/>
              <a:t>2025 March – Hilton Atlanta – Same basic terms as 2020</a:t>
            </a:r>
          </a:p>
          <a:p>
            <a:r>
              <a:rPr lang="en-US" dirty="0"/>
              <a:t>Plan to have both 2023 and 2025 contracts executed by end of the month.</a:t>
            </a:r>
          </a:p>
          <a:p>
            <a:r>
              <a:rPr lang="en-US" dirty="0"/>
              <a:t>Working out details.</a:t>
            </a:r>
          </a:p>
        </p:txBody>
      </p:sp>
    </p:spTree>
    <p:extLst>
      <p:ext uri="{BB962C8B-B14F-4D97-AF65-F5344CB8AC3E}">
        <p14:creationId xmlns:p14="http://schemas.microsoft.com/office/powerpoint/2010/main" val="3406086987"/>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AF35AE-3CED-456C-9F6B-F4D0B57C82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8E439F-A72E-46D7-A267-1A584338B00F}">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861E7F56-C730-4F6C-9468-5C91011B76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53468</TotalTime>
  <Words>934</Words>
  <Application>Microsoft Office PowerPoint</Application>
  <PresentationFormat>Widescreen</PresentationFormat>
  <Paragraphs>125</Paragraphs>
  <Slides>18</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Title slide</vt:lpstr>
      <vt:lpstr>Executive Secretary Agenda Items  March 2020 Plenary Telecons</vt:lpstr>
      <vt:lpstr>802 Exec Sec Agenda Items</vt:lpstr>
      <vt:lpstr>2020 Future Venues</vt:lpstr>
      <vt:lpstr>2021 Future Venues</vt:lpstr>
      <vt:lpstr>More approved Future Venues</vt:lpstr>
      <vt:lpstr>November Future Venue planning as reported in AdHoc Report </vt:lpstr>
      <vt:lpstr>2019 November Motions to Approve March 2022/2023 Venues</vt:lpstr>
      <vt:lpstr>Proposed Email Ballot #1 - Motion to Approve March 2022 Venue</vt:lpstr>
      <vt:lpstr>The 2020 Hilton Atlanta Cancelation requires 2 Plenary Sessions.</vt:lpstr>
      <vt:lpstr>Proposed Email Ballot #2:  Motion to approve 2023 and 2025 Venues</vt:lpstr>
      <vt:lpstr>Proposed Email Ballot #3 - Motion to approve March 2024 Venue</vt:lpstr>
      <vt:lpstr>Future Venue Insight</vt:lpstr>
      <vt:lpstr> 2020 March IEEE 802 Friday Telecon </vt:lpstr>
      <vt:lpstr>F4.2 DT Future Venues AdHoc Report and Motions</vt:lpstr>
      <vt:lpstr>Proposed Draft EC Secretary March Email Ballot #1</vt:lpstr>
      <vt:lpstr>Proposed Draft EC Secretary March Email Ballot #2: Motion to approve 2022 March Venue -  </vt:lpstr>
      <vt:lpstr>Proposed Draft EC Secretary March Email Ballot #3: Motion to approve 2023 March and 2025 March Venue - </vt:lpstr>
      <vt:lpstr> </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 Sec - Venue items - March 16 Telecon</dc:title>
  <dc:subject>IEEE 802 March 16 Telecon</dc:subject>
  <dc:creator>Jon Rosdahl</dc:creator>
  <dc:description>Jon Rosdahl (Qualcomm)</dc:description>
  <cp:lastModifiedBy>Jon Rosdahl</cp:lastModifiedBy>
  <cp:revision>370</cp:revision>
  <dcterms:created xsi:type="dcterms:W3CDTF">2015-11-09T04:21:45Z</dcterms:created>
  <dcterms:modified xsi:type="dcterms:W3CDTF">2020-03-20T22:09:06Z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