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0"/>
  </p:notesMasterIdLst>
  <p:handoutMasterIdLst>
    <p:handoutMasterId r:id="rId31"/>
  </p:handoutMasterIdLst>
  <p:sldIdLst>
    <p:sldId id="361" r:id="rId3"/>
    <p:sldId id="287" r:id="rId4"/>
    <p:sldId id="288" r:id="rId5"/>
    <p:sldId id="289" r:id="rId6"/>
    <p:sldId id="619" r:id="rId7"/>
    <p:sldId id="677" r:id="rId8"/>
    <p:sldId id="676" r:id="rId9"/>
    <p:sldId id="672" r:id="rId10"/>
    <p:sldId id="675" r:id="rId11"/>
    <p:sldId id="607" r:id="rId12"/>
    <p:sldId id="649" r:id="rId13"/>
    <p:sldId id="381" r:id="rId14"/>
    <p:sldId id="292" r:id="rId15"/>
    <p:sldId id="366" r:id="rId16"/>
    <p:sldId id="678" r:id="rId17"/>
    <p:sldId id="670" r:id="rId18"/>
    <p:sldId id="671" r:id="rId19"/>
    <p:sldId id="293" r:id="rId20"/>
    <p:sldId id="294" r:id="rId21"/>
    <p:sldId id="650" r:id="rId22"/>
    <p:sldId id="310" r:id="rId23"/>
    <p:sldId id="641" r:id="rId24"/>
    <p:sldId id="673" r:id="rId25"/>
    <p:sldId id="661" r:id="rId26"/>
    <p:sldId id="668" r:id="rId27"/>
    <p:sldId id="359" r:id="rId28"/>
    <p:sldId id="674"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13" autoAdjust="0"/>
    <p:restoredTop sz="95488" autoAdjust="0"/>
  </p:normalViewPr>
  <p:slideViewPr>
    <p:cSldViewPr>
      <p:cViewPr varScale="1">
        <p:scale>
          <a:sx n="111" d="100"/>
          <a:sy n="111" d="100"/>
        </p:scale>
        <p:origin x="2304" y="78"/>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823387"/>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572000" y="3886200"/>
            <a:ext cx="4572000" cy="1143000"/>
          </a:xfrm>
        </p:spPr>
        <p:txBody>
          <a:bodyPr/>
          <a:lstStyle/>
          <a:p>
            <a:pPr eaLnBrk="1" hangingPunct="1"/>
            <a:r>
              <a:rPr lang="en-US" sz="4000" dirty="0"/>
              <a:t>IEEE 802 LMSC </a:t>
            </a:r>
            <a:br>
              <a:rPr lang="en-US" sz="4000" dirty="0"/>
            </a:br>
            <a:br>
              <a:rPr lang="en-US" sz="4000" dirty="0"/>
            </a:br>
            <a:r>
              <a:rPr lang="en-US" sz="4000" dirty="0"/>
              <a:t>July 2020</a:t>
            </a:r>
            <a:br>
              <a:rPr lang="en-US" sz="4000" dirty="0"/>
            </a:br>
            <a:br>
              <a:rPr lang="en-US" sz="4000" dirty="0"/>
            </a:br>
            <a:r>
              <a:rPr lang="en-US" sz="4000" dirty="0"/>
              <a:t>124</a:t>
            </a:r>
            <a:r>
              <a:rPr lang="en-US" sz="4000" baseline="30000" dirty="0"/>
              <a:t>th</a:t>
            </a:r>
            <a:r>
              <a:rPr lang="en-US" sz="4000" dirty="0"/>
              <a:t> Plenary Session</a:t>
            </a:r>
            <a:br>
              <a:rPr lang="en-US" sz="4000" dirty="0"/>
            </a:br>
            <a:r>
              <a:rPr lang="en-US" sz="2400" dirty="0"/>
              <a:t>(1</a:t>
            </a:r>
            <a:r>
              <a:rPr lang="en-US" sz="2400" baseline="30000" dirty="0"/>
              <a:t>st</a:t>
            </a:r>
            <a:r>
              <a:rPr lang="en-US" sz="2400" dirty="0"/>
              <a:t> electronic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Draft 01 DCN ec-20-0138-01-00EC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10</a:t>
            </a:fld>
            <a:endParaRPr lang="en-US"/>
          </a:p>
        </p:txBody>
      </p:sp>
      <p:sp>
        <p:nvSpPr>
          <p:cNvPr id="36867" name="Rectangle 2"/>
          <p:cNvSpPr>
            <a:spLocks noGrp="1" noChangeArrowheads="1"/>
          </p:cNvSpPr>
          <p:nvPr>
            <p:ph type="title"/>
          </p:nvPr>
        </p:nvSpPr>
        <p:spPr>
          <a:xfrm>
            <a:off x="571500" y="265981"/>
            <a:ext cx="7772400" cy="1143000"/>
          </a:xfrm>
        </p:spPr>
        <p:txBody>
          <a:bodyPr/>
          <a:lstStyle/>
          <a:p>
            <a:pPr eaLnBrk="1" hangingPunct="1"/>
            <a:r>
              <a:rPr lang="en-US" sz="4000" dirty="0"/>
              <a:t>5.01 Chair’s Announcements</a:t>
            </a:r>
            <a:br>
              <a:rPr lang="en-US" sz="4000" dirty="0"/>
            </a:br>
            <a:r>
              <a:rPr lang="en-US" sz="4000" dirty="0"/>
              <a:t>EC meetings for the plenary</a:t>
            </a:r>
            <a:endParaRPr lang="en-US" sz="2400" dirty="0"/>
          </a:p>
        </p:txBody>
      </p:sp>
      <p:sp>
        <p:nvSpPr>
          <p:cNvPr id="36868" name="Rectangle 3"/>
          <p:cNvSpPr>
            <a:spLocks noGrp="1" noChangeArrowheads="1"/>
          </p:cNvSpPr>
          <p:nvPr>
            <p:ph type="body" idx="1"/>
          </p:nvPr>
        </p:nvSpPr>
        <p:spPr>
          <a:xfrm>
            <a:off x="228600" y="1828800"/>
            <a:ext cx="8458200" cy="4419600"/>
          </a:xfrm>
        </p:spPr>
        <p:txBody>
          <a:bodyPr/>
          <a:lstStyle/>
          <a:p>
            <a:pPr marL="0" indent="0" eaLnBrk="1" hangingPunct="1">
              <a:lnSpc>
                <a:spcPct val="80000"/>
              </a:lnSpc>
              <a:buNone/>
            </a:pPr>
            <a:r>
              <a:rPr lang="en-US" sz="1600" dirty="0"/>
              <a:t>Fri 10 JUL 13:00-15:00	Opening Executive Committee meeting </a:t>
            </a:r>
          </a:p>
          <a:p>
            <a:pPr marL="0" indent="0" eaLnBrk="1" hangingPunct="1">
              <a:lnSpc>
                <a:spcPct val="80000"/>
              </a:lnSpc>
              <a:buNone/>
            </a:pPr>
            <a:endParaRPr lang="en-US" sz="1600" dirty="0"/>
          </a:p>
          <a:p>
            <a:pPr marL="0" indent="0" eaLnBrk="1" hangingPunct="1">
              <a:lnSpc>
                <a:spcPct val="80000"/>
              </a:lnSpc>
              <a:buNone/>
            </a:pPr>
            <a:r>
              <a:rPr lang="en-US" sz="1600" dirty="0"/>
              <a:t>Mon 13 JUL 17:00-19:00	802/JTC1/SC6 Standing Committee</a:t>
            </a:r>
          </a:p>
          <a:p>
            <a:pPr marL="0" indent="0" eaLnBrk="1" hangingPunct="1">
              <a:lnSpc>
                <a:spcPct val="80000"/>
              </a:lnSpc>
              <a:buNone/>
            </a:pPr>
            <a:endParaRPr lang="en-US" sz="1600" dirty="0"/>
          </a:p>
          <a:p>
            <a:pPr marL="0" indent="0" eaLnBrk="1" hangingPunct="1">
              <a:lnSpc>
                <a:spcPct val="80000"/>
              </a:lnSpc>
              <a:buNone/>
            </a:pPr>
            <a:r>
              <a:rPr lang="en-US" sz="1600" dirty="0"/>
              <a:t>Wed 15 JUL 14:00-16:00	LMSC Rules Review</a:t>
            </a:r>
          </a:p>
          <a:p>
            <a:pPr marL="0" indent="0" eaLnBrk="1" hangingPunct="1">
              <a:lnSpc>
                <a:spcPct val="80000"/>
              </a:lnSpc>
              <a:buNone/>
            </a:pPr>
            <a:r>
              <a:rPr lang="en-US" sz="1600" dirty="0"/>
              <a:t>Wed 15 JUL 16:00-18:00	802/ITU Standing Committee</a:t>
            </a:r>
          </a:p>
          <a:p>
            <a:pPr marL="0" indent="0" eaLnBrk="1" hangingPunct="1">
              <a:lnSpc>
                <a:spcPct val="80000"/>
              </a:lnSpc>
              <a:buNone/>
            </a:pPr>
            <a:endParaRPr lang="en-US" sz="1600" dirty="0"/>
          </a:p>
          <a:p>
            <a:pPr marL="0" indent="0" eaLnBrk="1" hangingPunct="1">
              <a:lnSpc>
                <a:spcPct val="80000"/>
              </a:lnSpc>
              <a:buNone/>
            </a:pPr>
            <a:r>
              <a:rPr lang="en-US" sz="1600" dirty="0"/>
              <a:t>Thu 23 JUL 09:00-10:00	802 Chair’s Open Office hour</a:t>
            </a:r>
          </a:p>
          <a:p>
            <a:pPr marL="0" indent="0" eaLnBrk="1" hangingPunct="1">
              <a:lnSpc>
                <a:spcPct val="80000"/>
              </a:lnSpc>
              <a:buNone/>
            </a:pPr>
            <a:endParaRPr lang="en-US" sz="1600" i="1" dirty="0"/>
          </a:p>
          <a:p>
            <a:pPr marL="0" indent="0" eaLnBrk="1" hangingPunct="1">
              <a:lnSpc>
                <a:spcPct val="80000"/>
              </a:lnSpc>
              <a:buNone/>
            </a:pPr>
            <a:r>
              <a:rPr lang="en-US" sz="1600" dirty="0"/>
              <a:t>Fri 24 JUL 12:00-13:00	closing EC agenda prep</a:t>
            </a:r>
          </a:p>
          <a:p>
            <a:pPr marL="0" indent="0" eaLnBrk="1" hangingPunct="1">
              <a:lnSpc>
                <a:spcPct val="80000"/>
              </a:lnSpc>
              <a:buNone/>
            </a:pPr>
            <a:r>
              <a:rPr lang="en-US" sz="1600" dirty="0"/>
              <a:t>Fri 24 JUL 13:00-18:00	closing Executive Committee meeting</a:t>
            </a:r>
          </a:p>
          <a:p>
            <a:pPr marL="0" indent="0" eaLnBrk="1" hangingPunct="1">
              <a:lnSpc>
                <a:spcPct val="80000"/>
              </a:lnSpc>
              <a:buNone/>
            </a:pPr>
            <a:endParaRPr lang="en-US" sz="1600" dirty="0"/>
          </a:p>
          <a:p>
            <a:pPr marL="0" indent="0" eaLnBrk="1" hangingPunct="1">
              <a:lnSpc>
                <a:spcPct val="80000"/>
              </a:lnSpc>
              <a:buNone/>
            </a:pPr>
            <a:br>
              <a:rPr lang="en-US" sz="1600" dirty="0"/>
            </a:br>
            <a:r>
              <a:rPr lang="en-US" sz="1600" dirty="0"/>
              <a:t>no meeting			802/IETF Standing Committee</a:t>
            </a:r>
          </a:p>
          <a:p>
            <a:pPr marL="0" indent="0" eaLnBrk="1" hangingPunct="1">
              <a:lnSpc>
                <a:spcPct val="80000"/>
              </a:lnSpc>
              <a:buNone/>
            </a:pPr>
            <a:r>
              <a:rPr lang="en-US" sz="1600" dirty="0"/>
              <a:t>No meeting		Next plenary venue space allocation planning</a:t>
            </a:r>
          </a:p>
          <a:p>
            <a:pPr marL="0" indent="0" eaLnBrk="1" hangingPunct="1">
              <a:lnSpc>
                <a:spcPct val="80000"/>
              </a:lnSpc>
              <a:buNone/>
            </a:pPr>
            <a:r>
              <a:rPr lang="en-US" sz="1600" dirty="0"/>
              <a:t>No meeting		Future venue planning</a:t>
            </a:r>
          </a:p>
          <a:p>
            <a:pPr marL="0" indent="0" eaLnBrk="1" hangingPunct="1">
              <a:lnSpc>
                <a:spcPct val="80000"/>
              </a:lnSpc>
              <a:buNone/>
            </a:pPr>
            <a:endParaRPr lang="en-US" sz="1600" dirty="0"/>
          </a:p>
          <a:p>
            <a:pPr marL="0" indent="0" eaLnBrk="1" hangingPunct="1">
              <a:lnSpc>
                <a:spcPct val="80000"/>
              </a:lnSpc>
              <a:buNone/>
            </a:pPr>
            <a:br>
              <a:rPr lang="en-US" sz="1600" dirty="0">
                <a:solidFill>
                  <a:srgbClr val="000000"/>
                </a:solidFill>
              </a:rPr>
            </a:br>
            <a:endParaRPr lang="en-US" sz="1050" dirty="0"/>
          </a:p>
          <a:p>
            <a:pPr marL="0" indent="0" eaLnBrk="1" hangingPunct="1">
              <a:lnSpc>
                <a:spcPct val="80000"/>
              </a:lnSpc>
              <a:buNone/>
            </a:pPr>
            <a:endParaRPr lang="en-US" sz="1600" dirty="0"/>
          </a:p>
          <a:p>
            <a:pPr marL="0" indent="0" eaLnBrk="1" hangingPunct="1">
              <a:lnSpc>
                <a:spcPct val="80000"/>
              </a:lnSpc>
              <a:buNone/>
            </a:pP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47800"/>
            <a:ext cx="8153400" cy="4114800"/>
          </a:xfrm>
        </p:spPr>
        <p:txBody>
          <a:bodyPr/>
          <a:lstStyle/>
          <a:p>
            <a:r>
              <a:rPr lang="en-US" sz="2000" dirty="0"/>
              <a:t>SA Standards Board resolutions June 2020</a:t>
            </a:r>
          </a:p>
          <a:p>
            <a:pPr lvl="1"/>
            <a:r>
              <a:rPr lang="en-US" sz="1400" dirty="0"/>
              <a:t>The SASB will continue to follow-up on the SASB Ratification of the Actions taken by the IEEE 802 LMSC Sponsor in Connection with the 802.11 </a:t>
            </a:r>
            <a:r>
              <a:rPr lang="en-US" sz="1400" dirty="0" err="1"/>
              <a:t>TGax</a:t>
            </a:r>
            <a:r>
              <a:rPr lang="en-US" sz="1400" dirty="0"/>
              <a:t> Complaint until the project completes Sponsor ballot. </a:t>
            </a:r>
          </a:p>
          <a:p>
            <a:pPr lvl="1"/>
            <a:r>
              <a:rPr lang="en-US" sz="1400" dirty="0"/>
              <a:t>Whereas the IEEE SA Board of Governors has terminated the IEEE SA External Representatives to NFPA as of 31 August 2020, and whereas the Scope of SCC18 will no longer be relevant at that time, the IEEE SA Standards Board hereby disbands SCC18 as of 31 August 2020.</a:t>
            </a:r>
          </a:p>
          <a:p>
            <a:r>
              <a:rPr lang="en-US" sz="2000" dirty="0"/>
              <a:t>Computer Society </a:t>
            </a:r>
            <a:r>
              <a:rPr lang="en-US" sz="2000" dirty="0" err="1"/>
              <a:t>BoG</a:t>
            </a:r>
            <a:r>
              <a:rPr lang="en-US" sz="2000" dirty="0"/>
              <a:t> &amp; SAB June 2020</a:t>
            </a:r>
          </a:p>
          <a:p>
            <a:pPr lvl="1"/>
            <a:r>
              <a:rPr lang="en-US" sz="1800" dirty="0"/>
              <a:t>CS </a:t>
            </a:r>
            <a:r>
              <a:rPr lang="en-US" sz="1800" dirty="0" err="1"/>
              <a:t>BoG</a:t>
            </a:r>
            <a:r>
              <a:rPr lang="en-US" sz="1800" dirty="0"/>
              <a:t> resolution unanimously in support of 802/802.3 position regarding IEEE representation at NFPA</a:t>
            </a:r>
          </a:p>
          <a:p>
            <a:r>
              <a:rPr lang="en-US" sz="2000" dirty="0"/>
              <a:t>SA </a:t>
            </a:r>
            <a:r>
              <a:rPr lang="en-US" sz="2000" dirty="0" err="1"/>
              <a:t>BoG</a:t>
            </a:r>
            <a:r>
              <a:rPr lang="en-US" sz="2000" dirty="0"/>
              <a:t> resolutions April/May 2020</a:t>
            </a:r>
          </a:p>
          <a:p>
            <a:pPr lvl="1"/>
            <a:r>
              <a:rPr lang="en-US" sz="1400" dirty="0"/>
              <a:t>May: The BOG Ad Hoc Council extended the deadline for the termination of the IEEE SA External Representatives (ERs) to NFPA until 31 August 2020 [from 30 June 2020].</a:t>
            </a:r>
          </a:p>
          <a:p>
            <a:pPr lvl="1"/>
            <a:r>
              <a:rPr lang="en-US" sz="1400" dirty="0"/>
              <a:t>April: The BOG terminates the appointments of External Representatives to the National Fire Protection Association (NFPA), effective 30 June 2020</a:t>
            </a:r>
          </a:p>
          <a:p>
            <a:r>
              <a:rPr lang="en-US" sz="2000" dirty="0"/>
              <a:t>IEEE </a:t>
            </a:r>
            <a:r>
              <a:rPr lang="en-US" sz="2000" dirty="0" err="1"/>
              <a:t>BoD</a:t>
            </a:r>
            <a:r>
              <a:rPr lang="en-US" sz="2000" dirty="0"/>
              <a:t> meetings June 2020</a:t>
            </a:r>
            <a:endParaRPr lang="en-US" sz="2400" dirty="0"/>
          </a:p>
          <a:p>
            <a:pPr lvl="1"/>
            <a:r>
              <a:rPr lang="en-US" sz="1400" dirty="0">
                <a:solidFill>
                  <a:schemeClr val="tx1">
                    <a:lumMod val="95000"/>
                    <a:lumOff val="5000"/>
                  </a:schemeClr>
                </a:solidFill>
              </a:rPr>
              <a:t>Nothing to report directly relevant to 802 LMSC </a:t>
            </a:r>
          </a:p>
          <a:p>
            <a:pPr lvl="1"/>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12</a:t>
            </a:fld>
            <a:endParaRPr lang="en-US"/>
          </a:p>
        </p:txBody>
      </p:sp>
      <p:sp>
        <p:nvSpPr>
          <p:cNvPr id="6147" name="Text Box 2"/>
          <p:cNvSpPr txBox="1">
            <a:spLocks noChangeArrowheads="1"/>
          </p:cNvSpPr>
          <p:nvPr/>
        </p:nvSpPr>
        <p:spPr bwMode="auto">
          <a:xfrm>
            <a:off x="304800" y="1295400"/>
            <a:ext cx="8610600" cy="4555093"/>
          </a:xfrm>
          <a:prstGeom prst="rect">
            <a:avLst/>
          </a:prstGeom>
          <a:noFill/>
          <a:ln w="9525">
            <a:noFill/>
            <a:miter lim="800000"/>
            <a:headEnd/>
            <a:tailEnd/>
          </a:ln>
        </p:spPr>
        <p:txBody>
          <a:bodyPr>
            <a:spAutoFit/>
          </a:bodyPr>
          <a:lstStyle/>
          <a:p>
            <a:r>
              <a:rPr lang="en-US" sz="2400" b="1" u="sng" dirty="0"/>
              <a:t>Project Authorization Approvals Feb/Jun 2020</a:t>
            </a:r>
            <a:endParaRPr lang="en-US" sz="2400" b="1" dirty="0"/>
          </a:p>
          <a:p>
            <a:pPr>
              <a:lnSpc>
                <a:spcPct val="80000"/>
              </a:lnSpc>
              <a:spcBef>
                <a:spcPct val="20000"/>
              </a:spcBef>
            </a:pPr>
            <a:endParaRPr lang="en-US" b="1" dirty="0"/>
          </a:p>
          <a:p>
            <a:pPr lvl="0"/>
            <a:r>
              <a:rPr lang="en-US" b="1" dirty="0"/>
              <a:t>New Projects: 	</a:t>
            </a:r>
            <a:r>
              <a:rPr lang="en-US" dirty="0"/>
              <a:t>P802.3cz, P802.3cy, P802.3db, P802.3da, P802.1ASdm, P802.1AEdk, P802.3cw, P802.1f, P802.3cx, P802.16t</a:t>
            </a:r>
          </a:p>
          <a:p>
            <a:pPr lvl="0"/>
            <a:endParaRPr lang="en-US" b="1" dirty="0"/>
          </a:p>
          <a:p>
            <a:pPr lvl="0"/>
            <a:r>
              <a:rPr lang="en-US" b="1" dirty="0"/>
              <a:t>Modified PAR: 	</a:t>
            </a:r>
            <a:r>
              <a:rPr lang="en-US" dirty="0"/>
              <a:t> P802.1CS, P802.3ct, P802.15.4z, P802.15.13,</a:t>
            </a:r>
            <a:br>
              <a:rPr lang="en-US" dirty="0"/>
            </a:br>
            <a:endParaRPr lang="en-US" b="1" dirty="0"/>
          </a:p>
          <a:p>
            <a:r>
              <a:rPr lang="en-US" b="1" dirty="0"/>
              <a:t>Revisions:	</a:t>
            </a:r>
            <a:r>
              <a:rPr lang="en-US" dirty="0"/>
              <a:t>P802.1Q</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	</a:t>
            </a:r>
            <a:r>
              <a:rPr lang="en-US" dirty="0"/>
              <a:t>P802.15.12, P802.1CQ</a:t>
            </a:r>
            <a:br>
              <a:rPr lang="en-US" dirty="0"/>
            </a:br>
            <a:endParaRPr lang="en-US" sz="1400" dirty="0"/>
          </a:p>
          <a:p>
            <a:pPr lvl="0"/>
            <a:r>
              <a:rPr lang="en-US" b="1" dirty="0">
                <a:solidFill>
                  <a:srgbClr val="000000"/>
                </a:solidFill>
              </a:rPr>
              <a:t>Other:		</a:t>
            </a:r>
            <a:r>
              <a:rPr lang="en-US" dirty="0"/>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13</a:t>
            </a:fld>
            <a:endParaRPr lang="en-US"/>
          </a:p>
        </p:txBody>
      </p:sp>
      <p:sp>
        <p:nvSpPr>
          <p:cNvPr id="5123" name="Text Box 5"/>
          <p:cNvSpPr txBox="1">
            <a:spLocks noChangeArrowheads="1"/>
          </p:cNvSpPr>
          <p:nvPr/>
        </p:nvSpPr>
        <p:spPr bwMode="auto">
          <a:xfrm>
            <a:off x="381000" y="1122363"/>
            <a:ext cx="8610600" cy="4339650"/>
          </a:xfrm>
          <a:prstGeom prst="rect">
            <a:avLst/>
          </a:prstGeom>
          <a:noFill/>
          <a:ln w="9525">
            <a:noFill/>
            <a:miter lim="800000"/>
            <a:headEnd/>
            <a:tailEnd/>
          </a:ln>
        </p:spPr>
        <p:txBody>
          <a:bodyPr>
            <a:spAutoFit/>
          </a:bodyPr>
          <a:lstStyle/>
          <a:p>
            <a:r>
              <a:rPr lang="en-US" sz="2400" b="1" u="sng" dirty="0"/>
              <a:t>Standards Ratification Actions Jan/Mar/Apr/Jun 2020</a:t>
            </a:r>
          </a:p>
          <a:p>
            <a:endParaRPr lang="en-US" b="1" dirty="0"/>
          </a:p>
          <a:p>
            <a:pPr lvl="0"/>
            <a:r>
              <a:rPr lang="en-US" b="1" dirty="0"/>
              <a:t>New Standards: 	</a:t>
            </a:r>
            <a:r>
              <a:rPr lang="en-US" dirty="0"/>
              <a:t>P802.3cm, P802.3cq, P802.1AS, P802.15.4w, P802.15.4z, P802.1CMde, P802.1Qcx, P802.3ca, P802.3ch</a:t>
            </a:r>
            <a:br>
              <a:rPr lang="en-US" dirty="0"/>
            </a:br>
            <a:endParaRPr lang="en-US" dirty="0"/>
          </a:p>
          <a:p>
            <a:pPr lvl="0"/>
            <a:r>
              <a:rPr lang="en-US" b="1" dirty="0"/>
              <a:t>Revised Standards: </a:t>
            </a:r>
            <a:r>
              <a:rPr lang="en-US" dirty="0"/>
              <a:t>P802.1AS, P802.1AX, P802.1X, P802.15.4</a:t>
            </a:r>
          </a:p>
          <a:p>
            <a:pPr>
              <a:lnSpc>
                <a:spcPct val="80000"/>
              </a:lnSpc>
              <a:spcBef>
                <a:spcPct val="20000"/>
              </a:spcBef>
            </a:pPr>
            <a:endParaRPr lang="en-US" b="1" dirty="0"/>
          </a:p>
          <a:p>
            <a:pPr>
              <a:lnSpc>
                <a:spcPct val="80000"/>
              </a:lnSpc>
              <a:spcBef>
                <a:spcPct val="20000"/>
              </a:spcBef>
            </a:pPr>
            <a:r>
              <a:rPr lang="en-US" b="1" dirty="0"/>
              <a:t>Corrigendum: 	</a:t>
            </a:r>
            <a:r>
              <a:rPr lang="en-US" dirty="0"/>
              <a:t> P802.1AE/Cor1</a:t>
            </a:r>
          </a:p>
          <a:p>
            <a:pPr>
              <a:lnSpc>
                <a:spcPct val="80000"/>
              </a:lnSpc>
              <a:spcBef>
                <a:spcPct val="20000"/>
              </a:spcBef>
            </a:pPr>
            <a:endParaRPr lang="en-US" b="1" dirty="0"/>
          </a:p>
          <a:p>
            <a:r>
              <a:rPr lang="en-US" b="1" dirty="0"/>
              <a:t>Extensions: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Notes: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14</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20OCT	Approve 802.3 Blog		07/00/00/06	pass</a:t>
            </a:r>
          </a:p>
          <a:p>
            <a:pPr eaLnBrk="1" hangingPunct="1">
              <a:buFont typeface="+mj-lt"/>
              <a:buAutoNum type="arabicParenR"/>
              <a:tabLst>
                <a:tab pos="1141413" algn="l"/>
              </a:tabLst>
            </a:pPr>
            <a:r>
              <a:rPr lang="en-US" sz="1600" dirty="0"/>
              <a:t>25NOV	Approve 802 </a:t>
            </a:r>
            <a:r>
              <a:rPr lang="en-US" sz="1600" dirty="0" err="1"/>
              <a:t>cmts</a:t>
            </a:r>
            <a:r>
              <a:rPr lang="en-US" sz="1600" dirty="0"/>
              <a:t> to ACMA		08/01/00/04	pass</a:t>
            </a:r>
          </a:p>
          <a:p>
            <a:pPr eaLnBrk="1" hangingPunct="1">
              <a:buFont typeface="+mj-lt"/>
              <a:buAutoNum type="arabicParenR"/>
              <a:tabLst>
                <a:tab pos="1141413" algn="l"/>
              </a:tabLst>
            </a:pPr>
            <a:r>
              <a:rPr lang="en-US" sz="1600" dirty="0"/>
              <a:t>06JAN	Approve 802 </a:t>
            </a:r>
            <a:r>
              <a:rPr lang="en-US" sz="1600" dirty="0" err="1"/>
              <a:t>cmts</a:t>
            </a:r>
            <a:r>
              <a:rPr lang="en-US" sz="1600" dirty="0"/>
              <a:t> to </a:t>
            </a:r>
            <a:r>
              <a:rPr lang="en-US" sz="1600" dirty="0" err="1"/>
              <a:t>Ofcom</a:t>
            </a:r>
            <a:r>
              <a:rPr lang="en-US" sz="1600" dirty="0"/>
              <a:t>		10/00/00/03	pass</a:t>
            </a:r>
          </a:p>
          <a:p>
            <a:pPr eaLnBrk="1" hangingPunct="1">
              <a:buFont typeface="+mj-lt"/>
              <a:buAutoNum type="arabicParenR"/>
              <a:tabLst>
                <a:tab pos="1141413" algn="l"/>
              </a:tabLst>
            </a:pPr>
            <a:r>
              <a:rPr lang="en-US" sz="1600" dirty="0"/>
              <a:t>21FEB	Approve 802 </a:t>
            </a:r>
            <a:r>
              <a:rPr lang="en-US" sz="1600" dirty="0" err="1"/>
              <a:t>cmts</a:t>
            </a:r>
            <a:r>
              <a:rPr lang="en-US" sz="1600" dirty="0"/>
              <a:t> to FCC on DSRC	08/02/00/03	pass</a:t>
            </a:r>
          </a:p>
          <a:p>
            <a:pPr eaLnBrk="1" hangingPunct="1">
              <a:buFont typeface="+mj-lt"/>
              <a:buAutoNum type="arabicParenR"/>
              <a:tabLst>
                <a:tab pos="1141413" algn="l"/>
              </a:tabLst>
            </a:pPr>
            <a:r>
              <a:rPr lang="en-US" sz="1600" dirty="0"/>
              <a:t>05MAR	Cancel March 2020 plenary		08/01/02/02	pass</a:t>
            </a:r>
          </a:p>
          <a:p>
            <a:pPr eaLnBrk="1" hangingPunct="1">
              <a:buFont typeface="+mj-lt"/>
              <a:buAutoNum type="arabicParenR"/>
              <a:tabLst>
                <a:tab pos="1141413" algn="l"/>
              </a:tabLst>
            </a:pPr>
            <a:r>
              <a:rPr lang="en-US" sz="1600" dirty="0"/>
              <a:t>14MAR	Approve Nov 2019 minutes		10/00/00/03	pass</a:t>
            </a:r>
          </a:p>
          <a:p>
            <a:pPr eaLnBrk="1" hangingPunct="1">
              <a:buFont typeface="+mj-lt"/>
              <a:buAutoNum type="arabicParenR"/>
              <a:tabLst>
                <a:tab pos="1141413" algn="l"/>
              </a:tabLst>
            </a:pPr>
            <a:r>
              <a:rPr lang="en-US" sz="1600" dirty="0"/>
              <a:t>20MAR	Rescind Nov 2019 motions #8 &amp; #9	10/00/00/03	pass</a:t>
            </a:r>
          </a:p>
          <a:p>
            <a:pPr eaLnBrk="1" hangingPunct="1">
              <a:buFont typeface="+mj-lt"/>
              <a:buAutoNum type="arabicParenR"/>
              <a:tabLst>
                <a:tab pos="1141413" algn="l"/>
              </a:tabLst>
            </a:pPr>
            <a:r>
              <a:rPr lang="en-US" sz="1600" dirty="0"/>
              <a:t>20MAR	Approve 802.3 press releases		08/00/00/06	pass</a:t>
            </a:r>
          </a:p>
          <a:p>
            <a:pPr eaLnBrk="1" hangingPunct="1">
              <a:buFont typeface="+mj-lt"/>
              <a:buAutoNum type="arabicParenR"/>
              <a:tabLst>
                <a:tab pos="1141413" algn="l"/>
              </a:tabLst>
            </a:pPr>
            <a:r>
              <a:rPr lang="en-US" sz="1600" dirty="0"/>
              <a:t>24MAR	Approve 802 reply </a:t>
            </a:r>
            <a:r>
              <a:rPr lang="en-US" sz="1600" dirty="0" err="1"/>
              <a:t>cmts</a:t>
            </a:r>
            <a:r>
              <a:rPr lang="en-US" sz="1600" dirty="0"/>
              <a:t> to FCC on DSRC 01/05/0/07	fail</a:t>
            </a:r>
          </a:p>
          <a:p>
            <a:pPr eaLnBrk="1" hangingPunct="1">
              <a:buFont typeface="+mj-lt"/>
              <a:buAutoNum type="arabicParenR"/>
              <a:tabLst>
                <a:tab pos="1141413" algn="l"/>
              </a:tabLst>
            </a:pPr>
            <a:r>
              <a:rPr lang="en-US" sz="1600" dirty="0"/>
              <a:t>26MAR	Funding for </a:t>
            </a:r>
            <a:r>
              <a:rPr lang="en-US" sz="1600" dirty="0" err="1"/>
              <a:t>webcon</a:t>
            </a:r>
            <a:r>
              <a:rPr lang="en-US" sz="1600" dirty="0"/>
              <a:t> services		09/00/00/04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15</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startAt="11"/>
              <a:tabLst>
                <a:tab pos="1141413" algn="l"/>
              </a:tabLst>
            </a:pPr>
            <a:r>
              <a:rPr lang="en-US" sz="1600" dirty="0"/>
              <a:t>10APR	Approve 802 reply </a:t>
            </a:r>
            <a:r>
              <a:rPr lang="en-US" sz="1600" dirty="0" err="1"/>
              <a:t>cmts</a:t>
            </a:r>
            <a:r>
              <a:rPr lang="en-US" sz="1600" dirty="0"/>
              <a:t> to FCC on DSRC 08/00/0/05	pass</a:t>
            </a:r>
          </a:p>
          <a:p>
            <a:pPr eaLnBrk="1" hangingPunct="1">
              <a:buFont typeface="+mj-lt"/>
              <a:buAutoNum type="arabicParenR" startAt="11"/>
              <a:tabLst>
                <a:tab pos="1141413" algn="l"/>
              </a:tabLst>
            </a:pPr>
            <a:r>
              <a:rPr lang="en-US" sz="1600" dirty="0"/>
              <a:t>27MAY	Approve LMSC </a:t>
            </a:r>
            <a:r>
              <a:rPr lang="en-US" sz="1600" dirty="0" err="1"/>
              <a:t>OpsMan</a:t>
            </a:r>
            <a:r>
              <a:rPr lang="en-US" sz="1600" dirty="0"/>
              <a:t> changes#1	11/00/00/02	pass</a:t>
            </a:r>
          </a:p>
          <a:p>
            <a:pPr eaLnBrk="1" hangingPunct="1">
              <a:buFont typeface="+mj-lt"/>
              <a:buAutoNum type="arabicParenR" startAt="11"/>
              <a:tabLst>
                <a:tab pos="1141413" algn="l"/>
              </a:tabLst>
            </a:pPr>
            <a:r>
              <a:rPr lang="en-US" sz="1600" dirty="0"/>
              <a:t>04JUN	Approve LMSC </a:t>
            </a:r>
            <a:r>
              <a:rPr lang="en-US" sz="1600" dirty="0" err="1"/>
              <a:t>OpsMan</a:t>
            </a:r>
            <a:r>
              <a:rPr lang="en-US" sz="1600" dirty="0"/>
              <a:t> changes#2	07/05/00/01	fail</a:t>
            </a:r>
          </a:p>
          <a:p>
            <a:pPr eaLnBrk="1" hangingPunct="1">
              <a:buFont typeface="+mj-lt"/>
              <a:buAutoNum type="arabicParenR" startAt="11"/>
              <a:tabLst>
                <a:tab pos="1141413" algn="l"/>
              </a:tabLst>
            </a:pPr>
            <a:r>
              <a:rPr lang="en-US" sz="1600" dirty="0"/>
              <a:t>10JUN	Approve July electronic plenary	11/00/00/02	pass</a:t>
            </a:r>
          </a:p>
          <a:p>
            <a:pPr eaLnBrk="1" hangingPunct="1">
              <a:buFont typeface="+mj-lt"/>
              <a:buAutoNum type="arabicParenR" startAt="11"/>
              <a:tabLst>
                <a:tab pos="1141413" algn="l"/>
              </a:tabLst>
            </a:pPr>
            <a:r>
              <a:rPr lang="en-US" sz="1600" dirty="0"/>
              <a:t>11JUN	Approve rules suspension for ICAIDs	11/00/00/02	pass</a:t>
            </a:r>
          </a:p>
          <a:p>
            <a:pPr eaLnBrk="1" hangingPunct="1">
              <a:buFont typeface="+mj-lt"/>
              <a:buAutoNum type="arabicParenR" startAt="11"/>
              <a:tabLst>
                <a:tab pos="1141413" algn="l"/>
              </a:tabLst>
            </a:pPr>
            <a:endParaRPr lang="en-US" sz="1600" dirty="0"/>
          </a:p>
          <a:p>
            <a:pPr eaLnBrk="1" hangingPunct="1">
              <a:buFont typeface="+mj-lt"/>
              <a:buAutoNum type="arabicParenR" startAt="11"/>
              <a:tabLst>
                <a:tab pos="1141413" algn="l"/>
              </a:tabLst>
            </a:pPr>
            <a:endParaRPr lang="en-US" sz="1600" dirty="0"/>
          </a:p>
          <a:p>
            <a:pPr eaLnBrk="1" hangingPunct="1">
              <a:buFont typeface="+mj-lt"/>
              <a:buAutoNum type="arabicParenR" startAt="11"/>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extLst>
      <p:ext uri="{BB962C8B-B14F-4D97-AF65-F5344CB8AC3E}">
        <p14:creationId xmlns:p14="http://schemas.microsoft.com/office/powerpoint/2010/main" val="1765403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sp>
        <p:nvSpPr>
          <p:cNvPr id="7" name="Title 1"/>
          <p:cNvSpPr>
            <a:spLocks noGrp="1"/>
          </p:cNvSpPr>
          <p:nvPr>
            <p:ph type="title"/>
          </p:nvPr>
        </p:nvSpPr>
        <p:spPr>
          <a:xfrm>
            <a:off x="457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2894398098"/>
              </p:ext>
            </p:extLst>
          </p:nvPr>
        </p:nvGraphicFramePr>
        <p:xfrm>
          <a:off x="304800" y="990599"/>
          <a:ext cx="8534401" cy="47010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HPE, Huawei, </a:t>
                      </a:r>
                      <a:r>
                        <a:rPr lang="en-US" sz="1000" u="none" strike="noStrike" dirty="0" err="1">
                          <a:effectLst/>
                          <a:latin typeface="+mj-lt"/>
                        </a:rPr>
                        <a:t>Itron</a:t>
                      </a:r>
                      <a:r>
                        <a:rPr lang="en-US" sz="1000" u="none" strike="noStrike" dirty="0">
                          <a:effectLst/>
                          <a:latin typeface="+mj-lt"/>
                        </a:rPr>
                        <a:t>, YAS BBV</a:t>
                      </a:r>
                      <a:endParaRPr lang="en-US" sz="1000" u="none" strike="noStrike" baseline="0" dirty="0">
                        <a:effectLst/>
                        <a:latin typeface="+mj-lt"/>
                      </a:endParaRPr>
                    </a:p>
                    <a:p>
                      <a:pPr algn="l" fontAlgn="ctr"/>
                      <a:r>
                        <a:rPr lang="en-US" sz="1000" u="none" strike="noStrike" baseline="0" dirty="0">
                          <a:effectLst/>
                          <a:latin typeface="+mj-lt"/>
                        </a:rPr>
                        <a:t>Origin Wireless, </a:t>
                      </a:r>
                      <a:r>
                        <a:rPr lang="en-US" sz="1000" u="none" strike="noStrike" baseline="0" dirty="0" err="1">
                          <a:effectLst/>
                          <a:latin typeface="+mj-lt"/>
                        </a:rPr>
                        <a:t>Wyebot</a:t>
                      </a:r>
                      <a:r>
                        <a:rPr lang="en-US" sz="1000" u="none" strike="noStrike" baseline="0" dirty="0">
                          <a:effectLst/>
                          <a:latin typeface="+mj-lt"/>
                        </a:rPr>
                        <a:t>, </a:t>
                      </a:r>
                      <a:r>
                        <a:rPr lang="en-US" sz="1000" u="none" strike="noStrike" baseline="0" dirty="0" err="1">
                          <a:effectLst/>
                          <a:latin typeface="+mj-lt"/>
                        </a:rPr>
                        <a:t>octoScope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r>
                        <a:rPr lang="en-US" sz="1000" b="0" i="0" u="none" strike="noStrike" dirty="0">
                          <a:effectLst/>
                          <a:latin typeface="+mj-lt"/>
                        </a:rPr>
                        <a:t>CME Consulting, Analog Devices, Marvell,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dirty="0">
                          <a:effectLst/>
                          <a:latin typeface="+mj-lt"/>
                        </a:rPr>
                        <a:t>P802.1 High Level Interface (HILI)</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17</a:t>
            </a:fld>
            <a:endParaRPr lang="en-US"/>
          </a:p>
        </p:txBody>
      </p:sp>
    </p:spTree>
    <p:extLst>
      <p:ext uri="{BB962C8B-B14F-4D97-AF65-F5344CB8AC3E}">
        <p14:creationId xmlns:p14="http://schemas.microsoft.com/office/powerpoint/2010/main" val="17818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18</a:t>
            </a:fld>
            <a:endParaRPr lang="en-US"/>
          </a:p>
        </p:txBody>
      </p:sp>
      <p:sp>
        <p:nvSpPr>
          <p:cNvPr id="9219" name="Rectangle 2"/>
          <p:cNvSpPr>
            <a:spLocks noGrp="1" noChangeArrowheads="1"/>
          </p:cNvSpPr>
          <p:nvPr>
            <p:ph type="title"/>
          </p:nvPr>
        </p:nvSpPr>
        <p:spPr/>
        <p:txBody>
          <a:bodyPr/>
          <a:lstStyle/>
          <a:p>
            <a:pPr eaLnBrk="1" hangingPunct="1"/>
            <a:r>
              <a:rPr lang="en-US" dirty="0"/>
              <a:t>5.06 Drafts to Sponsor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none</a:t>
            </a:r>
          </a:p>
          <a:p>
            <a:pPr eaLnBrk="1" hangingPunct="1">
              <a:buFont typeface="+mj-lt"/>
              <a:buAutoNum type="arabicPeriod"/>
            </a:pPr>
            <a:r>
              <a:rPr lang="en-US" sz="1600" dirty="0"/>
              <a:t>802.03: none</a:t>
            </a:r>
          </a:p>
          <a:p>
            <a:pPr eaLnBrk="1" hangingPunct="1">
              <a:buFont typeface="+mj-lt"/>
              <a:buAutoNum type="arabicPeriod"/>
            </a:pPr>
            <a:r>
              <a:rPr lang="en-US" sz="1600" dirty="0"/>
              <a:t>802.11: none</a:t>
            </a:r>
          </a:p>
          <a:p>
            <a:pPr eaLnBrk="1" hangingPunct="1">
              <a:buFont typeface="+mj-lt"/>
              <a:buAutoNum type="arabicPeriod"/>
            </a:pPr>
            <a:r>
              <a:rPr lang="en-US" sz="1600" dirty="0"/>
              <a:t>802.15: P802.15.13</a:t>
            </a:r>
          </a:p>
          <a:p>
            <a:pPr eaLnBrk="1" hangingPunct="1">
              <a:buFont typeface="+mj-lt"/>
              <a:buAutoNum type="arabicPeriod"/>
            </a:pPr>
            <a:r>
              <a:rPr lang="en-US" sz="1600" dirty="0"/>
              <a:t>802.19: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19</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P802E, P802.1Qcr</a:t>
            </a:r>
          </a:p>
          <a:p>
            <a:pPr eaLnBrk="1" hangingPunct="1">
              <a:buFont typeface="+mj-lt"/>
              <a:buAutoNum type="arabicPeriod"/>
            </a:pPr>
            <a:r>
              <a:rPr lang="en-US" sz="1600" dirty="0"/>
              <a:t>802.03: none</a:t>
            </a:r>
          </a:p>
          <a:p>
            <a:pPr eaLnBrk="1" hangingPunct="1">
              <a:buFont typeface="+mj-lt"/>
              <a:buAutoNum type="arabicPeriod"/>
            </a:pPr>
            <a:r>
              <a:rPr lang="en-US" sz="1600" dirty="0"/>
              <a:t>802.11: none</a:t>
            </a:r>
          </a:p>
          <a:p>
            <a:pPr eaLnBrk="1" hangingPunct="1">
              <a:buFont typeface="+mj-lt"/>
              <a:buAutoNum type="arabicPeriod"/>
            </a:pPr>
            <a:r>
              <a:rPr lang="en-US" sz="1600" dirty="0"/>
              <a:t>802.15: P802.15.22.3 possibly</a:t>
            </a:r>
          </a:p>
          <a:p>
            <a:pPr eaLnBrk="1" hangingPunct="1">
              <a:buFont typeface="+mj-lt"/>
              <a:buAutoNum type="arabicPeriod"/>
            </a:pPr>
            <a:r>
              <a:rPr lang="en-US" sz="1600" dirty="0"/>
              <a:t>802.19: none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a:t>
            </a:fld>
            <a:endPar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rPr>
              <a:t>l</a:t>
            </a:r>
          </a:p>
        </p:txBody>
      </p:sp>
      <p:sp>
        <p:nvSpPr>
          <p:cNvPr id="6" name="Date Placeholder 5"/>
          <p:cNvSpPr>
            <a:spLocks noGrp="1"/>
          </p:cNvSpPr>
          <p:nvPr>
            <p:ph type="dt" idx="15"/>
          </p:nvPr>
        </p:nvSpPr>
        <p:spPr/>
        <p:txBody>
          <a:bodyPr/>
          <a:lstStyle/>
          <a:p>
            <a:pPr marL="0" marR="0" lvl="0" indent="0" algn="l"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dirty="0">
                <a:ln>
                  <a:noFill/>
                </a:ln>
                <a:solidFill>
                  <a:srgbClr val="000000"/>
                </a:solidFill>
                <a:effectLst/>
                <a:uLnTx/>
                <a:uFillTx/>
                <a:latin typeface="Times New Roman" pitchFamily="16" charset="0"/>
                <a:ea typeface="MS Gothic" charset="-128"/>
              </a:rPr>
              <a:t>November 2019</a:t>
            </a: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20</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5.08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a:t>
            </a:r>
            <a:r>
              <a:rPr lang="en-US" sz="1600" kern="0" dirty="0" err="1"/>
              <a:t>tbd</a:t>
            </a:r>
            <a:endParaRPr lang="en-US" sz="1600" kern="0" dirty="0"/>
          </a:p>
          <a:p>
            <a:pPr eaLnBrk="1" hangingPunct="1">
              <a:buFont typeface="+mj-lt"/>
              <a:buAutoNum type="arabicPeriod"/>
            </a:pPr>
            <a:r>
              <a:rPr lang="en-US" sz="1600" kern="0" dirty="0"/>
              <a:t>802.01: liaisons to 802.3, MEF, BBF, ETG, 3GPP, JTC1, etc.</a:t>
            </a:r>
          </a:p>
          <a:p>
            <a:pPr eaLnBrk="1" hangingPunct="1">
              <a:buFont typeface="+mj-lt"/>
              <a:buAutoNum type="arabicPeriod"/>
            </a:pPr>
            <a:r>
              <a:rPr lang="en-US" sz="1600" kern="0" dirty="0"/>
              <a:t>802.03: liaison to IEC</a:t>
            </a:r>
          </a:p>
          <a:p>
            <a:pPr eaLnBrk="1" hangingPunct="1">
              <a:buFont typeface="+mj-lt"/>
              <a:buAutoNum type="arabicPeriod"/>
            </a:pPr>
            <a:r>
              <a:rPr lang="en-US" sz="1600" kern="0" dirty="0"/>
              <a:t>802.11: none (possibly 3 from JTC1)</a:t>
            </a:r>
          </a:p>
          <a:p>
            <a:pPr eaLnBrk="1" hangingPunct="1">
              <a:buFont typeface="+mj-lt"/>
              <a:buAutoNum type="arabicPeriod"/>
            </a:pPr>
            <a:r>
              <a:rPr lang="en-US" sz="1600" kern="0" dirty="0"/>
              <a:t>802.15: press release for 802.15.4z</a:t>
            </a:r>
          </a:p>
          <a:p>
            <a:pPr eaLnBrk="1" hangingPunct="1">
              <a:buFont typeface="+mj-lt"/>
              <a:buAutoNum type="arabicPeriod"/>
            </a:pPr>
            <a:r>
              <a:rPr lang="en-US" sz="1600" kern="0" dirty="0"/>
              <a:t>802.18: none (possibly 1 or 2 to FCC)</a:t>
            </a:r>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none</a:t>
            </a:r>
            <a:endParaRPr lang="en-US" sz="1600" dirty="0"/>
          </a:p>
          <a:p>
            <a:pPr>
              <a:buFont typeface="+mj-lt"/>
              <a:buAutoNum type="arabicPeriod"/>
            </a:pPr>
            <a:r>
              <a:rPr lang="en-US" sz="1600" kern="0" dirty="0">
                <a:solidFill>
                  <a:schemeClr val="tx2"/>
                </a:solidFill>
              </a:rPr>
              <a:t>802/JTC1 SC: several liaisons</a:t>
            </a:r>
          </a:p>
          <a:p>
            <a:pPr>
              <a:buFont typeface="+mj-lt"/>
              <a:buAutoNum type="arabicPeriod"/>
            </a:pPr>
            <a:r>
              <a:rPr lang="en-US" sz="1600" kern="0" dirty="0">
                <a:solidFill>
                  <a:schemeClr val="tx2"/>
                </a:solidFill>
              </a:rPr>
              <a:t>802/ITU SC: none</a:t>
            </a:r>
          </a:p>
          <a:p>
            <a:pPr>
              <a:buFont typeface="+mj-lt"/>
              <a:buAutoNum type="arabicPeriod"/>
            </a:pPr>
            <a:r>
              <a:rPr lang="en-US" sz="1600" kern="0" dirty="0">
                <a:solidFill>
                  <a:schemeClr val="tx2"/>
                </a:solidFill>
              </a:rPr>
              <a:t>802/IETF SC: none</a:t>
            </a:r>
          </a:p>
          <a:p>
            <a:pPr>
              <a:buFont typeface="+mj-lt"/>
              <a:buAutoNum type="arabicPeriod"/>
            </a:pPr>
            <a:r>
              <a:rPr lang="en-US" sz="1600" kern="0" dirty="0">
                <a:solidFill>
                  <a:schemeClr val="tx2"/>
                </a:solidFill>
              </a:rPr>
              <a:t>802/Wireless Chairs SC: none</a:t>
            </a:r>
          </a:p>
          <a:p>
            <a:pPr>
              <a:buFont typeface="+mj-lt"/>
              <a:buAutoNum type="arabicPeriod"/>
            </a:pPr>
            <a:r>
              <a:rPr lang="en-US" sz="1600" kern="0" dirty="0">
                <a:solidFill>
                  <a:schemeClr val="tx2"/>
                </a:solidFill>
              </a:rPr>
              <a:t>802 Public Visibility Standing Committee: none</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21</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7696200" cy="4114800"/>
          </a:xfrm>
        </p:spPr>
        <p:txBody>
          <a:bodyPr/>
          <a:lstStyle/>
          <a:p>
            <a:pPr>
              <a:buFont typeface="+mj-lt"/>
              <a:buAutoNum type="arabicPeriod"/>
            </a:pPr>
            <a:r>
              <a:rPr lang="en-US" sz="1400" dirty="0"/>
              <a:t>P802.1ASdn Amendment: YANG Data Model, PAR and CSD</a:t>
            </a:r>
          </a:p>
          <a:p>
            <a:pPr>
              <a:buFont typeface="+mj-lt"/>
              <a:buAutoNum type="arabicPeriod"/>
            </a:pPr>
            <a:r>
              <a:rPr lang="en-US" sz="1400" dirty="0"/>
              <a:t>P802.3 Industry Connections - New Ethernet Applications, Endorsement Letter &amp; ICAID to </a:t>
            </a:r>
            <a:r>
              <a:rPr lang="en-US" sz="1400" dirty="0" err="1"/>
              <a:t>ICCom</a:t>
            </a:r>
            <a:endParaRPr lang="en-US" sz="1400" dirty="0"/>
          </a:p>
          <a:p>
            <a:pPr>
              <a:buFont typeface="+mj-lt"/>
              <a:buAutoNum type="arabicPeriod"/>
            </a:pPr>
            <a:r>
              <a:rPr lang="en-US" sz="1400" dirty="0"/>
              <a:t>P802.3 Revision (potential)</a:t>
            </a:r>
          </a:p>
          <a:p>
            <a:pPr>
              <a:buFont typeface="+mj-lt"/>
              <a:buAutoNum type="arabicPeriod"/>
            </a:pPr>
            <a:r>
              <a:rPr lang="en-US" sz="1400" dirty="0"/>
              <a:t>P802.11ax Amendment: High Efficiency WLAN, PAR Extension</a:t>
            </a:r>
          </a:p>
          <a:p>
            <a:pPr>
              <a:buFont typeface="+mj-lt"/>
              <a:buAutoNum type="arabicPeriod"/>
            </a:pPr>
            <a:r>
              <a:rPr lang="en-US" sz="1400" dirty="0"/>
              <a:t>P802.11ba Amendment: Low-power wake-up radio operation, PAR Extension</a:t>
            </a:r>
          </a:p>
          <a:p>
            <a:pPr>
              <a:buFont typeface="+mj-lt"/>
              <a:buAutoNum type="arabicPeriod"/>
            </a:pPr>
            <a:r>
              <a:rPr lang="en-US" sz="1400" dirty="0"/>
              <a:t>P802.11bf Wireless Local Area Sensing (SENS), PAR and CSD</a:t>
            </a:r>
          </a:p>
          <a:p>
            <a:pPr>
              <a:buFont typeface="+mj-lt"/>
              <a:buAutoNum type="arabicPeriod"/>
            </a:pPr>
            <a:r>
              <a:rPr lang="en-US" sz="1400" dirty="0"/>
              <a:t>P802.22.3 possible extension</a:t>
            </a:r>
          </a:p>
          <a:p>
            <a:pPr>
              <a:buFont typeface="+mj-lt"/>
              <a:buAutoNum type="arabicPeriod"/>
            </a:pPr>
            <a:r>
              <a:rPr lang="en-US" sz="1400" dirty="0"/>
              <a:t>P802.15.4/</a:t>
            </a:r>
            <a:r>
              <a:rPr lang="en-US" sz="1400" dirty="0" err="1"/>
              <a:t>Corr</a:t>
            </a:r>
            <a:endParaRPr lang="en-US" sz="1400" dirty="0"/>
          </a:p>
          <a:p>
            <a:pPr marL="0" indent="0">
              <a:buNone/>
            </a:pPr>
            <a:endParaRPr lang="en-US" sz="1400" dirty="0"/>
          </a:p>
          <a:p>
            <a:pPr marL="0" indent="0">
              <a:buNone/>
            </a:pPr>
            <a:r>
              <a:rPr lang="en-US" sz="1400" dirty="0"/>
              <a:t>PAR withdrawal requests: </a:t>
            </a:r>
          </a:p>
          <a:p>
            <a:pPr>
              <a:buFont typeface="+mj-lt"/>
              <a:buAutoNum type="arabicPeriod"/>
            </a:pPr>
            <a:r>
              <a:rPr lang="en-US" sz="1400" dirty="0"/>
              <a:t>none </a:t>
            </a:r>
            <a:endParaRPr lang="en-US" sz="2800" dirty="0"/>
          </a:p>
          <a:p>
            <a:pPr eaLnBrk="1" hangingPunct="1">
              <a:buFont typeface="+mj-lt"/>
              <a:buAutoNum type="arabicPeriod"/>
            </a:pP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53950870"/>
              </p:ext>
            </p:extLst>
          </p:nvPr>
        </p:nvGraphicFramePr>
        <p:xfrm>
          <a:off x="381000" y="990600"/>
          <a:ext cx="8382000" cy="5160322"/>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20000"/>
                    </a:ext>
                  </a:extLst>
                </a:gridCol>
                <a:gridCol w="3287058">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Joint work item with SAE proposal (profile of TSN for aerospace) </a:t>
                      </a:r>
                      <a:r>
                        <a:rPr lang="en-US" sz="1600" dirty="0" err="1">
                          <a:solidFill>
                            <a:schemeClr val="tx1"/>
                          </a:solidFill>
                        </a:rPr>
                        <a:t>JodiH</a:t>
                      </a:r>
                      <a:r>
                        <a:rPr lang="en-US" sz="16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Industries Connections deliberations on IEEE 802 network enhancements for the next decade..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ICAID: </a:t>
                      </a:r>
                      <a:r>
                        <a:rPr lang="en-US" sz="1600" baseline="0" dirty="0"/>
                        <a:t>New Ethernet Applications ad hoc (beyond 400G Ethernet)</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Wireless Sensing (SENS) SG</a:t>
                      </a:r>
                      <a:br>
                        <a:rPr lang="en-US" sz="1600" dirty="0">
                          <a:solidFill>
                            <a:schemeClr val="tx1"/>
                          </a:solidFill>
                        </a:rPr>
                      </a:br>
                      <a:r>
                        <a:rPr lang="en-US" sz="1600" dirty="0">
                          <a:solidFill>
                            <a:schemeClr val="tx1"/>
                          </a:solidFill>
                        </a:rPr>
                        <a:t>- </a:t>
                      </a:r>
                      <a:r>
                        <a:rPr lang="en-US" sz="1600" baseline="0" dirty="0">
                          <a:solidFill>
                            <a:schemeClr val="tx1"/>
                          </a:solidFill>
                        </a:rPr>
                        <a:t>Advanced Access Network Interface (AANI) Standing Committee</a:t>
                      </a:r>
                      <a:br>
                        <a:rPr lang="en-US" sz="1600" baseline="0" dirty="0">
                          <a:solidFill>
                            <a:schemeClr val="tx1"/>
                          </a:solidFill>
                        </a:rPr>
                      </a:br>
                      <a:r>
                        <a:rPr lang="en-US" sz="1600" baseline="0" dirty="0">
                          <a:solidFill>
                            <a:schemeClr val="tx1"/>
                          </a:solidFill>
                        </a:rPr>
                        <a:t>- </a:t>
                      </a:r>
                      <a:r>
                        <a:rPr lang="en-US" sz="1600" dirty="0">
                          <a:solidFill>
                            <a:schemeClr val="tx1"/>
                          </a:solidFill>
                        </a:rPr>
                        <a:t>Wireless Next Generation Standing Committee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Random and Changing MAC Address SG (MAC Address and privacy topics)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Japanese rate extension to 802.15.4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(yet to be named):  </a:t>
                      </a:r>
                      <a:r>
                        <a:rPr lang="en-US" sz="1600" baseline="0" dirty="0" err="1">
                          <a:solidFill>
                            <a:schemeClr val="tx1"/>
                          </a:solidFill>
                        </a:rPr>
                        <a:t>TeraHertz</a:t>
                      </a:r>
                      <a:r>
                        <a:rPr lang="en-US" sz="1600" baseline="0" dirty="0">
                          <a:solidFill>
                            <a:schemeClr val="tx1"/>
                          </a:solidFill>
                        </a:rPr>
                        <a:t> activity</a:t>
                      </a:r>
                      <a:br>
                        <a:rPr lang="en-US" sz="1600" baseline="0" dirty="0">
                          <a:solidFill>
                            <a:schemeClr val="tx1"/>
                          </a:solidFill>
                        </a:rPr>
                      </a:br>
                      <a:r>
                        <a:rPr lang="en-US" sz="1600" baseline="0" dirty="0">
                          <a:solidFill>
                            <a:schemeClr val="tx1"/>
                          </a:solidFill>
                        </a:rPr>
                        <a:t>Interest Groups: Vehicle Assisted Technology, Link Dependability</a:t>
                      </a:r>
                      <a:br>
                        <a:rPr lang="en-US" sz="1600" baseline="0" dirty="0">
                          <a:solidFill>
                            <a:schemeClr val="tx1"/>
                          </a:solidFill>
                        </a:rPr>
                      </a:br>
                      <a:r>
                        <a:rPr lang="en-US" sz="1600" baseline="0" dirty="0">
                          <a:solidFill>
                            <a:schemeClr val="tx1"/>
                          </a:solidFill>
                        </a:rPr>
                        <a:t>SC: IETF/6tisch.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340182963"/>
              </p:ext>
            </p:extLst>
          </p:nvPr>
        </p:nvGraphicFramePr>
        <p:xfrm>
          <a:off x="685800" y="1981200"/>
          <a:ext cx="8382000" cy="189992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5.11 EC Action Item recap</a:t>
            </a:r>
          </a:p>
        </p:txBody>
      </p:sp>
    </p:spTree>
    <p:extLst>
      <p:ext uri="{BB962C8B-B14F-4D97-AF65-F5344CB8AC3E}">
        <p14:creationId xmlns:p14="http://schemas.microsoft.com/office/powerpoint/2010/main" val="2377937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25</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sz="4000" dirty="0"/>
              <a:t>5.12 Identify 802 Task Force Topics </a:t>
            </a:r>
          </a:p>
        </p:txBody>
      </p:sp>
      <p:sp>
        <p:nvSpPr>
          <p:cNvPr id="14340" name="Rectangle 3"/>
          <p:cNvSpPr>
            <a:spLocks noGrp="1" noChangeArrowheads="1"/>
          </p:cNvSpPr>
          <p:nvPr>
            <p:ph type="body" idx="1"/>
          </p:nvPr>
        </p:nvSpPr>
        <p:spPr>
          <a:xfrm>
            <a:off x="457200" y="1143000"/>
            <a:ext cx="8305800" cy="4724400"/>
          </a:xfrm>
        </p:spPr>
        <p:txBody>
          <a:bodyPr/>
          <a:lstStyle/>
          <a:p>
            <a:pPr eaLnBrk="1" hangingPunct="1">
              <a:defRPr/>
            </a:pPr>
            <a:r>
              <a:rPr lang="en-US" sz="2000" dirty="0"/>
              <a:t>802 Task Force Electronic Meeting Monday17 August 2020 2-3pm ET</a:t>
            </a:r>
            <a:endParaRPr lang="en-US" sz="2400" dirty="0"/>
          </a:p>
          <a:p>
            <a:pPr marL="457200" lvl="1" indent="0">
              <a:buNone/>
              <a:defRPr/>
            </a:pPr>
            <a:br>
              <a:rPr lang="en-US" sz="2400" dirty="0"/>
            </a:br>
            <a:r>
              <a:rPr lang="en-US" sz="2400" dirty="0"/>
              <a:t>Possible Topics</a:t>
            </a:r>
            <a:r>
              <a:rPr lang="en-US" sz="2400" dirty="0">
                <a:solidFill>
                  <a:schemeClr val="tx2"/>
                </a:solidFill>
              </a:rPr>
              <a:t> </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IEEE SA tools update &amp; discussion</a:t>
            </a:r>
          </a:p>
          <a:p>
            <a:pPr marL="1657350" lvl="3" indent="-342900">
              <a:buFont typeface="+mj-lt"/>
              <a:buAutoNum type="arabicPeriod"/>
              <a:defRPr/>
            </a:pPr>
            <a:r>
              <a:rPr lang="en-US" sz="1200" dirty="0">
                <a:solidFill>
                  <a:schemeClr val="tx2"/>
                </a:solidFill>
              </a:rPr>
              <a:t>Remote meeting tools: web conferencing, remote voting, etc.</a:t>
            </a:r>
          </a:p>
          <a:p>
            <a:pPr marL="2114550" lvl="4" indent="-342900">
              <a:buFont typeface="+mj-lt"/>
              <a:buAutoNum type="arabicPeriod"/>
              <a:defRPr/>
            </a:pPr>
            <a:r>
              <a:rPr lang="en-US" sz="1200" dirty="0">
                <a:solidFill>
                  <a:schemeClr val="tx2"/>
                </a:solidFill>
              </a:rPr>
              <a:t>802.1 is trialing </a:t>
            </a:r>
            <a:r>
              <a:rPr lang="en-US" sz="1200" dirty="0" err="1">
                <a:solidFill>
                  <a:schemeClr val="tx2"/>
                </a:solidFill>
              </a:rPr>
              <a:t>DirectVote</a:t>
            </a:r>
            <a:r>
              <a:rPr lang="en-US" sz="1200" dirty="0">
                <a:solidFill>
                  <a:schemeClr val="tx2"/>
                </a:solidFill>
              </a:rPr>
              <a:t> Live for July 2020 elections</a:t>
            </a:r>
          </a:p>
          <a:p>
            <a:pPr marL="1657350" lvl="3" indent="-342900">
              <a:buFont typeface="+mj-lt"/>
              <a:buAutoNum type="arabicPeriod"/>
              <a:defRPr/>
            </a:pPr>
            <a:r>
              <a:rPr lang="en-US" sz="1200" dirty="0">
                <a:solidFill>
                  <a:schemeClr val="tx2"/>
                </a:solidFill>
              </a:rPr>
              <a:t>Mentor replacement investigation – status update</a:t>
            </a:r>
          </a:p>
          <a:p>
            <a:pPr marL="1657350" lvl="3" indent="-342900">
              <a:buFont typeface="+mj-lt"/>
              <a:buAutoNum type="arabicPeriod"/>
              <a:defRPr/>
            </a:pPr>
            <a:r>
              <a:rPr lang="en-US" sz="1200" dirty="0">
                <a:solidFill>
                  <a:schemeClr val="tx2"/>
                </a:solidFill>
              </a:rPr>
              <a:t>SA to potentially fund </a:t>
            </a:r>
            <a:r>
              <a:rPr lang="en-US" sz="1200" dirty="0" err="1">
                <a:solidFill>
                  <a:schemeClr val="tx2"/>
                </a:solidFill>
              </a:rPr>
              <a:t>Framemaker</a:t>
            </a:r>
            <a:r>
              <a:rPr lang="en-US" sz="1200" dirty="0">
                <a:solidFill>
                  <a:schemeClr val="tx2"/>
                </a:solidFill>
              </a:rPr>
              <a:t> licenses – status update</a:t>
            </a:r>
          </a:p>
          <a:p>
            <a:pPr marL="1200150" lvl="2" indent="-342900">
              <a:buFont typeface="+mj-lt"/>
              <a:buAutoNum type="arabicPeriod"/>
              <a:defRPr/>
            </a:pPr>
            <a:r>
              <a:rPr lang="en-US" sz="1600" dirty="0">
                <a:solidFill>
                  <a:schemeClr val="tx2"/>
                </a:solidFill>
              </a:rPr>
              <a:t>Schedule next meeting (possibly 21 DEC 2020)</a:t>
            </a: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a:t>
            </a:r>
          </a:p>
          <a:p>
            <a:pPr marL="1200150" lvl="2" indent="-342900">
              <a:buFont typeface="+mj-lt"/>
              <a:buAutoNum type="arabicPeriod"/>
              <a:defRPr/>
            </a:pPr>
            <a:r>
              <a:rPr lang="en-US" sz="2000" dirty="0">
                <a:solidFill>
                  <a:schemeClr val="tx2"/>
                </a:solidFill>
              </a:rPr>
              <a:t>None at this time </a:t>
            </a:r>
            <a:endParaRPr lang="en-US" sz="2000" dirty="0"/>
          </a:p>
          <a:p>
            <a:pPr marL="800100" lvl="1" indent="-342900">
              <a:buFont typeface="+mj-lt"/>
              <a:buAutoNum type="arabicPeriod"/>
              <a:defRPr/>
            </a:pPr>
            <a:r>
              <a:rPr lang="en-US" sz="2400" dirty="0">
                <a:solidFill>
                  <a:schemeClr val="tx2"/>
                </a:solidFill>
              </a:rPr>
              <a:t>Adjourn</a:t>
            </a: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26</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8CBB0-7305-42D1-8B49-CC9E0B539FC7}"/>
              </a:ext>
            </a:extLst>
          </p:cNvPr>
          <p:cNvSpPr>
            <a:spLocks noGrp="1"/>
          </p:cNvSpPr>
          <p:nvPr>
            <p:ph type="title"/>
          </p:nvPr>
        </p:nvSpPr>
        <p:spPr/>
        <p:txBody>
          <a:bodyPr/>
          <a:lstStyle/>
          <a:p>
            <a:r>
              <a:rPr lang="en-US" dirty="0"/>
              <a:t>Chair’s Closing Remark</a:t>
            </a:r>
          </a:p>
        </p:txBody>
      </p:sp>
      <p:sp>
        <p:nvSpPr>
          <p:cNvPr id="4" name="Slide Number Placeholder 3">
            <a:extLst>
              <a:ext uri="{FF2B5EF4-FFF2-40B4-BE49-F238E27FC236}">
                <a16:creationId xmlns:a16="http://schemas.microsoft.com/office/drawing/2014/main" id="{602C0307-3124-4CDB-B2D3-DA6F49CB4EA3}"/>
              </a:ext>
            </a:extLst>
          </p:cNvPr>
          <p:cNvSpPr>
            <a:spLocks noGrp="1"/>
          </p:cNvSpPr>
          <p:nvPr>
            <p:ph type="sldNum" sz="quarter" idx="12"/>
          </p:nvPr>
        </p:nvSpPr>
        <p:spPr/>
        <p:txBody>
          <a:bodyPr/>
          <a:lstStyle/>
          <a:p>
            <a:pPr>
              <a:defRPr/>
            </a:pPr>
            <a:fld id="{C8910AE4-85DC-4894-8AA6-C2187499416B}" type="slidenum">
              <a:rPr lang="en-US" smtClean="0"/>
              <a:pPr>
                <a:defRPr/>
              </a:pPr>
              <a:t>27</a:t>
            </a:fld>
            <a:endParaRPr lang="en-US"/>
          </a:p>
        </p:txBody>
      </p:sp>
      <p:pic>
        <p:nvPicPr>
          <p:cNvPr id="5" name="Picture 4">
            <a:extLst>
              <a:ext uri="{FF2B5EF4-FFF2-40B4-BE49-F238E27FC236}">
                <a16:creationId xmlns:a16="http://schemas.microsoft.com/office/drawing/2014/main" id="{79CB31E9-A15E-4AA0-AD34-CEB673C47455}"/>
              </a:ext>
            </a:extLst>
          </p:cNvPr>
          <p:cNvPicPr>
            <a:picLocks noChangeAspect="1"/>
          </p:cNvPicPr>
          <p:nvPr/>
        </p:nvPicPr>
        <p:blipFill>
          <a:blip r:embed="rId2"/>
          <a:stretch>
            <a:fillRect/>
          </a:stretch>
        </p:blipFill>
        <p:spPr>
          <a:xfrm>
            <a:off x="685800" y="2006952"/>
            <a:ext cx="1943250" cy="3327048"/>
          </a:xfrm>
          <a:prstGeom prst="rect">
            <a:avLst/>
          </a:prstGeom>
        </p:spPr>
      </p:pic>
      <p:pic>
        <p:nvPicPr>
          <p:cNvPr id="7" name="Picture 6">
            <a:extLst>
              <a:ext uri="{FF2B5EF4-FFF2-40B4-BE49-F238E27FC236}">
                <a16:creationId xmlns:a16="http://schemas.microsoft.com/office/drawing/2014/main" id="{01D03DDF-982F-4A22-B391-22E28BEE1C4B}"/>
              </a:ext>
            </a:extLst>
          </p:cNvPr>
          <p:cNvPicPr>
            <a:picLocks noChangeAspect="1"/>
          </p:cNvPicPr>
          <p:nvPr/>
        </p:nvPicPr>
        <p:blipFill>
          <a:blip r:embed="rId3"/>
          <a:stretch>
            <a:fillRect/>
          </a:stretch>
        </p:blipFill>
        <p:spPr>
          <a:xfrm>
            <a:off x="2743200" y="2057400"/>
            <a:ext cx="5535265" cy="3327048"/>
          </a:xfrm>
          <a:prstGeom prst="rect">
            <a:avLst/>
          </a:prstGeom>
        </p:spPr>
      </p:pic>
      <p:sp>
        <p:nvSpPr>
          <p:cNvPr id="8" name="TextBox 7">
            <a:extLst>
              <a:ext uri="{FF2B5EF4-FFF2-40B4-BE49-F238E27FC236}">
                <a16:creationId xmlns:a16="http://schemas.microsoft.com/office/drawing/2014/main" id="{9FB45FB1-D1A6-4E1B-BC47-B7BF88FA85C1}"/>
              </a:ext>
            </a:extLst>
          </p:cNvPr>
          <p:cNvSpPr txBox="1"/>
          <p:nvPr/>
        </p:nvSpPr>
        <p:spPr>
          <a:xfrm>
            <a:off x="371202" y="5911152"/>
            <a:ext cx="8401595" cy="369332"/>
          </a:xfrm>
          <a:prstGeom prst="rect">
            <a:avLst/>
          </a:prstGeom>
          <a:noFill/>
        </p:spPr>
        <p:txBody>
          <a:bodyPr wrap="none" rtlCol="0">
            <a:spAutoFit/>
          </a:bodyPr>
          <a:lstStyle/>
          <a:p>
            <a:r>
              <a:rPr lang="en-US" dirty="0"/>
              <a:t>To everyone that has contributed to 802 Standards over almost four decades – well done!</a:t>
            </a:r>
          </a:p>
        </p:txBody>
      </p:sp>
    </p:spTree>
    <p:extLst>
      <p:ext uri="{BB962C8B-B14F-4D97-AF65-F5344CB8AC3E}">
        <p14:creationId xmlns:p14="http://schemas.microsoft.com/office/powerpoint/2010/main" val="229902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85802"/>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3</a:t>
            </a:fld>
            <a:endPar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rPr>
              <a:t> </a:t>
            </a:r>
          </a:p>
        </p:txBody>
      </p:sp>
      <p:sp>
        <p:nvSpPr>
          <p:cNvPr id="6" name="Date Placeholder 5"/>
          <p:cNvSpPr>
            <a:spLocks noGrp="1"/>
          </p:cNvSpPr>
          <p:nvPr>
            <p:ph type="dt" idx="15"/>
          </p:nvPr>
        </p:nvSpPr>
        <p:spPr/>
        <p:txBody>
          <a:bodyPr/>
          <a:lstStyle/>
          <a:p>
            <a:pPr marL="0" marR="0" lvl="0" indent="0" algn="l"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itchFamily="16" charset="0"/>
                <a:ea typeface="MS Gothic" charset="-128"/>
              </a:rPr>
              <a:t>November 2019</a:t>
            </a: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4</a:t>
            </a:fld>
            <a:endPar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rPr>
              <a:t> </a:t>
            </a:r>
          </a:p>
        </p:txBody>
      </p:sp>
      <p:sp>
        <p:nvSpPr>
          <p:cNvPr id="6" name="Date Placeholder 5"/>
          <p:cNvSpPr>
            <a:spLocks noGrp="1"/>
          </p:cNvSpPr>
          <p:nvPr>
            <p:ph type="dt" idx="15"/>
          </p:nvPr>
        </p:nvSpPr>
        <p:spPr/>
        <p:txBody>
          <a:bodyPr/>
          <a:lstStyle/>
          <a:p>
            <a:pPr marL="0" marR="0" lvl="0" indent="0" algn="l"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itchFamily="16" charset="0"/>
                <a:ea typeface="MS Gothic" charset="-128"/>
              </a:rPr>
              <a:t>November 2019</a:t>
            </a: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81000" y="1524000"/>
            <a:ext cx="8534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Michelle Turner	role: 802 lead editorial support</a:t>
            </a:r>
            <a:br>
              <a:rPr lang="en-US" sz="1400" dirty="0"/>
            </a:br>
            <a:r>
              <a:rPr lang="en-US" sz="1400" dirty="0"/>
              <a:t>	title: Managing Editor, Content Production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Jonathan Goldberg 	role: 802 lead</a:t>
            </a:r>
            <a:br>
              <a:rPr lang="en-US" sz="1400" dirty="0"/>
            </a:br>
            <a:r>
              <a:rPr lang="en-US" sz="1400" dirty="0"/>
              <a:t>	supports dot11, dot15, dot18, dot19, dot21, dot22 groups</a:t>
            </a:r>
            <a:br>
              <a:rPr lang="en-US" sz="1400" dirty="0"/>
            </a:br>
            <a:r>
              <a:rPr lang="en-US" sz="1400" dirty="0"/>
              <a:t>	title: Operational Program Management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Jodi </a:t>
            </a:r>
            <a:r>
              <a:rPr lang="en-US" sz="1400" dirty="0" err="1"/>
              <a:t>Haasz</a:t>
            </a:r>
            <a:r>
              <a:rPr lang="en-US" sz="1400" dirty="0"/>
              <a:t>	role: 802 support</a:t>
            </a:r>
            <a:br>
              <a:rPr lang="en-US" sz="1400" dirty="0"/>
            </a:br>
            <a:r>
              <a:rPr lang="en-US" sz="1400" dirty="0"/>
              <a:t>	supports: dot01, dot03, dot24, dot16 groups</a:t>
            </a:r>
            <a:br>
              <a:rPr lang="en-US" sz="1400" dirty="0"/>
            </a:br>
            <a:r>
              <a:rPr lang="en-US" sz="1400" dirty="0"/>
              <a:t>	title: Operational Program Management Manager</a:t>
            </a:r>
          </a:p>
          <a:p>
            <a:pPr marL="0" indent="0" defTabSz="1371600" eaLnBrk="1" hangingPunct="1">
              <a:lnSpc>
                <a:spcPct val="80000"/>
              </a:lnSpc>
              <a:buNone/>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p:txBody>
          <a:bodyPr/>
          <a:lstStyle/>
          <a:p>
            <a:r>
              <a:rPr lang="en-US" dirty="0"/>
              <a:t>5.01 Chair’s Announcements</a:t>
            </a:r>
          </a:p>
        </p:txBody>
      </p:sp>
      <p:sp>
        <p:nvSpPr>
          <p:cNvPr id="3" name="Content Placeholder 2">
            <a:extLst>
              <a:ext uri="{FF2B5EF4-FFF2-40B4-BE49-F238E27FC236}">
                <a16:creationId xmlns:a16="http://schemas.microsoft.com/office/drawing/2014/main" id="{2520ECA6-24EB-421E-9B8C-7B9073026E51}"/>
              </a:ext>
            </a:extLst>
          </p:cNvPr>
          <p:cNvSpPr>
            <a:spLocks noGrp="1"/>
          </p:cNvSpPr>
          <p:nvPr>
            <p:ph idx="1"/>
          </p:nvPr>
        </p:nvSpPr>
        <p:spPr/>
        <p:txBody>
          <a:bodyPr/>
          <a:lstStyle/>
          <a:p>
            <a:r>
              <a:rPr lang="en-US" dirty="0"/>
              <a:t>Seems like we just met a few days ago…</a:t>
            </a:r>
          </a:p>
          <a:p>
            <a:r>
              <a:rPr lang="en-US" dirty="0"/>
              <a:t>Today, 10 July 2020, is Nikola Tesla’s birthday, born 10 July 1856</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8600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20947416-8B1E-4D20-BAA1-FD27552CFF3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2832100" y="952500"/>
            <a:ext cx="6299200" cy="4953000"/>
          </a:xfrm>
        </p:spPr>
      </p:pic>
      <p:sp>
        <p:nvSpPr>
          <p:cNvPr id="4" name="Slide Number Placeholder 3">
            <a:extLst>
              <a:ext uri="{FF2B5EF4-FFF2-40B4-BE49-F238E27FC236}">
                <a16:creationId xmlns:a16="http://schemas.microsoft.com/office/drawing/2014/main" id="{1D5A422E-2AFD-4A0A-A049-B96C4F6B0705}"/>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
        <p:nvSpPr>
          <p:cNvPr id="7" name="TextBox 6">
            <a:extLst>
              <a:ext uri="{FF2B5EF4-FFF2-40B4-BE49-F238E27FC236}">
                <a16:creationId xmlns:a16="http://schemas.microsoft.com/office/drawing/2014/main" id="{D4E500DD-2305-4784-BBFB-2A35E60AE571}"/>
              </a:ext>
            </a:extLst>
          </p:cNvPr>
          <p:cNvSpPr txBox="1"/>
          <p:nvPr/>
        </p:nvSpPr>
        <p:spPr>
          <a:xfrm>
            <a:off x="518376" y="1295400"/>
            <a:ext cx="2416046" cy="1754326"/>
          </a:xfrm>
          <a:prstGeom prst="rect">
            <a:avLst/>
          </a:prstGeom>
          <a:noFill/>
          <a:ln>
            <a:solidFill>
              <a:schemeClr val="tx1"/>
            </a:solidFill>
          </a:ln>
        </p:spPr>
        <p:txBody>
          <a:bodyPr wrap="none" rtlCol="0">
            <a:spAutoFit/>
          </a:bodyPr>
          <a:lstStyle/>
          <a:p>
            <a:pPr algn="ctr"/>
            <a:r>
              <a:rPr lang="en-US" dirty="0"/>
              <a:t>IEEE Computer Society</a:t>
            </a:r>
          </a:p>
          <a:p>
            <a:pPr algn="ctr"/>
            <a:r>
              <a:rPr lang="en-US" dirty="0"/>
              <a:t>plaque</a:t>
            </a:r>
          </a:p>
          <a:p>
            <a:pPr algn="ctr"/>
            <a:r>
              <a:rPr lang="en-US" dirty="0"/>
              <a:t>in recognition of</a:t>
            </a:r>
            <a:br>
              <a:rPr lang="en-US" dirty="0"/>
            </a:br>
            <a:endParaRPr lang="en-US" dirty="0"/>
          </a:p>
          <a:p>
            <a:pPr algn="ctr"/>
            <a:r>
              <a:rPr lang="en-US" dirty="0"/>
              <a:t>IEEE 802 LMSC’s</a:t>
            </a:r>
          </a:p>
          <a:p>
            <a:pPr algn="ctr"/>
            <a:r>
              <a:rPr lang="en-US" dirty="0"/>
              <a:t>40</a:t>
            </a:r>
            <a:r>
              <a:rPr lang="en-US" baseline="30000" dirty="0"/>
              <a:t>th</a:t>
            </a:r>
            <a:r>
              <a:rPr lang="en-US" dirty="0"/>
              <a:t> Anniversary</a:t>
            </a:r>
          </a:p>
        </p:txBody>
      </p:sp>
    </p:spTree>
    <p:extLst>
      <p:ext uri="{BB962C8B-B14F-4D97-AF65-F5344CB8AC3E}">
        <p14:creationId xmlns:p14="http://schemas.microsoft.com/office/powerpoint/2010/main" val="191657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Reminder #1: Use IMAT to log your attendance</a:t>
            </a:r>
          </a:p>
          <a:p>
            <a:pPr lvl="1"/>
            <a:endParaRPr lang="en-US" sz="1600" dirty="0"/>
          </a:p>
          <a:p>
            <a:pPr lvl="1"/>
            <a:r>
              <a:rPr lang="en-US" sz="1600" dirty="0"/>
              <a:t>Reminder #2: 2020 802 leadership elections/appointments</a:t>
            </a:r>
          </a:p>
          <a:p>
            <a:pPr lvl="1"/>
            <a:endParaRPr lang="en-US" sz="1600" dirty="0"/>
          </a:p>
          <a:p>
            <a:pPr lvl="1"/>
            <a:r>
              <a:rPr lang="en-US" sz="1600" dirty="0"/>
              <a:t>Reminder #3 Interim EC meeting scheduled for 04 August 1-3PM ET</a:t>
            </a:r>
            <a:br>
              <a:rPr lang="en-US" sz="1600" dirty="0"/>
            </a:br>
            <a:endParaRPr lang="en-US" sz="1600" dirty="0"/>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19F9-450C-40DA-A41E-37DC5994B91E}"/>
              </a:ext>
            </a:extLst>
          </p:cNvPr>
          <p:cNvSpPr>
            <a:spLocks noGrp="1"/>
          </p:cNvSpPr>
          <p:nvPr>
            <p:ph type="title"/>
          </p:nvPr>
        </p:nvSpPr>
        <p:spPr/>
        <p:txBody>
          <a:bodyPr/>
          <a:lstStyle/>
          <a:p>
            <a:r>
              <a:rPr lang="en-US" dirty="0"/>
              <a:t>5.01 Chair’s Announcements</a:t>
            </a:r>
          </a:p>
        </p:txBody>
      </p:sp>
      <p:sp>
        <p:nvSpPr>
          <p:cNvPr id="3" name="Content Placeholder 2">
            <a:extLst>
              <a:ext uri="{FF2B5EF4-FFF2-40B4-BE49-F238E27FC236}">
                <a16:creationId xmlns:a16="http://schemas.microsoft.com/office/drawing/2014/main" id="{FFA74004-597A-43B2-B6C4-BE6897939251}"/>
              </a:ext>
            </a:extLst>
          </p:cNvPr>
          <p:cNvSpPr>
            <a:spLocks noGrp="1"/>
          </p:cNvSpPr>
          <p:nvPr>
            <p:ph idx="1"/>
          </p:nvPr>
        </p:nvSpPr>
        <p:spPr>
          <a:xfrm>
            <a:off x="690113" y="1600200"/>
            <a:ext cx="8153400" cy="4114800"/>
          </a:xfrm>
        </p:spPr>
        <p:txBody>
          <a:bodyPr/>
          <a:lstStyle/>
          <a:p>
            <a:r>
              <a:rPr lang="en-US" sz="1200" dirty="0"/>
              <a:t>Leadership Elections: Each WG/TAG to conduct election and report results at closing EC meeting</a:t>
            </a:r>
          </a:p>
          <a:p>
            <a:endParaRPr lang="en-US" sz="1200" dirty="0"/>
          </a:p>
          <a:p>
            <a:r>
              <a:rPr lang="en-US" sz="1200" dirty="0" err="1"/>
              <a:t>Nikolich</a:t>
            </a:r>
            <a:r>
              <a:rPr lang="en-US" sz="1200" dirty="0"/>
              <a:t> will stand for 802 EC Chair and plans on the following appointments</a:t>
            </a:r>
            <a:endParaRPr lang="en-US" sz="800" dirty="0"/>
          </a:p>
          <a:p>
            <a:r>
              <a:rPr lang="en-US" sz="1200" dirty="0"/>
              <a:t>Potential appointed voting members of 802 Executive Committee</a:t>
            </a:r>
            <a:br>
              <a:rPr lang="en-US" sz="1200" dirty="0"/>
            </a:br>
            <a:r>
              <a:rPr lang="en-US" sz="1200" dirty="0"/>
              <a:t>	1</a:t>
            </a:r>
            <a:r>
              <a:rPr lang="en-US" sz="1200" baseline="30000" dirty="0"/>
              <a:t>st</a:t>
            </a:r>
            <a:r>
              <a:rPr lang="en-US" sz="1200" dirty="0"/>
              <a:t> Vice Chair: 			James </a:t>
            </a:r>
            <a:r>
              <a:rPr lang="en-US" sz="1200" dirty="0" err="1"/>
              <a:t>Gilb</a:t>
            </a:r>
            <a:br>
              <a:rPr lang="en-US" sz="1200" dirty="0"/>
            </a:br>
            <a:r>
              <a:rPr lang="en-US" sz="1200" dirty="0"/>
              <a:t>	2</a:t>
            </a:r>
            <a:r>
              <a:rPr lang="en-US" sz="1200" baseline="30000" dirty="0"/>
              <a:t>nd</a:t>
            </a:r>
            <a:r>
              <a:rPr lang="en-US" sz="1200" dirty="0"/>
              <a:t> Vice Chair: 			Roger Marks</a:t>
            </a:r>
            <a:br>
              <a:rPr lang="en-US" sz="1200" dirty="0"/>
            </a:br>
            <a:r>
              <a:rPr lang="en-US" sz="1200" dirty="0"/>
              <a:t>	Executive Secretary: 			Jon </a:t>
            </a:r>
            <a:r>
              <a:rPr lang="en-US" sz="1200" dirty="0" err="1"/>
              <a:t>Rosdahl</a:t>
            </a:r>
            <a:br>
              <a:rPr lang="en-US" sz="1200" dirty="0"/>
            </a:br>
            <a:r>
              <a:rPr lang="en-US" sz="1200" dirty="0"/>
              <a:t>	Recording Secretary: 			John </a:t>
            </a:r>
            <a:r>
              <a:rPr lang="en-US" sz="1200" dirty="0" err="1"/>
              <a:t>D’Ambrosia</a:t>
            </a:r>
            <a:br>
              <a:rPr lang="en-US" sz="1200" dirty="0"/>
            </a:br>
            <a:r>
              <a:rPr lang="en-US" sz="1200" dirty="0"/>
              <a:t>	Treasurer: 				George Zimmerman</a:t>
            </a:r>
          </a:p>
          <a:p>
            <a:r>
              <a:rPr lang="en-US" sz="1200" dirty="0"/>
              <a:t>Potential appointed non-voting members of the 802 Executive Committee</a:t>
            </a:r>
            <a:br>
              <a:rPr lang="en-US" sz="1200" dirty="0"/>
            </a:br>
            <a:r>
              <a:rPr lang="en-US" sz="1200" dirty="0"/>
              <a:t>	Hibernating 802.16 WG Ch			Roger Marks</a:t>
            </a:r>
            <a:br>
              <a:rPr lang="en-US" sz="1200" dirty="0"/>
            </a:br>
            <a:r>
              <a:rPr lang="en-US" sz="1200" dirty="0"/>
              <a:t>	Hibernating 802.21 WG Ch			</a:t>
            </a:r>
            <a:r>
              <a:rPr lang="en-US" sz="1200" dirty="0" err="1"/>
              <a:t>Subir</a:t>
            </a:r>
            <a:r>
              <a:rPr lang="en-US" sz="1200" dirty="0"/>
              <a:t> Das</a:t>
            </a:r>
            <a:br>
              <a:rPr lang="en-US" sz="1200" dirty="0"/>
            </a:br>
            <a:r>
              <a:rPr lang="en-US" sz="1200" dirty="0"/>
              <a:t>	Hibernating 802.22 WG Ch			Apurva </a:t>
            </a:r>
            <a:r>
              <a:rPr lang="en-US" sz="1200" dirty="0" err="1"/>
              <a:t>Mody</a:t>
            </a:r>
            <a:br>
              <a:rPr lang="en-US" sz="1200" dirty="0"/>
            </a:br>
            <a:r>
              <a:rPr lang="en-US" sz="1200" dirty="0"/>
              <a:t>	Member Emeritus: 			Geoff Thompson</a:t>
            </a:r>
            <a:br>
              <a:rPr lang="en-US" sz="1200" dirty="0"/>
            </a:br>
            <a:r>
              <a:rPr lang="en-US" sz="1200" dirty="0"/>
              <a:t>	Member Emeritus Treasurer:			Clint Chaplin</a:t>
            </a:r>
            <a:br>
              <a:rPr lang="en-US" sz="1200" dirty="0"/>
            </a:br>
            <a:r>
              <a:rPr lang="en-US" sz="1200" dirty="0"/>
              <a:t>	802/Wireless Chairs Standing </a:t>
            </a:r>
            <a:r>
              <a:rPr lang="en-US" sz="1200" dirty="0" err="1"/>
              <a:t>Cmte</a:t>
            </a:r>
            <a:r>
              <a:rPr lang="en-US" sz="1200" dirty="0"/>
              <a:t>: 		Bob </a:t>
            </a:r>
            <a:r>
              <a:rPr lang="en-US" sz="1200" dirty="0" err="1"/>
              <a:t>Heile</a:t>
            </a:r>
            <a:br>
              <a:rPr lang="en-US" sz="1200" dirty="0"/>
            </a:br>
            <a:r>
              <a:rPr lang="en-US" sz="1200" dirty="0"/>
              <a:t>	802/JTC1 Standing Committee:		Andrew Myles</a:t>
            </a:r>
            <a:br>
              <a:rPr lang="en-US" sz="1200" dirty="0"/>
            </a:br>
            <a:r>
              <a:rPr lang="en-US" sz="1200" dirty="0"/>
              <a:t>	802/ITU Standing Committee: 		Glenn Parsons</a:t>
            </a:r>
            <a:br>
              <a:rPr lang="en-US" sz="1200" dirty="0"/>
            </a:br>
            <a:r>
              <a:rPr lang="en-US" sz="1200" dirty="0"/>
              <a:t>	802/IETF Standing Committee:		Dorothy Stanley</a:t>
            </a:r>
            <a:br>
              <a:rPr lang="en-US" sz="1200" dirty="0"/>
            </a:br>
            <a:r>
              <a:rPr lang="en-US" sz="1200" dirty="0"/>
              <a:t>	802 Ombudsman:			Guido </a:t>
            </a:r>
            <a:r>
              <a:rPr lang="en-US" sz="1200" dirty="0" err="1"/>
              <a:t>Hiertz</a:t>
            </a:r>
            <a:br>
              <a:rPr lang="en-US" sz="1200" dirty="0"/>
            </a:br>
            <a:r>
              <a:rPr lang="en-US" sz="1200" dirty="0"/>
              <a:t>	802 Public Visibility Standing </a:t>
            </a:r>
            <a:r>
              <a:rPr lang="en-US" sz="1200" dirty="0" err="1"/>
              <a:t>Cmte</a:t>
            </a:r>
            <a:r>
              <a:rPr lang="en-US" sz="1200" dirty="0"/>
              <a:t>:		John </a:t>
            </a:r>
            <a:r>
              <a:rPr lang="en-US" sz="1200" dirty="0" err="1"/>
              <a:t>D’Ambrosia</a:t>
            </a:r>
            <a:endParaRPr lang="en-US" sz="1200" dirty="0"/>
          </a:p>
        </p:txBody>
      </p:sp>
      <p:sp>
        <p:nvSpPr>
          <p:cNvPr id="4" name="Slide Number Placeholder 3">
            <a:extLst>
              <a:ext uri="{FF2B5EF4-FFF2-40B4-BE49-F238E27FC236}">
                <a16:creationId xmlns:a16="http://schemas.microsoft.com/office/drawing/2014/main" id="{E4C601F7-EE94-41A4-BC76-3AE70708F724}"/>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3291122533"/>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232932</TotalTime>
  <Words>1415</Words>
  <Application>Microsoft Office PowerPoint</Application>
  <PresentationFormat>On-screen Show (4:3)</PresentationFormat>
  <Paragraphs>327</Paragraphs>
  <Slides>27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Arial</vt:lpstr>
      <vt:lpstr>Calibri</vt:lpstr>
      <vt:lpstr>Lucida Grande</vt:lpstr>
      <vt:lpstr>Times New Roman</vt:lpstr>
      <vt:lpstr>Default Design</vt:lpstr>
      <vt:lpstr>Office Theme</vt:lpstr>
      <vt:lpstr>IEEE 802 LMSC   July 2020  124th Plenary Session (1st electronic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5.01 Chair’s Announcements</vt:lpstr>
      <vt:lpstr>PowerPoint Presentation</vt:lpstr>
      <vt:lpstr>5.01 Chair’s Announcements</vt:lpstr>
      <vt:lpstr>5.01 Chair’s Announcements</vt:lpstr>
      <vt:lpstr>5.01 Chair’s Announcements EC meetings for the plenary</vt:lpstr>
      <vt:lpstr>PowerPoint Presentation</vt:lpstr>
      <vt:lpstr>5.03 SA Standards Board Actions</vt:lpstr>
      <vt:lpstr>5.03 SA Standards Board Actions</vt:lpstr>
      <vt:lpstr>5.04  LMSC Email Ballot Recap</vt:lpstr>
      <vt:lpstr>5.04  LMSC Email Ballot Recap</vt:lpstr>
      <vt:lpstr>5.05 EC Affiliation Update</vt:lpstr>
      <vt:lpstr>5.05 EC Affiliation Update</vt:lpstr>
      <vt:lpstr>5.06 Drafts to Sponsor Ballot</vt:lpstr>
      <vt:lpstr>5.07 Drafts to RevCom</vt:lpstr>
      <vt:lpstr>5.08 Draft Documents  for EC to consider</vt:lpstr>
      <vt:lpstr>5.09 Draft PARs to NesCom</vt:lpstr>
      <vt:lpstr>5.10 Pre-PAR activity</vt:lpstr>
      <vt:lpstr>5.10 Pre-PAR activity</vt:lpstr>
      <vt:lpstr>5.11 EC Action Item recap</vt:lpstr>
      <vt:lpstr>5.12 Identify 802 Task Force Topics </vt:lpstr>
      <vt:lpstr>End of Opening EC Meeting</vt:lpstr>
      <vt:lpstr>Chair’s Closing Remark</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3644</cp:revision>
  <cp:lastPrinted>2017-11-04T17:30:55Z</cp:lastPrinted>
  <dcterms:created xsi:type="dcterms:W3CDTF">2002-03-10T15:43:16Z</dcterms:created>
  <dcterms:modified xsi:type="dcterms:W3CDTF">2020-07-10T20:34:25Z</dcterms:modified>
</cp:coreProperties>
</file>