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63" r:id="rId2"/>
    <p:sldId id="257" r:id="rId3"/>
    <p:sldId id="264" r:id="rId4"/>
    <p:sldId id="259" r:id="rId5"/>
    <p:sldId id="260" r:id="rId6"/>
    <p:sldId id="256" r:id="rId7"/>
    <p:sldId id="258"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D0CA9E-C7EA-4380-A5E6-401F0CC23966}" v="3" dt="2020-07-13T21:03:34.6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186" autoAdjust="0"/>
    <p:restoredTop sz="94660"/>
  </p:normalViewPr>
  <p:slideViewPr>
    <p:cSldViewPr snapToGrid="0" showGuides="1">
      <p:cViewPr varScale="1">
        <p:scale>
          <a:sx n="102" d="100"/>
          <a:sy n="102" d="100"/>
        </p:scale>
        <p:origin x="75" y="303"/>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A1D0CA9E-C7EA-4380-A5E6-401F0CC23966}"/>
    <pc:docChg chg="custSel addSld modSld">
      <pc:chgData name="John DAmbrosia" userId="a76b78698ac40a99" providerId="LiveId" clId="{A1D0CA9E-C7EA-4380-A5E6-401F0CC23966}" dt="2020-07-13T21:07:21.761" v="449" actId="20577"/>
      <pc:docMkLst>
        <pc:docMk/>
      </pc:docMkLst>
      <pc:sldChg chg="modSp mod">
        <pc:chgData name="John DAmbrosia" userId="a76b78698ac40a99" providerId="LiveId" clId="{A1D0CA9E-C7EA-4380-A5E6-401F0CC23966}" dt="2020-07-13T21:01:10.354" v="134" actId="20577"/>
        <pc:sldMkLst>
          <pc:docMk/>
          <pc:sldMk cId="4180377153" sldId="257"/>
        </pc:sldMkLst>
        <pc:spChg chg="mod">
          <ac:chgData name="John DAmbrosia" userId="a76b78698ac40a99" providerId="LiveId" clId="{A1D0CA9E-C7EA-4380-A5E6-401F0CC23966}" dt="2020-07-13T21:01:10.354" v="134" actId="20577"/>
          <ac:spMkLst>
            <pc:docMk/>
            <pc:sldMk cId="4180377153" sldId="257"/>
            <ac:spMk id="2" creationId="{AEE52A11-6F11-46AC-A17E-1ADBC95562DC}"/>
          </ac:spMkLst>
        </pc:spChg>
        <pc:spChg chg="mod">
          <ac:chgData name="John DAmbrosia" userId="a76b78698ac40a99" providerId="LiveId" clId="{A1D0CA9E-C7EA-4380-A5E6-401F0CC23966}" dt="2020-07-13T20:55:00.304" v="1" actId="20577"/>
          <ac:spMkLst>
            <pc:docMk/>
            <pc:sldMk cId="4180377153" sldId="257"/>
            <ac:spMk id="3" creationId="{8CF56A9A-6662-4B50-8591-211AB442F7C5}"/>
          </ac:spMkLst>
        </pc:spChg>
      </pc:sldChg>
      <pc:sldChg chg="modSp mod">
        <pc:chgData name="John DAmbrosia" userId="a76b78698ac40a99" providerId="LiveId" clId="{A1D0CA9E-C7EA-4380-A5E6-401F0CC23966}" dt="2020-07-13T20:59:24.320" v="83" actId="20577"/>
        <pc:sldMkLst>
          <pc:docMk/>
          <pc:sldMk cId="1378230250" sldId="258"/>
        </pc:sldMkLst>
        <pc:spChg chg="mod">
          <ac:chgData name="John DAmbrosia" userId="a76b78698ac40a99" providerId="LiveId" clId="{A1D0CA9E-C7EA-4380-A5E6-401F0CC23966}" dt="2020-07-13T20:59:24.320" v="83" actId="20577"/>
          <ac:spMkLst>
            <pc:docMk/>
            <pc:sldMk cId="1378230250" sldId="258"/>
            <ac:spMk id="8" creationId="{C5DB74F0-6300-43D2-B9CD-CCF759C168F0}"/>
          </ac:spMkLst>
        </pc:spChg>
      </pc:sldChg>
      <pc:sldChg chg="modSp mod">
        <pc:chgData name="John DAmbrosia" userId="a76b78698ac40a99" providerId="LiveId" clId="{A1D0CA9E-C7EA-4380-A5E6-401F0CC23966}" dt="2020-07-13T20:59:12.161" v="72" actId="20577"/>
        <pc:sldMkLst>
          <pc:docMk/>
          <pc:sldMk cId="229143283" sldId="260"/>
        </pc:sldMkLst>
        <pc:spChg chg="mod">
          <ac:chgData name="John DAmbrosia" userId="a76b78698ac40a99" providerId="LiveId" clId="{A1D0CA9E-C7EA-4380-A5E6-401F0CC23966}" dt="2020-07-13T20:59:12.161" v="72" actId="20577"/>
          <ac:spMkLst>
            <pc:docMk/>
            <pc:sldMk cId="229143283" sldId="260"/>
            <ac:spMk id="8" creationId="{C5DB74F0-6300-43D2-B9CD-CCF759C168F0}"/>
          </ac:spMkLst>
        </pc:spChg>
      </pc:sldChg>
      <pc:sldChg chg="modSp mod">
        <pc:chgData name="John DAmbrosia" userId="a76b78698ac40a99" providerId="LiveId" clId="{A1D0CA9E-C7EA-4380-A5E6-401F0CC23966}" dt="2020-07-13T21:00:09.136" v="113" actId="6549"/>
        <pc:sldMkLst>
          <pc:docMk/>
          <pc:sldMk cId="927237034" sldId="262"/>
        </pc:sldMkLst>
        <pc:spChg chg="mod">
          <ac:chgData name="John DAmbrosia" userId="a76b78698ac40a99" providerId="LiveId" clId="{A1D0CA9E-C7EA-4380-A5E6-401F0CC23966}" dt="2020-07-13T21:00:09.136" v="113" actId="6549"/>
          <ac:spMkLst>
            <pc:docMk/>
            <pc:sldMk cId="927237034" sldId="262"/>
            <ac:spMk id="8" creationId="{C5DB74F0-6300-43D2-B9CD-CCF759C168F0}"/>
          </ac:spMkLst>
        </pc:spChg>
      </pc:sldChg>
      <pc:sldChg chg="modSp new mod">
        <pc:chgData name="John DAmbrosia" userId="a76b78698ac40a99" providerId="LiveId" clId="{A1D0CA9E-C7EA-4380-A5E6-401F0CC23966}" dt="2020-07-13T21:07:21.761" v="449" actId="20577"/>
        <pc:sldMkLst>
          <pc:docMk/>
          <pc:sldMk cId="4152534627" sldId="264"/>
        </pc:sldMkLst>
        <pc:spChg chg="mod">
          <ac:chgData name="John DAmbrosia" userId="a76b78698ac40a99" providerId="LiveId" clId="{A1D0CA9E-C7EA-4380-A5E6-401F0CC23966}" dt="2020-07-13T21:00:32.784" v="127" actId="20577"/>
          <ac:spMkLst>
            <pc:docMk/>
            <pc:sldMk cId="4152534627" sldId="264"/>
            <ac:spMk id="2" creationId="{0AE5E3AA-DAA0-40F5-836F-0668D1D2FF48}"/>
          </ac:spMkLst>
        </pc:spChg>
        <pc:spChg chg="mod">
          <ac:chgData name="John DAmbrosia" userId="a76b78698ac40a99" providerId="LiveId" clId="{A1D0CA9E-C7EA-4380-A5E6-401F0CC23966}" dt="2020-07-13T21:07:21.761" v="449" actId="20577"/>
          <ac:spMkLst>
            <pc:docMk/>
            <pc:sldMk cId="4152534627" sldId="264"/>
            <ac:spMk id="3" creationId="{5F2C0205-35A6-4990-829C-E5F013481A6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8BD5E3-FA4E-4A1B-B23E-7328FDAE4F74}" type="datetimeFigureOut">
              <a:rPr lang="en-US" smtClean="0"/>
              <a:t>7/13/2020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964B91-F1B8-46A5-93B8-B8A0415B556A}" type="slidenum">
              <a:rPr lang="en-US" smtClean="0"/>
              <a:t>‹#›</a:t>
            </a:fld>
            <a:endParaRPr lang="en-US"/>
          </a:p>
        </p:txBody>
      </p:sp>
    </p:spTree>
    <p:extLst>
      <p:ext uri="{BB962C8B-B14F-4D97-AF65-F5344CB8AC3E}">
        <p14:creationId xmlns:p14="http://schemas.microsoft.com/office/powerpoint/2010/main" val="2970446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0F75F-70D6-4F85-9DD3-0A54C2E700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5CA04C-A919-4DFF-8B94-2B0ECA31EA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9400947-B793-462B-AB9E-6A2F0B136EC9}"/>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7DC234CA-FD06-441A-9761-7D255104185B}"/>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E2D09AF5-1BE3-4B4B-9DDA-CE66A3087557}"/>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21643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0D342-0A54-43FE-A526-60EB40F1E8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5048F9-2B41-478D-B8BF-7BD25F024E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319034-7C1B-4E7C-A08A-C53C16456E78}"/>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4F01612E-92EB-4472-AAD7-9A8C52F9FC05}"/>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B856EF7F-C00E-44DD-8211-0C76D4560DF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618863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570E8F-A1A1-48A2-9380-E538335DFA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6912-7EE7-46D2-A61A-2312024410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F2E6E-BDE3-4618-A3E2-D2F1EC90D39B}"/>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71139548-A48C-48C6-9A3F-3CA184694FE9}"/>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08CF20C3-B8CF-486A-94C8-ABF3D5E604B4}"/>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76568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BB73C-17EC-40B4-BA17-530B02AFDB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F1D6C1-C91D-4954-ADC6-4C0AD16F4D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9A455-1382-4097-BC70-9A288DEE416B}"/>
              </a:ext>
            </a:extLst>
          </p:cNvPr>
          <p:cNvSpPr>
            <a:spLocks noGrp="1"/>
          </p:cNvSpPr>
          <p:nvPr>
            <p:ph type="dt" sz="half" idx="10"/>
          </p:nvPr>
        </p:nvSpPr>
        <p:spPr/>
        <p:txBody>
          <a:bodyPr/>
          <a:lstStyle/>
          <a:p>
            <a:r>
              <a:rPr lang="en-US" dirty="0"/>
              <a:t>Closing IEEE 802 LMSC Meeting - 24 July 2020 Closing</a:t>
            </a:r>
          </a:p>
        </p:txBody>
      </p:sp>
      <p:sp>
        <p:nvSpPr>
          <p:cNvPr id="5" name="Footer Placeholder 4">
            <a:extLst>
              <a:ext uri="{FF2B5EF4-FFF2-40B4-BE49-F238E27FC236}">
                <a16:creationId xmlns:a16="http://schemas.microsoft.com/office/drawing/2014/main" id="{0B4EA92E-5431-4BD8-9D09-F7755E479DB1}"/>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E5C73481-EA37-4177-9256-0DA8A99B9882}"/>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59602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FDAAC-A563-43CB-8EC0-AF2C251CEA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FD0969-01EF-42FE-944B-66E444F0E9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2956B6-0C4A-4714-8DB0-7C8763B76ED9}"/>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F9335B9B-72CF-4C72-9290-DF8D88EDE744}"/>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D8174444-4EA9-41BB-B923-86AA4EBCCB54}"/>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03396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7BF6A-7129-4AB8-95E3-B5AEFD1312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C3DF8-7459-4B48-9CCD-0B0E71C9C2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2A0755-8CF7-44B6-8110-E6DE6C995D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D3C58C-275E-49A7-8EF6-B6188EF44619}"/>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03399A34-C140-4257-8812-A1FAF71195C9}"/>
              </a:ext>
            </a:extLst>
          </p:cNvPr>
          <p:cNvSpPr>
            <a:spLocks noGrp="1"/>
          </p:cNvSpPr>
          <p:nvPr>
            <p:ph type="ftr" sz="quarter" idx="11"/>
          </p:nvPr>
        </p:nvSpPr>
        <p:spPr/>
        <p:txBody>
          <a:bodyPr/>
          <a:lstStyle/>
          <a:p>
            <a:r>
              <a:rPr lang="en-US"/>
              <a:t>ec-20-0139-00-00EC</a:t>
            </a:r>
          </a:p>
        </p:txBody>
      </p:sp>
      <p:sp>
        <p:nvSpPr>
          <p:cNvPr id="7" name="Slide Number Placeholder 6">
            <a:extLst>
              <a:ext uri="{FF2B5EF4-FFF2-40B4-BE49-F238E27FC236}">
                <a16:creationId xmlns:a16="http://schemas.microsoft.com/office/drawing/2014/main" id="{AB623B34-0E08-498A-BF6A-138288FEB7D5}"/>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23459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A706-C3BC-4A0A-9E14-6B709CEC0D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741B23-F2AC-4AB2-ADFA-6722027278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C93A9A-F1BB-4B6B-AB15-CC5B059813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57B3EA-9FB1-46DC-AF34-3934E2B090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1E988A-2087-44A6-86E3-A72EF59EC9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3AD3DF-E6A8-4FFB-A3C0-762415E43F68}"/>
              </a:ext>
            </a:extLst>
          </p:cNvPr>
          <p:cNvSpPr>
            <a:spLocks noGrp="1"/>
          </p:cNvSpPr>
          <p:nvPr>
            <p:ph type="dt" sz="half" idx="10"/>
          </p:nvPr>
        </p:nvSpPr>
        <p:spPr/>
        <p:txBody>
          <a:bodyPr/>
          <a:lstStyle/>
          <a:p>
            <a:r>
              <a:rPr lang="en-US"/>
              <a:t>Closing IEEE 802 LMSC Meeting - 24 July 2020 Closing</a:t>
            </a:r>
          </a:p>
        </p:txBody>
      </p:sp>
      <p:sp>
        <p:nvSpPr>
          <p:cNvPr id="8" name="Footer Placeholder 7">
            <a:extLst>
              <a:ext uri="{FF2B5EF4-FFF2-40B4-BE49-F238E27FC236}">
                <a16:creationId xmlns:a16="http://schemas.microsoft.com/office/drawing/2014/main" id="{D86FC2E8-8994-43B8-90A2-7629641846B1}"/>
              </a:ext>
            </a:extLst>
          </p:cNvPr>
          <p:cNvSpPr>
            <a:spLocks noGrp="1"/>
          </p:cNvSpPr>
          <p:nvPr>
            <p:ph type="ftr" sz="quarter" idx="11"/>
          </p:nvPr>
        </p:nvSpPr>
        <p:spPr/>
        <p:txBody>
          <a:bodyPr/>
          <a:lstStyle/>
          <a:p>
            <a:r>
              <a:rPr lang="en-US"/>
              <a:t>ec-20-0139-00-00EC</a:t>
            </a:r>
          </a:p>
        </p:txBody>
      </p:sp>
      <p:sp>
        <p:nvSpPr>
          <p:cNvPr id="9" name="Slide Number Placeholder 8">
            <a:extLst>
              <a:ext uri="{FF2B5EF4-FFF2-40B4-BE49-F238E27FC236}">
                <a16:creationId xmlns:a16="http://schemas.microsoft.com/office/drawing/2014/main" id="{8CB7880D-D0BB-40C8-8DC8-8CC0CE91987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1338146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A5445-749E-4BCF-8244-57EDB64548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EE09D8-0DFB-47E0-BD94-C8D4064DA219}"/>
              </a:ext>
            </a:extLst>
          </p:cNvPr>
          <p:cNvSpPr>
            <a:spLocks noGrp="1"/>
          </p:cNvSpPr>
          <p:nvPr>
            <p:ph type="dt" sz="half" idx="10"/>
          </p:nvPr>
        </p:nvSpPr>
        <p:spPr/>
        <p:txBody>
          <a:bodyPr/>
          <a:lstStyle/>
          <a:p>
            <a:r>
              <a:rPr lang="en-US"/>
              <a:t>Closing IEEE 802 LMSC Meeting - 24 July 2020 Closing</a:t>
            </a:r>
          </a:p>
        </p:txBody>
      </p:sp>
      <p:sp>
        <p:nvSpPr>
          <p:cNvPr id="4" name="Footer Placeholder 3">
            <a:extLst>
              <a:ext uri="{FF2B5EF4-FFF2-40B4-BE49-F238E27FC236}">
                <a16:creationId xmlns:a16="http://schemas.microsoft.com/office/drawing/2014/main" id="{FD1BABD7-9558-4C61-A4EB-9A04C6EC222A}"/>
              </a:ext>
            </a:extLst>
          </p:cNvPr>
          <p:cNvSpPr>
            <a:spLocks noGrp="1"/>
          </p:cNvSpPr>
          <p:nvPr>
            <p:ph type="ftr" sz="quarter" idx="11"/>
          </p:nvPr>
        </p:nvSpPr>
        <p:spPr/>
        <p:txBody>
          <a:bodyPr/>
          <a:lstStyle/>
          <a:p>
            <a:r>
              <a:rPr lang="en-US"/>
              <a:t>ec-20-0139-00-00EC</a:t>
            </a:r>
          </a:p>
        </p:txBody>
      </p:sp>
      <p:sp>
        <p:nvSpPr>
          <p:cNvPr id="5" name="Slide Number Placeholder 4">
            <a:extLst>
              <a:ext uri="{FF2B5EF4-FFF2-40B4-BE49-F238E27FC236}">
                <a16:creationId xmlns:a16="http://schemas.microsoft.com/office/drawing/2014/main" id="{6CD17E42-56B8-4E97-A6BB-71A3F5FD16C1}"/>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17259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DD2A3A-12A8-44C8-831F-AF3B3DE1606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C7F5BEF2-2C5A-479E-B52E-18C088C9BC80}"/>
              </a:ext>
            </a:extLst>
          </p:cNvPr>
          <p:cNvSpPr>
            <a:spLocks noGrp="1"/>
          </p:cNvSpPr>
          <p:nvPr>
            <p:ph type="ftr" sz="quarter" idx="11"/>
          </p:nvPr>
        </p:nvSpPr>
        <p:spPr/>
        <p:txBody>
          <a:bodyPr/>
          <a:lstStyle/>
          <a:p>
            <a:r>
              <a:rPr lang="en-US"/>
              <a:t>ec-20-0139-00-00EC</a:t>
            </a:r>
          </a:p>
        </p:txBody>
      </p:sp>
      <p:sp>
        <p:nvSpPr>
          <p:cNvPr id="4" name="Slide Number Placeholder 3">
            <a:extLst>
              <a:ext uri="{FF2B5EF4-FFF2-40B4-BE49-F238E27FC236}">
                <a16:creationId xmlns:a16="http://schemas.microsoft.com/office/drawing/2014/main" id="{1261EF6F-13D5-493B-847D-CBCA1C67E4B8}"/>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314658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A0B78-8F12-49F0-B97C-BCE5450D0A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B15738-98FB-4932-91DF-D228C46C92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E13224-99F0-4828-9C99-4FE55CD20E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281D2B-430C-46F4-B702-B5C9AE7F500A}"/>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13248E92-E073-4271-9274-62B9DD188823}"/>
              </a:ext>
            </a:extLst>
          </p:cNvPr>
          <p:cNvSpPr>
            <a:spLocks noGrp="1"/>
          </p:cNvSpPr>
          <p:nvPr>
            <p:ph type="ftr" sz="quarter" idx="11"/>
          </p:nvPr>
        </p:nvSpPr>
        <p:spPr/>
        <p:txBody>
          <a:bodyPr/>
          <a:lstStyle/>
          <a:p>
            <a:r>
              <a:rPr lang="en-US"/>
              <a:t>ec-20-0139-00-00EC</a:t>
            </a:r>
          </a:p>
        </p:txBody>
      </p:sp>
      <p:sp>
        <p:nvSpPr>
          <p:cNvPr id="7" name="Slide Number Placeholder 6">
            <a:extLst>
              <a:ext uri="{FF2B5EF4-FFF2-40B4-BE49-F238E27FC236}">
                <a16:creationId xmlns:a16="http://schemas.microsoft.com/office/drawing/2014/main" id="{A7F21332-E562-4EEA-BD20-7AB58F4DF145}"/>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28836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F08C5-99A4-42BB-AD56-C8FBAAA679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50BF2A-438F-439E-822F-2BF87FC2F2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1B59AF-9D3A-4F9E-A390-A9853EBCCE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A50384-2057-4EEB-9432-6987215ABEF4}"/>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0AE52685-1A6B-409B-80D6-5382B6B36AF9}"/>
              </a:ext>
            </a:extLst>
          </p:cNvPr>
          <p:cNvSpPr>
            <a:spLocks noGrp="1"/>
          </p:cNvSpPr>
          <p:nvPr>
            <p:ph type="ftr" sz="quarter" idx="11"/>
          </p:nvPr>
        </p:nvSpPr>
        <p:spPr/>
        <p:txBody>
          <a:bodyPr/>
          <a:lstStyle/>
          <a:p>
            <a:r>
              <a:rPr lang="en-US"/>
              <a:t>ec-20-0139-00-00EC</a:t>
            </a:r>
          </a:p>
        </p:txBody>
      </p:sp>
      <p:sp>
        <p:nvSpPr>
          <p:cNvPr id="7" name="Slide Number Placeholder 6">
            <a:extLst>
              <a:ext uri="{FF2B5EF4-FFF2-40B4-BE49-F238E27FC236}">
                <a16:creationId xmlns:a16="http://schemas.microsoft.com/office/drawing/2014/main" id="{FBCD7412-0E6C-49C8-AEB7-F5BC91E2559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74888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D9C46F-49CE-49AF-83F4-4B4FDF0000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895D2C-FB58-4E5E-84B9-5BFE51CBE1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BD1E8-F31B-444D-94FF-794AFA62ABB0}"/>
              </a:ext>
            </a:extLst>
          </p:cNvPr>
          <p:cNvSpPr>
            <a:spLocks noGrp="1"/>
          </p:cNvSpPr>
          <p:nvPr>
            <p:ph type="dt" sz="half" idx="2"/>
          </p:nvPr>
        </p:nvSpPr>
        <p:spPr>
          <a:xfrm>
            <a:off x="838200" y="6356350"/>
            <a:ext cx="3632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Closing IEEE 802 LMSC Meeting - 24 July 2020 Closing</a:t>
            </a:r>
          </a:p>
        </p:txBody>
      </p:sp>
      <p:sp>
        <p:nvSpPr>
          <p:cNvPr id="5" name="Footer Placeholder 4">
            <a:extLst>
              <a:ext uri="{FF2B5EF4-FFF2-40B4-BE49-F238E27FC236}">
                <a16:creationId xmlns:a16="http://schemas.microsoft.com/office/drawing/2014/main" id="{65C8CFD4-C234-4506-8DBE-5734AF59EE28}"/>
              </a:ext>
            </a:extLst>
          </p:cNvPr>
          <p:cNvSpPr>
            <a:spLocks noGrp="1"/>
          </p:cNvSpPr>
          <p:nvPr>
            <p:ph type="ftr" sz="quarter" idx="3"/>
          </p:nvPr>
        </p:nvSpPr>
        <p:spPr>
          <a:xfrm>
            <a:off x="5410200" y="6356350"/>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ec-20-0139-00-00EC</a:t>
            </a:r>
          </a:p>
        </p:txBody>
      </p:sp>
      <p:sp>
        <p:nvSpPr>
          <p:cNvPr id="6" name="Slide Number Placeholder 5">
            <a:extLst>
              <a:ext uri="{FF2B5EF4-FFF2-40B4-BE49-F238E27FC236}">
                <a16:creationId xmlns:a16="http://schemas.microsoft.com/office/drawing/2014/main" id="{C893922C-D71E-4BEB-A129-18548F476D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96BCF-C0EA-4679-B278-183C32B0DEDD}" type="slidenum">
              <a:rPr lang="en-US" smtClean="0"/>
              <a:t>‹#›</a:t>
            </a:fld>
            <a:endParaRPr lang="en-US"/>
          </a:p>
        </p:txBody>
      </p:sp>
    </p:spTree>
    <p:extLst>
      <p:ext uri="{BB962C8B-B14F-4D97-AF65-F5344CB8AC3E}">
        <p14:creationId xmlns:p14="http://schemas.microsoft.com/office/powerpoint/2010/main" val="3842661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06-00-00EC-july-2020-plenary-proposal.od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0/ec-20-0106-00-00EC-july-2020-plenary-proposal.od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7C3A1-C1A3-48A7-954B-6915BAFD039B}"/>
              </a:ext>
            </a:extLst>
          </p:cNvPr>
          <p:cNvSpPr>
            <a:spLocks noGrp="1"/>
          </p:cNvSpPr>
          <p:nvPr>
            <p:ph type="ctrTitle"/>
          </p:nvPr>
        </p:nvSpPr>
        <p:spPr/>
        <p:txBody>
          <a:bodyPr anchor="ctr">
            <a:normAutofit/>
          </a:bodyPr>
          <a:lstStyle/>
          <a:p>
            <a:r>
              <a:rPr lang="en-US" sz="4400" dirty="0"/>
              <a:t>Proposal for </a:t>
            </a:r>
            <a:br>
              <a:rPr lang="en-US" sz="4400" dirty="0"/>
            </a:br>
            <a:r>
              <a:rPr lang="en-US" sz="4400" dirty="0"/>
              <a:t>IEEE 802 Nov 2020 Electronic Plenary</a:t>
            </a:r>
          </a:p>
        </p:txBody>
      </p:sp>
      <p:sp>
        <p:nvSpPr>
          <p:cNvPr id="3" name="Subtitle 2">
            <a:extLst>
              <a:ext uri="{FF2B5EF4-FFF2-40B4-BE49-F238E27FC236}">
                <a16:creationId xmlns:a16="http://schemas.microsoft.com/office/drawing/2014/main" id="{5E82895E-2CF2-4208-9CC9-1AA29D51B7BF}"/>
              </a:ext>
            </a:extLst>
          </p:cNvPr>
          <p:cNvSpPr>
            <a:spLocks noGrp="1"/>
          </p:cNvSpPr>
          <p:nvPr>
            <p:ph type="subTitle" idx="1"/>
          </p:nvPr>
        </p:nvSpPr>
        <p:spPr/>
        <p:txBody>
          <a:bodyPr/>
          <a:lstStyle/>
          <a:p>
            <a:r>
              <a:rPr lang="en-US" dirty="0"/>
              <a:t>John D’Ambrosia,</a:t>
            </a:r>
          </a:p>
          <a:p>
            <a:r>
              <a:rPr lang="en-US" dirty="0" err="1"/>
              <a:t>Futurewei</a:t>
            </a:r>
            <a:r>
              <a:rPr lang="en-US" dirty="0"/>
              <a:t>, U.S. Subsidiary of Huawei</a:t>
            </a:r>
          </a:p>
          <a:p>
            <a:r>
              <a:rPr lang="en-US" b="1" dirty="0"/>
              <a:t>ec-20-0139-00-00EC</a:t>
            </a:r>
            <a:endParaRPr lang="en-US" dirty="0"/>
          </a:p>
        </p:txBody>
      </p:sp>
    </p:spTree>
    <p:extLst>
      <p:ext uri="{BB962C8B-B14F-4D97-AF65-F5344CB8AC3E}">
        <p14:creationId xmlns:p14="http://schemas.microsoft.com/office/powerpoint/2010/main" val="204815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52A11-6F11-46AC-A17E-1ADBC95562DC}"/>
              </a:ext>
            </a:extLst>
          </p:cNvPr>
          <p:cNvSpPr>
            <a:spLocks noGrp="1"/>
          </p:cNvSpPr>
          <p:nvPr>
            <p:ph type="title"/>
          </p:nvPr>
        </p:nvSpPr>
        <p:spPr/>
        <p:txBody>
          <a:bodyPr/>
          <a:lstStyle/>
          <a:p>
            <a:r>
              <a:rPr lang="en-US" dirty="0"/>
              <a:t>Meeting Dates (Oct- Dec)</a:t>
            </a:r>
          </a:p>
        </p:txBody>
      </p:sp>
      <p:sp>
        <p:nvSpPr>
          <p:cNvPr id="3" name="Content Placeholder 2">
            <a:extLst>
              <a:ext uri="{FF2B5EF4-FFF2-40B4-BE49-F238E27FC236}">
                <a16:creationId xmlns:a16="http://schemas.microsoft.com/office/drawing/2014/main" id="{8CF56A9A-6662-4B50-8591-211AB442F7C5}"/>
              </a:ext>
            </a:extLst>
          </p:cNvPr>
          <p:cNvSpPr>
            <a:spLocks noGrp="1"/>
          </p:cNvSpPr>
          <p:nvPr>
            <p:ph idx="1"/>
          </p:nvPr>
        </p:nvSpPr>
        <p:spPr/>
        <p:txBody>
          <a:bodyPr/>
          <a:lstStyle/>
          <a:p>
            <a:r>
              <a:rPr lang="en-US" dirty="0"/>
              <a:t>6 Oct 2020 EC Teleconference</a:t>
            </a:r>
          </a:p>
          <a:p>
            <a:r>
              <a:rPr lang="en-US" dirty="0"/>
              <a:t>3 Nov 2020 EC Monthly Teleconference</a:t>
            </a:r>
          </a:p>
          <a:p>
            <a:r>
              <a:rPr lang="en-US" dirty="0"/>
              <a:t>Week of Nov 8 – Nov 2020 Plenary</a:t>
            </a:r>
          </a:p>
          <a:p>
            <a:pPr marL="457200" lvl="1" indent="0">
              <a:buNone/>
            </a:pPr>
            <a:r>
              <a:rPr lang="en-US" dirty="0"/>
              <a:t>Normal 9 Nov EC Opening Mtg		Proposed 6 Nov EC Opening Mtg</a:t>
            </a:r>
          </a:p>
          <a:p>
            <a:pPr marL="457200" lvl="1" indent="0">
              <a:buNone/>
            </a:pPr>
            <a:r>
              <a:rPr lang="en-US" dirty="0"/>
              <a:t>Normal 13 Nov EC Closing Mtg		Proposed 19 Nov EC Closing Mtg</a:t>
            </a:r>
          </a:p>
          <a:p>
            <a:r>
              <a:rPr lang="en-US" dirty="0"/>
              <a:t>1 Dec 2020 EC Monthly Teleconference</a:t>
            </a:r>
          </a:p>
          <a:p>
            <a:r>
              <a:rPr lang="en-US" dirty="0"/>
              <a:t>1 – 3 Dec 2020 SASB</a:t>
            </a:r>
          </a:p>
        </p:txBody>
      </p:sp>
      <p:sp>
        <p:nvSpPr>
          <p:cNvPr id="4" name="Date Placeholder 3">
            <a:extLst>
              <a:ext uri="{FF2B5EF4-FFF2-40B4-BE49-F238E27FC236}">
                <a16:creationId xmlns:a16="http://schemas.microsoft.com/office/drawing/2014/main" id="{F1221992-633F-41D4-A4BE-34AFCB1C37A6}"/>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D4CF0AED-31D5-42C2-93C7-54D26B515019}"/>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EF01B7C4-2D25-4ED9-8154-59C899C8E999}"/>
              </a:ext>
            </a:extLst>
          </p:cNvPr>
          <p:cNvSpPr>
            <a:spLocks noGrp="1"/>
          </p:cNvSpPr>
          <p:nvPr>
            <p:ph type="sldNum" sz="quarter" idx="12"/>
          </p:nvPr>
        </p:nvSpPr>
        <p:spPr/>
        <p:txBody>
          <a:bodyPr/>
          <a:lstStyle/>
          <a:p>
            <a:fld id="{A3D96BCF-C0EA-4679-B278-183C32B0DEDD}" type="slidenum">
              <a:rPr lang="en-US" smtClean="0"/>
              <a:t>2</a:t>
            </a:fld>
            <a:endParaRPr lang="en-US"/>
          </a:p>
        </p:txBody>
      </p:sp>
    </p:spTree>
    <p:extLst>
      <p:ext uri="{BB962C8B-B14F-4D97-AF65-F5344CB8AC3E}">
        <p14:creationId xmlns:p14="http://schemas.microsoft.com/office/powerpoint/2010/main" val="4180377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5E3AA-DAA0-40F5-836F-0668D1D2FF48}"/>
              </a:ext>
            </a:extLst>
          </p:cNvPr>
          <p:cNvSpPr>
            <a:spLocks noGrp="1"/>
          </p:cNvSpPr>
          <p:nvPr>
            <p:ph type="title"/>
          </p:nvPr>
        </p:nvSpPr>
        <p:spPr/>
        <p:txBody>
          <a:bodyPr/>
          <a:lstStyle/>
          <a:p>
            <a:r>
              <a:rPr lang="en-US" dirty="0"/>
              <a:t>Proposed Plan</a:t>
            </a:r>
          </a:p>
        </p:txBody>
      </p:sp>
      <p:sp>
        <p:nvSpPr>
          <p:cNvPr id="3" name="Content Placeholder 2">
            <a:extLst>
              <a:ext uri="{FF2B5EF4-FFF2-40B4-BE49-F238E27FC236}">
                <a16:creationId xmlns:a16="http://schemas.microsoft.com/office/drawing/2014/main" id="{5F2C0205-35A6-4990-829C-E5F013481A64}"/>
              </a:ext>
            </a:extLst>
          </p:cNvPr>
          <p:cNvSpPr>
            <a:spLocks noGrp="1"/>
          </p:cNvSpPr>
          <p:nvPr>
            <p:ph idx="1"/>
          </p:nvPr>
        </p:nvSpPr>
        <p:spPr>
          <a:xfrm>
            <a:off x="370449" y="1825625"/>
            <a:ext cx="11558954" cy="4351338"/>
          </a:xfrm>
        </p:spPr>
        <p:txBody>
          <a:bodyPr/>
          <a:lstStyle/>
          <a:p>
            <a:pPr marL="457200" lvl="1" indent="0">
              <a:buNone/>
            </a:pPr>
            <a:r>
              <a:rPr lang="en-US" dirty="0"/>
              <a:t>9 October 2020 – 		PAR Announcement</a:t>
            </a:r>
          </a:p>
          <a:p>
            <a:pPr marL="457200" lvl="1" indent="0">
              <a:buNone/>
            </a:pPr>
            <a:r>
              <a:rPr lang="en-US" dirty="0"/>
              <a:t>6 November 2020 -	802 EC Opening Mtg</a:t>
            </a:r>
          </a:p>
          <a:p>
            <a:pPr marL="457200" lvl="1" indent="0">
              <a:buNone/>
            </a:pPr>
            <a:r>
              <a:rPr lang="en-US" dirty="0"/>
              <a:t>08 November 2020 - 	Submit comments against PARs</a:t>
            </a:r>
          </a:p>
          <a:p>
            <a:pPr marL="457200" lvl="1" indent="0">
              <a:buNone/>
            </a:pPr>
            <a:r>
              <a:rPr lang="en-US" dirty="0"/>
              <a:t>17 November 2020 - 	Post responses to submitted comments against PARs </a:t>
            </a:r>
          </a:p>
          <a:p>
            <a:pPr marL="457200" lvl="1" indent="0">
              <a:buNone/>
            </a:pPr>
            <a:r>
              <a:rPr lang="en-US" dirty="0"/>
              <a:t>19 November 2020 	802 EC Closing Mtg (Consider PARs)</a:t>
            </a:r>
          </a:p>
          <a:p>
            <a:endParaRPr lang="en-US" dirty="0"/>
          </a:p>
        </p:txBody>
      </p:sp>
      <p:sp>
        <p:nvSpPr>
          <p:cNvPr id="4" name="Date Placeholder 3">
            <a:extLst>
              <a:ext uri="{FF2B5EF4-FFF2-40B4-BE49-F238E27FC236}">
                <a16:creationId xmlns:a16="http://schemas.microsoft.com/office/drawing/2014/main" id="{0F4359B3-1D16-4093-A241-D8DDA1CA84C7}"/>
              </a:ext>
            </a:extLst>
          </p:cNvPr>
          <p:cNvSpPr>
            <a:spLocks noGrp="1"/>
          </p:cNvSpPr>
          <p:nvPr>
            <p:ph type="dt" sz="half" idx="10"/>
          </p:nvPr>
        </p:nvSpPr>
        <p:spPr/>
        <p:txBody>
          <a:bodyPr/>
          <a:lstStyle/>
          <a:p>
            <a:r>
              <a:rPr lang="en-US"/>
              <a:t>Closing IEEE 802 LMSC Meeting - 24 July 2020 Closing</a:t>
            </a:r>
            <a:endParaRPr lang="en-US" dirty="0"/>
          </a:p>
        </p:txBody>
      </p:sp>
      <p:sp>
        <p:nvSpPr>
          <p:cNvPr id="5" name="Footer Placeholder 4">
            <a:extLst>
              <a:ext uri="{FF2B5EF4-FFF2-40B4-BE49-F238E27FC236}">
                <a16:creationId xmlns:a16="http://schemas.microsoft.com/office/drawing/2014/main" id="{62C32BF9-2E68-4AE0-95EB-84F273B6DD8E}"/>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0CEF694F-276B-4CAA-BC07-B9B05782B87D}"/>
              </a:ext>
            </a:extLst>
          </p:cNvPr>
          <p:cNvSpPr>
            <a:spLocks noGrp="1"/>
          </p:cNvSpPr>
          <p:nvPr>
            <p:ph type="sldNum" sz="quarter" idx="12"/>
          </p:nvPr>
        </p:nvSpPr>
        <p:spPr/>
        <p:txBody>
          <a:bodyPr/>
          <a:lstStyle/>
          <a:p>
            <a:fld id="{A3D96BCF-C0EA-4679-B278-183C32B0DEDD}" type="slidenum">
              <a:rPr lang="en-US" smtClean="0"/>
              <a:t>3</a:t>
            </a:fld>
            <a:endParaRPr lang="en-US"/>
          </a:p>
        </p:txBody>
      </p:sp>
    </p:spTree>
    <p:extLst>
      <p:ext uri="{BB962C8B-B14F-4D97-AF65-F5344CB8AC3E}">
        <p14:creationId xmlns:p14="http://schemas.microsoft.com/office/powerpoint/2010/main" val="4152534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#1 Email motion, 6/10/20 -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6093976"/>
          </a:xfrm>
          <a:prstGeom prst="rect">
            <a:avLst/>
          </a:prstGeom>
        </p:spPr>
        <p:txBody>
          <a:bodyPr wrap="square">
            <a:spAutoFit/>
          </a:bodyPr>
          <a:lstStyle/>
          <a:p>
            <a:r>
              <a:rPr lang="en-US" sz="1000" dirty="0"/>
              <a:t>Moved: Due to the change of the July 2020 Plenary Session due to</a:t>
            </a:r>
          </a:p>
          <a:p>
            <a:r>
              <a:rPr lang="en-US" sz="1000" dirty="0"/>
              <a:t>COVID-19 travel restrictions, suspend the following rules/procedures in the IEEE 802 LMSC Operations Manual From 11 June 2020 until 5 August 2020:</a:t>
            </a:r>
          </a:p>
          <a:p>
            <a:r>
              <a:rPr lang="en-US" sz="1000" dirty="0"/>
              <a:t> </a:t>
            </a:r>
          </a:p>
          <a:p>
            <a:r>
              <a:rPr lang="en-US" sz="1000" dirty="0"/>
              <a:t>Suspend 4.1.3: Meetings</a:t>
            </a:r>
          </a:p>
          <a:p>
            <a:r>
              <a:rPr lang="en-US" sz="1000" dirty="0"/>
              <a:t>“The IEEE 802 LMSC meets in-person during plenary sessions.”</a:t>
            </a:r>
          </a:p>
          <a:p>
            <a:r>
              <a:rPr lang="en-US" sz="1000" dirty="0"/>
              <a:t> </a:t>
            </a:r>
          </a:p>
          <a:p>
            <a:r>
              <a:rPr lang="en-US" sz="1000" dirty="0"/>
              <a:t>Suspend: 4.1.4 Procedure for limiting the length of the IEEE 802 sponsor meetings</a:t>
            </a:r>
          </a:p>
          <a:p>
            <a:r>
              <a:rPr lang="en-US" sz="1000" dirty="0"/>
              <a:t>d) “The opening IEEE 802 LMSC meeting shall start at 8:00 a.m. and end no later than 10:30 a.m. on Monday morning and the closing IEEE 802 LMSC meeting shall start at 1:00 p.m. and shall end no later than 6:00 p.m. </a:t>
            </a:r>
          </a:p>
          <a:p>
            <a:r>
              <a:rPr lang="en-US" sz="1000" dirty="0"/>
              <a:t>on Friday of the plenary session”</a:t>
            </a:r>
          </a:p>
          <a:p>
            <a:r>
              <a:rPr lang="en-US" sz="1000" dirty="0"/>
              <a:t> </a:t>
            </a:r>
          </a:p>
          <a:p>
            <a:r>
              <a:rPr lang="en-US" sz="1000" dirty="0"/>
              <a:t>and replace with:</a:t>
            </a:r>
          </a:p>
          <a:p>
            <a:r>
              <a:rPr lang="en-US" sz="1000" dirty="0"/>
              <a:t>"For the July 2020 plenary session, the opening IEEE 802 LMSC meeting for the shall be held on 7/10/20 from 1:00-3:00 pm EDT and the closing IEEE 802 LMSC meeting shall be held on 7/24/20 from 1:00-5:00 pm EDT"</a:t>
            </a:r>
          </a:p>
          <a:p>
            <a:r>
              <a:rPr lang="en-US" sz="1000" dirty="0"/>
              <a:t> </a:t>
            </a:r>
          </a:p>
          <a:p>
            <a:r>
              <a:rPr lang="en-US" sz="1000" dirty="0"/>
              <a:t>Suspend: 5. IEEE 802 LMSC sessions</a:t>
            </a:r>
          </a:p>
          <a:p>
            <a:r>
              <a:rPr lang="en-US" sz="1000" dirty="0"/>
              <a:t>"All Working Group meetings during each Plenary Session shall be exclusively in-person."</a:t>
            </a:r>
          </a:p>
          <a:p>
            <a:r>
              <a:rPr lang="en-US" sz="1000" dirty="0"/>
              <a:t> </a:t>
            </a:r>
          </a:p>
          <a:p>
            <a:r>
              <a:rPr lang="en-US" sz="1000" dirty="0"/>
              <a:t>Moved: Gilb, seconded: D'Ambrosia</a:t>
            </a:r>
          </a:p>
          <a:p>
            <a:r>
              <a:rPr lang="en-US" sz="1000" dirty="0"/>
              <a:t> </a:t>
            </a:r>
          </a:p>
          <a:p>
            <a:r>
              <a:rPr lang="en-US" sz="1000" dirty="0"/>
              <a:t>Background: An analysis of the rules can be found in:</a:t>
            </a:r>
          </a:p>
          <a:p>
            <a:r>
              <a:rPr lang="en-US" sz="1000" u="sng" dirty="0">
                <a:hlinkClick r:id="rId2"/>
              </a:rPr>
              <a:t>https://mentor.ieee.org/802-ec/dcn/20/ec-20-0106-00-00EC-july-2020-plenary-proposal.odp</a:t>
            </a:r>
            <a:endParaRPr lang="en-US" sz="1000" dirty="0"/>
          </a:p>
          <a:p>
            <a:r>
              <a:rPr lang="en-US" sz="1000" dirty="0"/>
              <a:t> </a:t>
            </a:r>
          </a:p>
          <a:p>
            <a:r>
              <a:rPr lang="en-US" sz="1000" dirty="0"/>
              <a:t>Consequences:</a:t>
            </a:r>
          </a:p>
          <a:p>
            <a:r>
              <a:rPr lang="en-US" sz="1000" dirty="0"/>
              <a:t>1) This is the first plenary of an even numbered year, so officer and appointed positions at the WG and the LMSC expire.  Elections should be held and appointments made.  For LMSC members, the affiliation and endorsement letters are required for confirmation.</a:t>
            </a:r>
          </a:p>
          <a:p>
            <a:r>
              <a:rPr lang="en-US" sz="1000" dirty="0"/>
              <a:t>2) Each WG and TAG Chair will determine via their agenda (already in WG P&amp;P and by practice)</a:t>
            </a:r>
          </a:p>
          <a:p>
            <a:r>
              <a:rPr lang="en-US" sz="1000" dirty="0"/>
              <a:t>  - Meetings during the plenary session that may be used for participation credit</a:t>
            </a:r>
          </a:p>
          <a:p>
            <a:r>
              <a:rPr lang="en-US" sz="1000" dirty="0"/>
              <a:t>  - Number of meetings during the plenary session required to make 100% attendance</a:t>
            </a:r>
          </a:p>
          <a:p>
            <a:r>
              <a:rPr lang="en-US" sz="1000" dirty="0"/>
              <a:t>3) Note that a WG or TAG is not required to meet every day during the plenary session.  Groups with many overlaps and limited "good" </a:t>
            </a:r>
          </a:p>
          <a:p>
            <a:r>
              <a:rPr lang="en-US" sz="1000" dirty="0"/>
              <a:t>teleconference time will have more days to hold meetings</a:t>
            </a:r>
          </a:p>
          <a:p>
            <a:r>
              <a:rPr lang="en-US" sz="1000" dirty="0"/>
              <a:t>4) Attendees will be able to gain, maintain and lose voting membership via attendance at the meetings during the week as if it were a face to face plenary.</a:t>
            </a:r>
          </a:p>
          <a:p>
            <a:r>
              <a:rPr lang="en-US" sz="1000" dirty="0"/>
              <a:t>5) As this is a plenary, no quorum is required for any WG meeting.</a:t>
            </a:r>
          </a:p>
          <a:p>
            <a:r>
              <a:rPr lang="en-US" sz="1000" dirty="0"/>
              <a:t>6) Study groups will need to be </a:t>
            </a:r>
            <a:r>
              <a:rPr lang="en-US" sz="1000" dirty="0" err="1"/>
              <a:t>rechartered</a:t>
            </a:r>
            <a:r>
              <a:rPr lang="en-US" sz="1000" dirty="0"/>
              <a:t>.</a:t>
            </a:r>
          </a:p>
          <a:p>
            <a:r>
              <a:rPr lang="en-US" sz="1000" dirty="0"/>
              <a:t>7) PARs will be handled via the process voted on during the June 2, 2020 call</a:t>
            </a:r>
          </a:p>
          <a:p>
            <a:r>
              <a:rPr lang="en-US" sz="1000" dirty="0"/>
              <a:t>8) Any IEEE 802 LMSC business not completed on 7/24/20 and PAR approvals will be taken up on the August 4, 2020 teleconference.</a:t>
            </a:r>
          </a:p>
          <a:p>
            <a:r>
              <a:rPr lang="en-US" sz="1000" dirty="0"/>
              <a:t>9) We have no ICAIDs or appeals to deal with during this meeting.</a:t>
            </a:r>
          </a:p>
          <a:p>
            <a:endParaRPr lang="en-US" sz="1000" dirty="0"/>
          </a:p>
          <a:p>
            <a:endParaRPr lang="en-US" sz="1000" dirty="0"/>
          </a:p>
        </p:txBody>
      </p:sp>
      <p:sp>
        <p:nvSpPr>
          <p:cNvPr id="3" name="Date Placeholder 2">
            <a:extLst>
              <a:ext uri="{FF2B5EF4-FFF2-40B4-BE49-F238E27FC236}">
                <a16:creationId xmlns:a16="http://schemas.microsoft.com/office/drawing/2014/main" id="{854FF9CA-C312-4B99-95A5-F4F2A1B85D76}"/>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6DCF281A-21C3-49F6-83E4-FDE3576428AB}"/>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E5DC9172-D23F-4788-A579-8D8A44DB9A36}"/>
              </a:ext>
            </a:extLst>
          </p:cNvPr>
          <p:cNvSpPr>
            <a:spLocks noGrp="1"/>
          </p:cNvSpPr>
          <p:nvPr>
            <p:ph type="sldNum" sz="quarter" idx="12"/>
          </p:nvPr>
        </p:nvSpPr>
        <p:spPr/>
        <p:txBody>
          <a:bodyPr/>
          <a:lstStyle/>
          <a:p>
            <a:fld id="{A3D96BCF-C0EA-4679-B278-183C32B0DEDD}" type="slidenum">
              <a:rPr lang="en-US" smtClean="0"/>
              <a:t>4</a:t>
            </a:fld>
            <a:endParaRPr lang="en-US"/>
          </a:p>
        </p:txBody>
      </p:sp>
    </p:spTree>
    <p:extLst>
      <p:ext uri="{BB962C8B-B14F-4D97-AF65-F5344CB8AC3E}">
        <p14:creationId xmlns:p14="http://schemas.microsoft.com/office/powerpoint/2010/main" val="1893337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#1 -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6247864"/>
          </a:xfrm>
          <a:prstGeom prst="rect">
            <a:avLst/>
          </a:prstGeom>
        </p:spPr>
        <p:txBody>
          <a:bodyPr wrap="square">
            <a:spAutoFit/>
          </a:bodyPr>
          <a:lstStyle/>
          <a:p>
            <a:r>
              <a:rPr lang="en-US" sz="1000" dirty="0"/>
              <a:t>Moved: Due to the change of the July 2020 Plenary Session due to</a:t>
            </a:r>
          </a:p>
          <a:p>
            <a:r>
              <a:rPr lang="en-US" sz="1000" dirty="0"/>
              <a:t>COVID-19 travel restrictions, suspend the following rules/procedures in the IEEE 802 LMSC Operations Manual From </a:t>
            </a:r>
            <a:r>
              <a:rPr lang="en-US" sz="1000" dirty="0">
                <a:highlight>
                  <a:srgbClr val="FFFF00"/>
                </a:highlight>
              </a:rPr>
              <a:t>8 October 2020 until 20 November 2020</a:t>
            </a:r>
            <a:r>
              <a:rPr lang="en-US" sz="1000" dirty="0"/>
              <a:t>:</a:t>
            </a:r>
          </a:p>
          <a:p>
            <a:r>
              <a:rPr lang="en-US" sz="1000" dirty="0"/>
              <a:t>:</a:t>
            </a:r>
          </a:p>
          <a:p>
            <a:r>
              <a:rPr lang="en-US" sz="1000" dirty="0"/>
              <a:t> </a:t>
            </a:r>
          </a:p>
          <a:p>
            <a:r>
              <a:rPr lang="en-US" sz="1000" dirty="0"/>
              <a:t>Suspend 4.1.3: Meetings</a:t>
            </a:r>
          </a:p>
          <a:p>
            <a:r>
              <a:rPr lang="en-US" sz="1000" dirty="0"/>
              <a:t>“The IEEE 802 LMSC meets in-person during plenary sessions.”</a:t>
            </a:r>
          </a:p>
          <a:p>
            <a:r>
              <a:rPr lang="en-US" sz="1000" dirty="0"/>
              <a:t> </a:t>
            </a:r>
          </a:p>
          <a:p>
            <a:r>
              <a:rPr lang="en-US" sz="1000" dirty="0"/>
              <a:t>Suspend: 4.1.4 Procedure for limiting the length of the IEEE 802 sponsor meetings</a:t>
            </a:r>
          </a:p>
          <a:p>
            <a:r>
              <a:rPr lang="en-US" sz="1000" dirty="0"/>
              <a:t>d) “The opening IEEE 802 LMSC meeting shall start at 8:00 a.m. and end no later than 10:30 a.m. on Monday morning and the closing IEEE 802 LMSC meeting shall start at 1:00 p.m. and shall end no later than 6:00 p.m. </a:t>
            </a:r>
          </a:p>
          <a:p>
            <a:r>
              <a:rPr lang="en-US" sz="1000" dirty="0"/>
              <a:t>on Friday of the plenary session”</a:t>
            </a:r>
          </a:p>
          <a:p>
            <a:r>
              <a:rPr lang="en-US" sz="1000" dirty="0"/>
              <a:t> </a:t>
            </a:r>
          </a:p>
          <a:p>
            <a:r>
              <a:rPr lang="en-US" sz="1000" dirty="0"/>
              <a:t>and replace with:</a:t>
            </a:r>
          </a:p>
          <a:p>
            <a:r>
              <a:rPr lang="en-US" sz="1000" dirty="0"/>
              <a:t>"For the </a:t>
            </a:r>
            <a:r>
              <a:rPr lang="en-US" sz="1000" dirty="0">
                <a:highlight>
                  <a:srgbClr val="FFFF00"/>
                </a:highlight>
              </a:rPr>
              <a:t>Nov</a:t>
            </a:r>
            <a:r>
              <a:rPr lang="en-US" sz="1000" dirty="0"/>
              <a:t> 2020 plenary session, the opening IEEE 802 LMSC meeting for the shall be held on </a:t>
            </a:r>
            <a:r>
              <a:rPr lang="en-US" sz="1000" dirty="0">
                <a:highlight>
                  <a:srgbClr val="FFFF00"/>
                </a:highlight>
              </a:rPr>
              <a:t>06 November 2020</a:t>
            </a:r>
            <a:r>
              <a:rPr lang="en-US" sz="1000" dirty="0"/>
              <a:t> from 1:00-3:00 pm EDT and the closing IEEE 802 LMSC meeting shall be held on </a:t>
            </a:r>
            <a:r>
              <a:rPr lang="en-US" sz="1000" dirty="0">
                <a:highlight>
                  <a:srgbClr val="FFFF00"/>
                </a:highlight>
              </a:rPr>
              <a:t>19 November 2020</a:t>
            </a:r>
            <a:r>
              <a:rPr lang="en-US" sz="1000" dirty="0"/>
              <a:t> from 1:00-5:00 pm EDT"</a:t>
            </a:r>
          </a:p>
          <a:p>
            <a:r>
              <a:rPr lang="en-US" sz="1000" dirty="0"/>
              <a:t> </a:t>
            </a:r>
          </a:p>
          <a:p>
            <a:r>
              <a:rPr lang="en-US" sz="1000" dirty="0"/>
              <a:t>Suspend: 5. IEEE 802 LMSC sessions</a:t>
            </a:r>
          </a:p>
          <a:p>
            <a:r>
              <a:rPr lang="en-US" sz="1000" dirty="0"/>
              <a:t>"All Working Group meetings during each Plenary Session shall be exclusively in-person."</a:t>
            </a:r>
          </a:p>
          <a:p>
            <a:r>
              <a:rPr lang="en-US" sz="1000" dirty="0"/>
              <a:t> </a:t>
            </a:r>
          </a:p>
          <a:p>
            <a:r>
              <a:rPr lang="en-US" sz="1000" dirty="0">
                <a:highlight>
                  <a:srgbClr val="FFFF00"/>
                </a:highlight>
              </a:rPr>
              <a:t>Moved: D’Ambrosia, seconded: TBA</a:t>
            </a:r>
          </a:p>
          <a:p>
            <a:r>
              <a:rPr lang="en-US" sz="1000" dirty="0"/>
              <a:t> </a:t>
            </a:r>
          </a:p>
          <a:p>
            <a:r>
              <a:rPr lang="en-US" sz="1000" dirty="0">
                <a:highlight>
                  <a:srgbClr val="00FFFF"/>
                </a:highlight>
              </a:rPr>
              <a:t>Background: An analysis of the rules can be found in:</a:t>
            </a:r>
          </a:p>
          <a:p>
            <a:r>
              <a:rPr lang="en-US" sz="1000" u="sng" dirty="0">
                <a:highlight>
                  <a:srgbClr val="00FFFF"/>
                </a:highlight>
                <a:hlinkClick r:id="rId2"/>
              </a:rPr>
              <a:t>https://mentor.ieee.org/802-ec/dcn/20/ec-20-0106-00-00EC-july-2020-plenary-proposal.odp</a:t>
            </a:r>
            <a:endParaRPr lang="en-US" sz="1000" dirty="0">
              <a:highlight>
                <a:srgbClr val="00FFFF"/>
              </a:highlight>
            </a:endParaRPr>
          </a:p>
          <a:p>
            <a:r>
              <a:rPr lang="en-US" sz="1000" dirty="0"/>
              <a:t> </a:t>
            </a:r>
          </a:p>
          <a:p>
            <a:r>
              <a:rPr lang="en-US" sz="1000" dirty="0"/>
              <a:t>Consequences:</a:t>
            </a:r>
          </a:p>
          <a:p>
            <a:r>
              <a:rPr lang="en-US" sz="1000" strike="dblStrike" dirty="0"/>
              <a:t>1) This is the first plenary of an even numbered year, so officer and appointed positions at the WG and the LMSC expire.  Elections should be held and appointments made.  For LMSC members, the affiliation and endorsement letters are required for confirmation.</a:t>
            </a:r>
          </a:p>
          <a:p>
            <a:r>
              <a:rPr lang="en-US" sz="1000" dirty="0"/>
              <a:t>2) Each WG and TAG Chair will determine via their agenda (already in WG P&amp;P and by practice)</a:t>
            </a:r>
          </a:p>
          <a:p>
            <a:r>
              <a:rPr lang="en-US" sz="1000" dirty="0"/>
              <a:t>  - Meetings during the plenary session that may be used for participation credit</a:t>
            </a:r>
          </a:p>
          <a:p>
            <a:r>
              <a:rPr lang="en-US" sz="1000" dirty="0"/>
              <a:t>  - Number of meetings during the plenary session required to make 100% attendance</a:t>
            </a:r>
          </a:p>
          <a:p>
            <a:r>
              <a:rPr lang="en-US" sz="1000" dirty="0"/>
              <a:t>3) Note that a WG or TAG is not required to meet every day during the plenary session.  Groups with many overlaps and limited "good" </a:t>
            </a:r>
          </a:p>
          <a:p>
            <a:r>
              <a:rPr lang="en-US" sz="1000" dirty="0"/>
              <a:t>teleconference time will have more days to hold meetings</a:t>
            </a:r>
          </a:p>
          <a:p>
            <a:r>
              <a:rPr lang="en-US" sz="1000" dirty="0"/>
              <a:t>4) Attendees will be able to gain, maintain and lose voting membership via attendance at the meetings during the week as if it were a face to face plenary.</a:t>
            </a:r>
          </a:p>
          <a:p>
            <a:r>
              <a:rPr lang="en-US" sz="1000" dirty="0"/>
              <a:t>5) As this is a plenary, no quorum is required for any WG meeting.</a:t>
            </a:r>
          </a:p>
          <a:p>
            <a:r>
              <a:rPr lang="en-US" sz="1000" dirty="0"/>
              <a:t>6) Study groups will need to be </a:t>
            </a:r>
            <a:r>
              <a:rPr lang="en-US" sz="1000" dirty="0" err="1"/>
              <a:t>rechartered</a:t>
            </a:r>
            <a:r>
              <a:rPr lang="en-US" sz="1000" dirty="0"/>
              <a:t>.</a:t>
            </a:r>
          </a:p>
          <a:p>
            <a:r>
              <a:rPr lang="en-US" sz="1000" dirty="0"/>
              <a:t>7) PARs will be handled via the process in “Proposed #2” - PARs to be considered for approval by the IEEE 802 LMSC during the </a:t>
            </a:r>
            <a:r>
              <a:rPr lang="en-US" sz="1000" dirty="0">
                <a:highlight>
                  <a:srgbClr val="FFFF00"/>
                </a:highlight>
              </a:rPr>
              <a:t>closing IEEE 802 LMSC meeting 19 November 2020 electronic meeting</a:t>
            </a:r>
            <a:endParaRPr lang="en-US" sz="1000" dirty="0"/>
          </a:p>
          <a:p>
            <a:r>
              <a:rPr lang="en-US" sz="1000" dirty="0"/>
              <a:t>8) Any IEEE 802 LMSC business not completed on  </a:t>
            </a:r>
            <a:r>
              <a:rPr lang="en-US" sz="1000" dirty="0">
                <a:highlight>
                  <a:srgbClr val="FFFF00"/>
                </a:highlight>
              </a:rPr>
              <a:t>19 November, 2020  </a:t>
            </a:r>
            <a:r>
              <a:rPr lang="en-US" sz="1000" dirty="0"/>
              <a:t>will be taken up on the </a:t>
            </a:r>
            <a:r>
              <a:rPr lang="en-US" sz="1000" dirty="0">
                <a:highlight>
                  <a:srgbClr val="FFFF00"/>
                </a:highlight>
              </a:rPr>
              <a:t>December 1</a:t>
            </a:r>
            <a:r>
              <a:rPr lang="en-US" sz="1000" dirty="0"/>
              <a:t>, 2020 teleconference.</a:t>
            </a:r>
          </a:p>
          <a:p>
            <a:r>
              <a:rPr lang="en-US" sz="1000" strike="dblStrike" dirty="0"/>
              <a:t>9) We have no ICAIDs or appeals to deal with during this meeting.</a:t>
            </a:r>
          </a:p>
          <a:p>
            <a:endParaRPr lang="en-US" sz="1000" dirty="0"/>
          </a:p>
          <a:p>
            <a:endParaRPr lang="en-US" sz="1000" dirty="0"/>
          </a:p>
        </p:txBody>
      </p:sp>
      <p:sp>
        <p:nvSpPr>
          <p:cNvPr id="2" name="Date Placeholder 1">
            <a:extLst>
              <a:ext uri="{FF2B5EF4-FFF2-40B4-BE49-F238E27FC236}">
                <a16:creationId xmlns:a16="http://schemas.microsoft.com/office/drawing/2014/main" id="{7DA462BC-5F03-4BAA-9659-91151A391A2F}"/>
              </a:ext>
            </a:extLst>
          </p:cNvPr>
          <p:cNvSpPr>
            <a:spLocks noGrp="1"/>
          </p:cNvSpPr>
          <p:nvPr>
            <p:ph type="dt" sz="half" idx="10"/>
          </p:nvPr>
        </p:nvSpPr>
        <p:spPr/>
        <p:txBody>
          <a:bodyPr/>
          <a:lstStyle/>
          <a:p>
            <a:r>
              <a:rPr lang="en-US" dirty="0"/>
              <a:t>Closing IEEE 802 LMSC Meeting - 24 July 2020 Closing</a:t>
            </a:r>
          </a:p>
        </p:txBody>
      </p:sp>
      <p:sp>
        <p:nvSpPr>
          <p:cNvPr id="3" name="Footer Placeholder 2">
            <a:extLst>
              <a:ext uri="{FF2B5EF4-FFF2-40B4-BE49-F238E27FC236}">
                <a16:creationId xmlns:a16="http://schemas.microsoft.com/office/drawing/2014/main" id="{D9BD8E20-1622-4694-AF96-75FDEF3BDC6B}"/>
              </a:ext>
            </a:extLst>
          </p:cNvPr>
          <p:cNvSpPr>
            <a:spLocks noGrp="1"/>
          </p:cNvSpPr>
          <p:nvPr>
            <p:ph type="ftr" sz="quarter" idx="11"/>
          </p:nvPr>
        </p:nvSpPr>
        <p:spPr/>
        <p:txBody>
          <a:bodyPr/>
          <a:lstStyle/>
          <a:p>
            <a:r>
              <a:rPr lang="en-US" dirty="0"/>
              <a:t>ec-20-0139-00-00EC</a:t>
            </a:r>
          </a:p>
        </p:txBody>
      </p:sp>
      <p:sp>
        <p:nvSpPr>
          <p:cNvPr id="5" name="Slide Number Placeholder 4">
            <a:extLst>
              <a:ext uri="{FF2B5EF4-FFF2-40B4-BE49-F238E27FC236}">
                <a16:creationId xmlns:a16="http://schemas.microsoft.com/office/drawing/2014/main" id="{5426FAE7-F454-42DF-B7F4-84AB1922A425}"/>
              </a:ext>
            </a:extLst>
          </p:cNvPr>
          <p:cNvSpPr>
            <a:spLocks noGrp="1"/>
          </p:cNvSpPr>
          <p:nvPr>
            <p:ph type="sldNum" sz="quarter" idx="12"/>
          </p:nvPr>
        </p:nvSpPr>
        <p:spPr/>
        <p:txBody>
          <a:bodyPr/>
          <a:lstStyle/>
          <a:p>
            <a:fld id="{A3D96BCF-C0EA-4679-B278-183C32B0DEDD}" type="slidenum">
              <a:rPr lang="en-US" smtClean="0"/>
              <a:t>5</a:t>
            </a:fld>
            <a:endParaRPr lang="en-US" dirty="0"/>
          </a:p>
        </p:txBody>
      </p:sp>
    </p:spTree>
    <p:extLst>
      <p:ext uri="{BB962C8B-B14F-4D97-AF65-F5344CB8AC3E}">
        <p14:creationId xmlns:p14="http://schemas.microsoft.com/office/powerpoint/2010/main" val="22914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#2 – June 2, 2020 Teleconference – Motion #2</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1349926"/>
            <a:ext cx="11321716" cy="5262979"/>
          </a:xfrm>
          <a:prstGeom prst="rect">
            <a:avLst/>
          </a:prstGeom>
        </p:spPr>
        <p:txBody>
          <a:bodyPr wrap="square">
            <a:spAutoFit/>
          </a:bodyPr>
          <a:lstStyle/>
          <a:p>
            <a:r>
              <a:rPr lang="en-US" sz="1400" dirty="0"/>
              <a:t>Due to the change of the July 2020 Plenary Session due to COVID-19 travel restrictions, suspend the following rules/procedures in the IEEE 802 LMSC Operations Manual From 11 June 2020 until 5 August 2020:</a:t>
            </a:r>
          </a:p>
          <a:p>
            <a:endParaRPr lang="en-US" sz="1400" dirty="0"/>
          </a:p>
          <a:p>
            <a:r>
              <a:rPr lang="en-US" sz="1400" dirty="0"/>
              <a:t>In Subclause 9.2, first paragraph</a:t>
            </a:r>
          </a:p>
          <a:p>
            <a:r>
              <a:rPr lang="en-US" sz="1400" dirty="0"/>
              <a:t>A complete proposed PAR and, if applicable, the criteria for standards development (CSD) statement, as described in Clause 14, shall be submitted to the IEEE 802 LMSC via the IEEE 802 LMSC email reflector for review no less than 30 days prior to the day of the opening IEEE 802 LMSC meeting of an IEEE 802 LMSC plenary session. The submittal message should include Internet links to the required submittal documents. Presence of the submittal message in the reflector archive (with time stamp) is evidence of delivery.</a:t>
            </a:r>
          </a:p>
          <a:p>
            <a:endParaRPr lang="en-US" sz="1400" dirty="0"/>
          </a:p>
          <a:p>
            <a:r>
              <a:rPr lang="en-US" sz="1400" dirty="0"/>
              <a:t>Subclause 9.3 Plenary Review</a:t>
            </a:r>
          </a:p>
          <a:p>
            <a:endParaRPr lang="en-US" sz="1400" dirty="0"/>
          </a:p>
          <a:p>
            <a:r>
              <a:rPr lang="en-US" sz="1400" dirty="0"/>
              <a:t>and be replaced with:</a:t>
            </a:r>
          </a:p>
          <a:p>
            <a:endParaRPr lang="en-US" sz="1400" dirty="0"/>
          </a:p>
          <a:p>
            <a:r>
              <a:rPr lang="en-US" sz="1400" dirty="0"/>
              <a:t>PARs to be considered for approval by the IEEE 802 LMSC during the 4 August 2020 electronic meeting shall pass through the following process:</a:t>
            </a:r>
          </a:p>
          <a:p>
            <a:endParaRPr lang="en-US" sz="1400" dirty="0"/>
          </a:p>
          <a:p>
            <a:r>
              <a:rPr lang="en-US" sz="1400" dirty="0"/>
              <a:t>The proposed PAR shall be available at a publicly accessible URL and an email sent to the IEEE 802 LMSC reflector that contains the URL required for viewing the PAR and associated documentation no later than 12 June 2020, </a:t>
            </a:r>
            <a:r>
              <a:rPr lang="en-US" sz="1400" dirty="0" err="1"/>
              <a:t>AoE</a:t>
            </a:r>
            <a:r>
              <a:rPr lang="en-US" sz="1400" dirty="0"/>
              <a:t>.</a:t>
            </a:r>
          </a:p>
          <a:p>
            <a:endParaRPr lang="en-US" sz="1400" dirty="0"/>
          </a:p>
          <a:p>
            <a:r>
              <a:rPr lang="en-US" sz="1400" dirty="0"/>
              <a:t>Working Groups, other than the proposing Working Group, shall express concerns to the proposing Working Group as soon as possible and shall submit comments to the proposing Working Group and the IEEE 802 LMSC by e-mail not later than 12 July 2020, </a:t>
            </a:r>
            <a:r>
              <a:rPr lang="en-US" sz="1400" dirty="0" err="1"/>
              <a:t>AoE</a:t>
            </a:r>
            <a:endParaRPr lang="en-US" sz="1400" dirty="0"/>
          </a:p>
          <a:p>
            <a:endParaRPr lang="en-US" sz="1400" dirty="0"/>
          </a:p>
          <a:p>
            <a:r>
              <a:rPr lang="en-US" sz="1400" dirty="0"/>
              <a:t>The proposing Working Group shall post a response to commenting Working Group and to the IEEE 802 LMSC together with a Final PAR on a public website and circulate the relevant URL on the IEEE 802 LMSC reflector not later than 31 July 2020, </a:t>
            </a:r>
            <a:r>
              <a:rPr lang="en-US" sz="1400" dirty="0" err="1"/>
              <a:t>AoE</a:t>
            </a:r>
            <a:endParaRPr lang="en-US" sz="1400" dirty="0"/>
          </a:p>
          <a:p>
            <a:endParaRPr lang="en-US" sz="1400" dirty="0"/>
          </a:p>
        </p:txBody>
      </p:sp>
      <p:sp>
        <p:nvSpPr>
          <p:cNvPr id="9" name="Date Placeholder 8">
            <a:extLst>
              <a:ext uri="{FF2B5EF4-FFF2-40B4-BE49-F238E27FC236}">
                <a16:creationId xmlns:a16="http://schemas.microsoft.com/office/drawing/2014/main" id="{7AC9469E-ED5C-4910-B7DF-D111DD940B6A}"/>
              </a:ext>
            </a:extLst>
          </p:cNvPr>
          <p:cNvSpPr>
            <a:spLocks noGrp="1"/>
          </p:cNvSpPr>
          <p:nvPr>
            <p:ph type="dt" sz="half" idx="10"/>
          </p:nvPr>
        </p:nvSpPr>
        <p:spPr/>
        <p:txBody>
          <a:bodyPr/>
          <a:lstStyle/>
          <a:p>
            <a:r>
              <a:rPr lang="en-US"/>
              <a:t>Closing IEEE 802 LMSC Meeting - 24 July 2020 Closing</a:t>
            </a:r>
          </a:p>
        </p:txBody>
      </p:sp>
      <p:sp>
        <p:nvSpPr>
          <p:cNvPr id="10" name="Footer Placeholder 9">
            <a:extLst>
              <a:ext uri="{FF2B5EF4-FFF2-40B4-BE49-F238E27FC236}">
                <a16:creationId xmlns:a16="http://schemas.microsoft.com/office/drawing/2014/main" id="{348C9D4B-6BCD-4AB5-9922-D926C1DFDEBE}"/>
              </a:ext>
            </a:extLst>
          </p:cNvPr>
          <p:cNvSpPr>
            <a:spLocks noGrp="1"/>
          </p:cNvSpPr>
          <p:nvPr>
            <p:ph type="ftr" sz="quarter" idx="11"/>
          </p:nvPr>
        </p:nvSpPr>
        <p:spPr/>
        <p:txBody>
          <a:bodyPr/>
          <a:lstStyle/>
          <a:p>
            <a:r>
              <a:rPr lang="en-US"/>
              <a:t>ec-20-0139-00-00EC</a:t>
            </a:r>
          </a:p>
        </p:txBody>
      </p:sp>
      <p:sp>
        <p:nvSpPr>
          <p:cNvPr id="11" name="Slide Number Placeholder 10">
            <a:extLst>
              <a:ext uri="{FF2B5EF4-FFF2-40B4-BE49-F238E27FC236}">
                <a16:creationId xmlns:a16="http://schemas.microsoft.com/office/drawing/2014/main" id="{218CD715-76A5-4059-8CCA-92D6B5E7A8E8}"/>
              </a:ext>
            </a:extLst>
          </p:cNvPr>
          <p:cNvSpPr>
            <a:spLocks noGrp="1"/>
          </p:cNvSpPr>
          <p:nvPr>
            <p:ph type="sldNum" sz="quarter" idx="12"/>
          </p:nvPr>
        </p:nvSpPr>
        <p:spPr/>
        <p:txBody>
          <a:bodyPr/>
          <a:lstStyle/>
          <a:p>
            <a:fld id="{A3D96BCF-C0EA-4679-B278-183C32B0DEDD}" type="slidenum">
              <a:rPr lang="en-US" smtClean="0"/>
              <a:t>6</a:t>
            </a:fld>
            <a:endParaRPr lang="en-US"/>
          </a:p>
        </p:txBody>
      </p:sp>
    </p:spTree>
    <p:extLst>
      <p:ext uri="{BB962C8B-B14F-4D97-AF65-F5344CB8AC3E}">
        <p14:creationId xmlns:p14="http://schemas.microsoft.com/office/powerpoint/2010/main" val="108436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#2 -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841926"/>
            <a:ext cx="11321716" cy="5693866"/>
          </a:xfrm>
          <a:prstGeom prst="rect">
            <a:avLst/>
          </a:prstGeom>
        </p:spPr>
        <p:txBody>
          <a:bodyPr wrap="square">
            <a:spAutoFit/>
          </a:bodyPr>
          <a:lstStyle/>
          <a:p>
            <a:r>
              <a:rPr lang="en-US" sz="1400" dirty="0"/>
              <a:t>Due to the change of the </a:t>
            </a:r>
            <a:r>
              <a:rPr lang="en-US" sz="1400" dirty="0">
                <a:highlight>
                  <a:srgbClr val="FFFF00"/>
                </a:highlight>
              </a:rPr>
              <a:t>November 2020 </a:t>
            </a:r>
            <a:r>
              <a:rPr lang="en-US" sz="1400" dirty="0"/>
              <a:t>Plenary Session due to COVID-19 travel restrictions, suspend the following rules/procedures in the IEEE 802 LMSC Operations Manual From </a:t>
            </a:r>
            <a:r>
              <a:rPr lang="en-US" sz="1400" dirty="0">
                <a:highlight>
                  <a:srgbClr val="FFFF00"/>
                </a:highlight>
              </a:rPr>
              <a:t>8 October 2020 until 20 November 2020</a:t>
            </a:r>
            <a:r>
              <a:rPr lang="en-US" sz="1400" dirty="0"/>
              <a:t>:</a:t>
            </a:r>
          </a:p>
          <a:p>
            <a:endParaRPr lang="en-US" sz="1400" dirty="0"/>
          </a:p>
          <a:p>
            <a:r>
              <a:rPr lang="en-US" sz="1400" dirty="0"/>
              <a:t>In Subclause 9.2, first paragraph</a:t>
            </a:r>
          </a:p>
          <a:p>
            <a:r>
              <a:rPr lang="en-US" sz="1400" dirty="0"/>
              <a:t>A complete proposed PAR and, if applicable, the criteria for standards development (CSD) statement, as described in Clause 14, shall be submitted to the IEEE 802 LMSC via the IEEE 802 LMSC email reflector for review no less than 30 days prior to the day of the opening IEEE 802 LMSC meeting of an IEEE 802 LMSC plenary session. The submittal message should include Internet links to the required submittal documents. Presence of the submittal message in the reflector archive (with time stamp) is evidence of delivery.</a:t>
            </a:r>
          </a:p>
          <a:p>
            <a:endParaRPr lang="en-US" sz="1400" dirty="0"/>
          </a:p>
          <a:p>
            <a:r>
              <a:rPr lang="en-US" sz="1400" dirty="0"/>
              <a:t>Subclause 9.3 Plenary Review</a:t>
            </a:r>
          </a:p>
          <a:p>
            <a:endParaRPr lang="en-US" sz="1400" dirty="0"/>
          </a:p>
          <a:p>
            <a:r>
              <a:rPr lang="en-US" sz="1400" dirty="0"/>
              <a:t>and be replaced with:</a:t>
            </a:r>
          </a:p>
          <a:p>
            <a:endParaRPr lang="en-US" sz="1400" dirty="0"/>
          </a:p>
          <a:p>
            <a:r>
              <a:rPr lang="en-US" sz="1400" dirty="0"/>
              <a:t>PARs to be considered for approval by the IEEE 802 LMSC during the </a:t>
            </a:r>
            <a:r>
              <a:rPr lang="en-US" sz="1400" dirty="0">
                <a:highlight>
                  <a:srgbClr val="FFFF00"/>
                </a:highlight>
              </a:rPr>
              <a:t>closing IEEE 802 LMSC meeting 20 November 2020 electronic meeting </a:t>
            </a:r>
            <a:r>
              <a:rPr lang="en-US" sz="1400" dirty="0"/>
              <a:t>shall pass through the following process:</a:t>
            </a:r>
          </a:p>
          <a:p>
            <a:endParaRPr lang="en-US" sz="1400" dirty="0"/>
          </a:p>
          <a:p>
            <a:r>
              <a:rPr lang="en-US" sz="1400" dirty="0"/>
              <a:t>The proposed PAR shall be available at a publicly accessible URL and an email sent to the IEEE 802 LMSC reflector that contains the URL required for viewing the PAR and associated documentation no later than </a:t>
            </a:r>
            <a:r>
              <a:rPr lang="en-US" sz="1400" dirty="0">
                <a:highlight>
                  <a:srgbClr val="FFFF00"/>
                </a:highlight>
              </a:rPr>
              <a:t>9 October 2020</a:t>
            </a:r>
            <a:r>
              <a:rPr lang="en-US" sz="1400" dirty="0"/>
              <a:t>, </a:t>
            </a:r>
            <a:r>
              <a:rPr lang="en-US" sz="1400" dirty="0" err="1"/>
              <a:t>AoE</a:t>
            </a:r>
            <a:r>
              <a:rPr lang="en-US" sz="1400" dirty="0"/>
              <a:t>.</a:t>
            </a:r>
          </a:p>
          <a:p>
            <a:endParaRPr lang="en-US" sz="1400" dirty="0"/>
          </a:p>
          <a:p>
            <a:r>
              <a:rPr lang="en-US" sz="1400" dirty="0"/>
              <a:t>Working Groups, other than the proposing Working Group, shall express concerns to the proposing Working Group as soon as possible and shall submit comments to the proposing Working Group and the IEEE 802 LMSC by e-mail not later than </a:t>
            </a:r>
            <a:r>
              <a:rPr lang="en-US" sz="1400" dirty="0">
                <a:highlight>
                  <a:srgbClr val="FFFF00"/>
                </a:highlight>
              </a:rPr>
              <a:t>08 November 2020</a:t>
            </a:r>
            <a:r>
              <a:rPr lang="en-US" sz="1400" dirty="0"/>
              <a:t>, </a:t>
            </a:r>
            <a:r>
              <a:rPr lang="en-US" sz="1400" dirty="0" err="1"/>
              <a:t>AoE</a:t>
            </a:r>
            <a:endParaRPr lang="en-US" sz="1400" dirty="0"/>
          </a:p>
          <a:p>
            <a:endParaRPr lang="en-US" sz="1400" dirty="0"/>
          </a:p>
          <a:p>
            <a:r>
              <a:rPr lang="en-US" sz="1400" dirty="0"/>
              <a:t>The proposing Working Group shall post a response to commenting Working Group and to the IEEE 802 LMSC together with a Final PAR on a public website and circulate the relevant URL on the IEEE 802 LMSC reflector not later than </a:t>
            </a:r>
            <a:r>
              <a:rPr lang="en-US" sz="1400" dirty="0">
                <a:highlight>
                  <a:srgbClr val="FFFF00"/>
                </a:highlight>
              </a:rPr>
              <a:t>17 November 2020</a:t>
            </a:r>
            <a:r>
              <a:rPr lang="en-US" sz="1400" dirty="0"/>
              <a:t>, </a:t>
            </a:r>
            <a:r>
              <a:rPr lang="en-US" sz="1400" dirty="0" err="1"/>
              <a:t>AoE</a:t>
            </a:r>
            <a:endParaRPr lang="en-US" sz="1400" dirty="0"/>
          </a:p>
          <a:p>
            <a:endParaRPr lang="en-US" sz="1400" dirty="0">
              <a:highlight>
                <a:srgbClr val="FFFF00"/>
              </a:highlight>
            </a:endParaRPr>
          </a:p>
          <a:p>
            <a:r>
              <a:rPr lang="en-US" sz="1400" dirty="0">
                <a:highlight>
                  <a:srgbClr val="FFFF00"/>
                </a:highlight>
              </a:rPr>
              <a:t>Moved: D’Ambrosia, seconded: TBA</a:t>
            </a:r>
            <a:endParaRPr lang="en-US" sz="1400" dirty="0"/>
          </a:p>
        </p:txBody>
      </p:sp>
      <p:sp>
        <p:nvSpPr>
          <p:cNvPr id="2" name="Date Placeholder 1">
            <a:extLst>
              <a:ext uri="{FF2B5EF4-FFF2-40B4-BE49-F238E27FC236}">
                <a16:creationId xmlns:a16="http://schemas.microsoft.com/office/drawing/2014/main" id="{C2FCA58B-20C7-4C38-B150-5A499138FF94}"/>
              </a:ext>
            </a:extLst>
          </p:cNvPr>
          <p:cNvSpPr>
            <a:spLocks noGrp="1"/>
          </p:cNvSpPr>
          <p:nvPr>
            <p:ph type="dt" sz="half" idx="10"/>
          </p:nvPr>
        </p:nvSpPr>
        <p:spPr/>
        <p:txBody>
          <a:bodyPr/>
          <a:lstStyle/>
          <a:p>
            <a:r>
              <a:rPr lang="en-US" dirty="0"/>
              <a:t>Closing IEEE 802 LMSC Meeting - 24 July 2020 Closing</a:t>
            </a:r>
          </a:p>
        </p:txBody>
      </p:sp>
      <p:sp>
        <p:nvSpPr>
          <p:cNvPr id="3" name="Footer Placeholder 2">
            <a:extLst>
              <a:ext uri="{FF2B5EF4-FFF2-40B4-BE49-F238E27FC236}">
                <a16:creationId xmlns:a16="http://schemas.microsoft.com/office/drawing/2014/main" id="{CE967A27-B95F-4AB3-A357-7A22951D78D1}"/>
              </a:ext>
            </a:extLst>
          </p:cNvPr>
          <p:cNvSpPr>
            <a:spLocks noGrp="1"/>
          </p:cNvSpPr>
          <p:nvPr>
            <p:ph type="ftr" sz="quarter" idx="11"/>
          </p:nvPr>
        </p:nvSpPr>
        <p:spPr/>
        <p:txBody>
          <a:bodyPr/>
          <a:lstStyle/>
          <a:p>
            <a:r>
              <a:rPr lang="en-US"/>
              <a:t>ec-20-0139-00-00EC</a:t>
            </a:r>
          </a:p>
        </p:txBody>
      </p:sp>
      <p:sp>
        <p:nvSpPr>
          <p:cNvPr id="5" name="Slide Number Placeholder 4">
            <a:extLst>
              <a:ext uri="{FF2B5EF4-FFF2-40B4-BE49-F238E27FC236}">
                <a16:creationId xmlns:a16="http://schemas.microsoft.com/office/drawing/2014/main" id="{EBFCF412-2224-41AB-99FB-5119F24D83AE}"/>
              </a:ext>
            </a:extLst>
          </p:cNvPr>
          <p:cNvSpPr>
            <a:spLocks noGrp="1"/>
          </p:cNvSpPr>
          <p:nvPr>
            <p:ph type="sldNum" sz="quarter" idx="12"/>
          </p:nvPr>
        </p:nvSpPr>
        <p:spPr/>
        <p:txBody>
          <a:bodyPr/>
          <a:lstStyle/>
          <a:p>
            <a:fld id="{A3D96BCF-C0EA-4679-B278-183C32B0DEDD}" type="slidenum">
              <a:rPr lang="en-US" smtClean="0"/>
              <a:t>7</a:t>
            </a:fld>
            <a:endParaRPr lang="en-US"/>
          </a:p>
        </p:txBody>
      </p:sp>
    </p:spTree>
    <p:extLst>
      <p:ext uri="{BB962C8B-B14F-4D97-AF65-F5344CB8AC3E}">
        <p14:creationId xmlns:p14="http://schemas.microsoft.com/office/powerpoint/2010/main" val="1378230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#3 Email motion, 6/12/20 -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5893921"/>
          </a:xfrm>
          <a:prstGeom prst="rect">
            <a:avLst/>
          </a:prstGeom>
        </p:spPr>
        <p:txBody>
          <a:bodyPr wrap="square">
            <a:spAutoFit/>
          </a:bodyPr>
          <a:lstStyle/>
          <a:p>
            <a:r>
              <a:rPr lang="en-US" sz="1400" dirty="0"/>
              <a:t>Due to the change of the July 2020 Plenary Session due to COVID-19 travel restrictions, suspend the following rules/procedures in the IEEE 802 LMSC Operations Manual From 11 June 2020 until 5 August 2020:</a:t>
            </a:r>
            <a:br>
              <a:rPr lang="en-US" sz="1400" dirty="0"/>
            </a:br>
            <a:br>
              <a:rPr lang="en-US" sz="1400" dirty="0"/>
            </a:br>
            <a:r>
              <a:rPr lang="en-US" sz="1400" dirty="0"/>
              <a:t>In Subclause 10.2, first paragraph</a:t>
            </a:r>
          </a:p>
          <a:p>
            <a:r>
              <a:rPr lang="en-US" sz="1400" dirty="0"/>
              <a:t>A proposed ICAID and supporting documents shall be submitted to the Sponsor via the Sponsor email reflector for review no less than 30 days prior to the day of the opening Sponsor meeting of an IEEE 802 LMSC plenary session. The submittal message should include Internet links to the required submittal documents. Presence of the submittal message in the reflector archive (with time stamp) is evidence of delivery.</a:t>
            </a:r>
          </a:p>
          <a:p>
            <a:r>
              <a:rPr lang="en-US" sz="1400" dirty="0"/>
              <a:t> </a:t>
            </a:r>
          </a:p>
          <a:p>
            <a:r>
              <a:rPr lang="en-US" sz="1400" dirty="0"/>
              <a:t>Subclause 10.3 Plenary Review</a:t>
            </a:r>
            <a:br>
              <a:rPr lang="en-US" sz="1400" dirty="0"/>
            </a:br>
            <a:br>
              <a:rPr lang="en-US" sz="1400" dirty="0"/>
            </a:br>
            <a:r>
              <a:rPr lang="en-US" sz="1400" dirty="0"/>
              <a:t>and be replaced with:</a:t>
            </a:r>
            <a:br>
              <a:rPr lang="en-US" sz="1400" dirty="0"/>
            </a:br>
            <a:br>
              <a:rPr lang="en-US" sz="1400" dirty="0"/>
            </a:br>
            <a:r>
              <a:rPr lang="en-US" sz="1400" dirty="0"/>
              <a:t>ICAIDs to be considered for approval by the IEEE 802 LMSC during the 4 August 2020 electronic meeting shall pass through the following process:</a:t>
            </a:r>
            <a:br>
              <a:rPr lang="en-US" sz="1400" dirty="0"/>
            </a:br>
            <a:br>
              <a:rPr lang="en-US" sz="1400" dirty="0"/>
            </a:br>
            <a:r>
              <a:rPr lang="en-US" sz="1400" dirty="0"/>
              <a:t>The proposed ICAID shall be available at a publicly accessible URL and an email sent to the IEEE 802 LMSC reflector that contains the URL required for viewing the ICAID and associated documentation no later than 12 June 2020, </a:t>
            </a:r>
            <a:r>
              <a:rPr lang="en-US" sz="1400" dirty="0" err="1"/>
              <a:t>AoE</a:t>
            </a:r>
            <a:r>
              <a:rPr lang="en-US" sz="1400" dirty="0"/>
              <a:t>.</a:t>
            </a:r>
            <a:br>
              <a:rPr lang="en-US" sz="1400" dirty="0"/>
            </a:br>
            <a:br>
              <a:rPr lang="en-US" sz="1400" dirty="0"/>
            </a:br>
            <a:r>
              <a:rPr lang="en-US" sz="1400" dirty="0"/>
              <a:t>Working Groups, other than the proposing Working Group, shall express concerns to the proposing Working Group as soon as possible and shall submit comments to the proposing Working Group and the IEEE 802 LMSC by e-mail not later than 12 July 2020, </a:t>
            </a:r>
            <a:r>
              <a:rPr lang="en-US" sz="1400" dirty="0" err="1"/>
              <a:t>AoE</a:t>
            </a:r>
            <a:br>
              <a:rPr lang="en-US" sz="1400" dirty="0"/>
            </a:br>
            <a:br>
              <a:rPr lang="en-US" sz="1400" dirty="0"/>
            </a:br>
            <a:r>
              <a:rPr lang="en-US" sz="1400" dirty="0"/>
              <a:t>The proposing Working Group shall post a response to commenting Working Group and to the IEEE 802 LMSC together with a Final  on a public website and circulate the relevant URL on the IEEE 802 LMSC reflector not later than 31 July 2020, </a:t>
            </a:r>
            <a:r>
              <a:rPr lang="en-US" sz="1400" dirty="0" err="1"/>
              <a:t>AoE</a:t>
            </a:r>
            <a:endParaRPr lang="en-US" sz="1400" dirty="0"/>
          </a:p>
          <a:p>
            <a:r>
              <a:rPr lang="en-US" sz="1400" dirty="0"/>
              <a:t>Moved: John D’Ambrosia</a:t>
            </a:r>
          </a:p>
          <a:p>
            <a:r>
              <a:rPr lang="en-US" sz="1400" dirty="0"/>
              <a:t>Second: James Gilb</a:t>
            </a:r>
          </a:p>
          <a:p>
            <a:r>
              <a:rPr lang="en-US" sz="1400" dirty="0"/>
              <a:t> </a:t>
            </a:r>
          </a:p>
          <a:p>
            <a:endParaRPr lang="en-US" sz="800" dirty="0"/>
          </a:p>
          <a:p>
            <a:endParaRPr lang="en-US" sz="800" dirty="0"/>
          </a:p>
          <a:p>
            <a:endParaRPr lang="en-US" sz="800" dirty="0"/>
          </a:p>
        </p:txBody>
      </p:sp>
      <p:sp>
        <p:nvSpPr>
          <p:cNvPr id="2" name="Date Placeholder 1">
            <a:extLst>
              <a:ext uri="{FF2B5EF4-FFF2-40B4-BE49-F238E27FC236}">
                <a16:creationId xmlns:a16="http://schemas.microsoft.com/office/drawing/2014/main" id="{245C1184-744B-444E-BA77-910202B0C82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36A224BC-6A96-4EA4-8CCE-7FE92844CCA0}"/>
              </a:ext>
            </a:extLst>
          </p:cNvPr>
          <p:cNvSpPr>
            <a:spLocks noGrp="1"/>
          </p:cNvSpPr>
          <p:nvPr>
            <p:ph type="ftr" sz="quarter" idx="11"/>
          </p:nvPr>
        </p:nvSpPr>
        <p:spPr/>
        <p:txBody>
          <a:bodyPr/>
          <a:lstStyle/>
          <a:p>
            <a:r>
              <a:rPr lang="en-US"/>
              <a:t>ec-20-0139-00-00EC</a:t>
            </a:r>
          </a:p>
        </p:txBody>
      </p:sp>
      <p:sp>
        <p:nvSpPr>
          <p:cNvPr id="5" name="Slide Number Placeholder 4">
            <a:extLst>
              <a:ext uri="{FF2B5EF4-FFF2-40B4-BE49-F238E27FC236}">
                <a16:creationId xmlns:a16="http://schemas.microsoft.com/office/drawing/2014/main" id="{31D6C022-AF9B-4584-AB0E-01331E5AD86A}"/>
              </a:ext>
            </a:extLst>
          </p:cNvPr>
          <p:cNvSpPr>
            <a:spLocks noGrp="1"/>
          </p:cNvSpPr>
          <p:nvPr>
            <p:ph type="sldNum" sz="quarter" idx="12"/>
          </p:nvPr>
        </p:nvSpPr>
        <p:spPr/>
        <p:txBody>
          <a:bodyPr/>
          <a:lstStyle/>
          <a:p>
            <a:fld id="{A3D96BCF-C0EA-4679-B278-183C32B0DEDD}" type="slidenum">
              <a:rPr lang="en-US" smtClean="0"/>
              <a:t>8</a:t>
            </a:fld>
            <a:endParaRPr lang="en-US"/>
          </a:p>
        </p:txBody>
      </p:sp>
    </p:spTree>
    <p:extLst>
      <p:ext uri="{BB962C8B-B14F-4D97-AF65-F5344CB8AC3E}">
        <p14:creationId xmlns:p14="http://schemas.microsoft.com/office/powerpoint/2010/main" val="2490243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#3 -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5616922"/>
          </a:xfrm>
          <a:prstGeom prst="rect">
            <a:avLst/>
          </a:prstGeom>
        </p:spPr>
        <p:txBody>
          <a:bodyPr wrap="square">
            <a:spAutoFit/>
          </a:bodyPr>
          <a:lstStyle/>
          <a:p>
            <a:r>
              <a:rPr lang="en-US" sz="1400" dirty="0"/>
              <a:t>Due to the change of the July 2020 Plenary Session due to COVID-19 travel restrictions, suspend the following rules/procedures in the IEEE 802 LMSC Operations Manual From </a:t>
            </a:r>
            <a:r>
              <a:rPr lang="en-US" sz="1400" dirty="0">
                <a:highlight>
                  <a:srgbClr val="FFFF00"/>
                </a:highlight>
              </a:rPr>
              <a:t>8 Oct 2020 until 20 November 2020</a:t>
            </a:r>
            <a:r>
              <a:rPr lang="en-US" sz="1400" dirty="0"/>
              <a:t>: </a:t>
            </a:r>
            <a:br>
              <a:rPr lang="en-US" sz="1400" dirty="0"/>
            </a:br>
            <a:br>
              <a:rPr lang="en-US" sz="1400" dirty="0"/>
            </a:br>
            <a:r>
              <a:rPr lang="en-US" sz="1400" dirty="0"/>
              <a:t>In Subclause 10.2, first paragraph</a:t>
            </a:r>
          </a:p>
          <a:p>
            <a:r>
              <a:rPr lang="en-US" sz="1400" dirty="0"/>
              <a:t>A proposed ICAID and supporting documents shall be submitted to the Sponsor via the Sponsor email reflector for review no less than 30 days prior to the day of the opening Sponsor meeting of an IEEE 802 LMSC plenary session. The submittal message should include Internet links to the required submittal documents. Presence of the submittal message in the reflector archive (with time stamp) is evidence of delivery.</a:t>
            </a:r>
          </a:p>
          <a:p>
            <a:r>
              <a:rPr lang="en-US" sz="1400" dirty="0"/>
              <a:t> </a:t>
            </a:r>
          </a:p>
          <a:p>
            <a:r>
              <a:rPr lang="en-US" sz="1400" dirty="0"/>
              <a:t>Subclause 10.3 Plenary Review</a:t>
            </a:r>
            <a:br>
              <a:rPr lang="en-US" sz="1400" dirty="0"/>
            </a:br>
            <a:br>
              <a:rPr lang="en-US" sz="1400" dirty="0"/>
            </a:br>
            <a:r>
              <a:rPr lang="en-US" sz="1400" dirty="0"/>
              <a:t>and be replaced with:</a:t>
            </a:r>
            <a:br>
              <a:rPr lang="en-US" sz="1400" dirty="0"/>
            </a:br>
            <a:br>
              <a:rPr lang="en-US" sz="1400" dirty="0"/>
            </a:br>
            <a:r>
              <a:rPr lang="en-US" sz="1400" dirty="0"/>
              <a:t>ICAIDs to be considered for approval by the IEEE 802 LMSC during the </a:t>
            </a:r>
            <a:r>
              <a:rPr lang="en-US" sz="1400" dirty="0">
                <a:highlight>
                  <a:srgbClr val="FFFF00"/>
                </a:highlight>
              </a:rPr>
              <a:t>closing IEEE 802 LMSC meeting 19 November 2020 electronic meeting </a:t>
            </a:r>
            <a:r>
              <a:rPr lang="en-US" sz="1400" dirty="0"/>
              <a:t>shall pass through the following process:</a:t>
            </a:r>
            <a:br>
              <a:rPr lang="en-US" sz="1400" dirty="0"/>
            </a:br>
            <a:br>
              <a:rPr lang="en-US" sz="1400" dirty="0"/>
            </a:br>
            <a:r>
              <a:rPr lang="en-US" sz="1400" dirty="0"/>
              <a:t>The proposed ICAID shall be available at a publicly accessible URL and an email sent to the IEEE 802 LMSC reflector that contains the URL required for viewing the ICAID and associated documentation no later than </a:t>
            </a:r>
            <a:r>
              <a:rPr lang="en-US" sz="1400" dirty="0">
                <a:highlight>
                  <a:srgbClr val="FFFF00"/>
                </a:highlight>
              </a:rPr>
              <a:t>9 October 2020</a:t>
            </a:r>
            <a:r>
              <a:rPr lang="en-US" sz="1400" dirty="0"/>
              <a:t>, </a:t>
            </a:r>
            <a:r>
              <a:rPr lang="en-US" sz="1400" dirty="0" err="1"/>
              <a:t>AoE</a:t>
            </a:r>
            <a:r>
              <a:rPr lang="en-US" sz="1400" dirty="0"/>
              <a:t>.</a:t>
            </a:r>
            <a:br>
              <a:rPr lang="en-US" sz="1400" dirty="0"/>
            </a:br>
            <a:br>
              <a:rPr lang="en-US" sz="1400" dirty="0"/>
            </a:br>
            <a:r>
              <a:rPr lang="en-US" sz="1400" dirty="0"/>
              <a:t>Working Groups, other than the proposing Working Group, shall express concerns to the proposing Working Group as soon as possible and shall submit comments to the proposing Working Group and the IEEE 802 LMSC by e-mail not later than </a:t>
            </a:r>
            <a:r>
              <a:rPr lang="en-US" sz="1400" dirty="0">
                <a:highlight>
                  <a:srgbClr val="FFFF00"/>
                </a:highlight>
              </a:rPr>
              <a:t>08 November 2020</a:t>
            </a:r>
            <a:r>
              <a:rPr lang="en-US" sz="1400" dirty="0"/>
              <a:t>, </a:t>
            </a:r>
            <a:r>
              <a:rPr lang="en-US" sz="1400" dirty="0" err="1"/>
              <a:t>AoE</a:t>
            </a:r>
            <a:br>
              <a:rPr lang="en-US" sz="1400" dirty="0"/>
            </a:br>
            <a:br>
              <a:rPr lang="en-US" sz="1400" dirty="0"/>
            </a:br>
            <a:r>
              <a:rPr lang="en-US" sz="1400" dirty="0"/>
              <a:t>The proposing Working Group shall post a response to commenting Working Group and to the IEEE 802 LMSC together with a Final  on a public website and circulate the relevant URL on the IEEE 802 LMSC reflector not later than </a:t>
            </a:r>
            <a:r>
              <a:rPr lang="en-US" sz="1400" dirty="0">
                <a:highlight>
                  <a:srgbClr val="FFFF00"/>
                </a:highlight>
              </a:rPr>
              <a:t>17 November 2020, </a:t>
            </a:r>
            <a:r>
              <a:rPr lang="en-US" sz="1400" dirty="0" err="1">
                <a:highlight>
                  <a:srgbClr val="FFFF00"/>
                </a:highlight>
              </a:rPr>
              <a:t>AoE</a:t>
            </a:r>
            <a:endParaRPr lang="en-US" sz="1400" dirty="0"/>
          </a:p>
          <a:p>
            <a:endParaRPr lang="en-US" sz="1400" dirty="0">
              <a:highlight>
                <a:srgbClr val="FFFF00"/>
              </a:highlight>
            </a:endParaRPr>
          </a:p>
          <a:p>
            <a:r>
              <a:rPr lang="en-US" sz="1400" dirty="0">
                <a:highlight>
                  <a:srgbClr val="FFFF00"/>
                </a:highlight>
              </a:rPr>
              <a:t>Moved: D’Ambrosia, seconded: TBA</a:t>
            </a:r>
          </a:p>
          <a:p>
            <a:endParaRPr lang="en-US" sz="900" dirty="0"/>
          </a:p>
        </p:txBody>
      </p:sp>
      <p:sp>
        <p:nvSpPr>
          <p:cNvPr id="2" name="Date Placeholder 1">
            <a:extLst>
              <a:ext uri="{FF2B5EF4-FFF2-40B4-BE49-F238E27FC236}">
                <a16:creationId xmlns:a16="http://schemas.microsoft.com/office/drawing/2014/main" id="{4DCBE47B-563A-4F6F-A48B-7F62D5E7874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D14F3D47-88E2-4A34-8156-3C20EC743165}"/>
              </a:ext>
            </a:extLst>
          </p:cNvPr>
          <p:cNvSpPr>
            <a:spLocks noGrp="1"/>
          </p:cNvSpPr>
          <p:nvPr>
            <p:ph type="ftr" sz="quarter" idx="11"/>
          </p:nvPr>
        </p:nvSpPr>
        <p:spPr/>
        <p:txBody>
          <a:bodyPr/>
          <a:lstStyle/>
          <a:p>
            <a:r>
              <a:rPr lang="en-US"/>
              <a:t>ec-20-0139-00-00EC</a:t>
            </a:r>
          </a:p>
        </p:txBody>
      </p:sp>
      <p:sp>
        <p:nvSpPr>
          <p:cNvPr id="5" name="Slide Number Placeholder 4">
            <a:extLst>
              <a:ext uri="{FF2B5EF4-FFF2-40B4-BE49-F238E27FC236}">
                <a16:creationId xmlns:a16="http://schemas.microsoft.com/office/drawing/2014/main" id="{00786F5C-9F12-4667-9DAA-CCB75BE32312}"/>
              </a:ext>
            </a:extLst>
          </p:cNvPr>
          <p:cNvSpPr>
            <a:spLocks noGrp="1"/>
          </p:cNvSpPr>
          <p:nvPr>
            <p:ph type="sldNum" sz="quarter" idx="12"/>
          </p:nvPr>
        </p:nvSpPr>
        <p:spPr/>
        <p:txBody>
          <a:bodyPr/>
          <a:lstStyle/>
          <a:p>
            <a:fld id="{A3D96BCF-C0EA-4679-B278-183C32B0DEDD}" type="slidenum">
              <a:rPr lang="en-US" smtClean="0"/>
              <a:t>9</a:t>
            </a:fld>
            <a:endParaRPr lang="en-US"/>
          </a:p>
        </p:txBody>
      </p:sp>
    </p:spTree>
    <p:extLst>
      <p:ext uri="{BB962C8B-B14F-4D97-AF65-F5344CB8AC3E}">
        <p14:creationId xmlns:p14="http://schemas.microsoft.com/office/powerpoint/2010/main" val="927237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1119</TotalTime>
  <Words>2555</Words>
  <Application>Microsoft Office PowerPoint</Application>
  <PresentationFormat>Widescreen</PresentationFormat>
  <Paragraphs>165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Proposal for  IEEE 802 Nov 2020 Electronic Plenary</vt:lpstr>
      <vt:lpstr>Meeting Dates (Oct- Dec)</vt:lpstr>
      <vt:lpstr>Proposed Plan</vt:lpstr>
      <vt:lpstr>Reference #1 Email motion, 6/10/20 - </vt:lpstr>
      <vt:lpstr>Proposed #1 - </vt:lpstr>
      <vt:lpstr>Reference #2 – June 2, 2020 Teleconference – Motion #2</vt:lpstr>
      <vt:lpstr>Proposed #2 - </vt:lpstr>
      <vt:lpstr>Reference #3 Email motion, 6/12/20 - </vt:lpstr>
      <vt:lpstr>Proposed #3 -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Dates (Oct- Dec)</dc:title>
  <dc:creator>John DAmbrosia</dc:creator>
  <cp:lastModifiedBy>John DAmbrosia</cp:lastModifiedBy>
  <cp:revision>10</cp:revision>
  <dcterms:created xsi:type="dcterms:W3CDTF">2020-07-12T18:51:12Z</dcterms:created>
  <dcterms:modified xsi:type="dcterms:W3CDTF">2020-07-13T21:07:34Z</dcterms:modified>
</cp:coreProperties>
</file>