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5"/>
  </p:notesMasterIdLst>
  <p:handoutMasterIdLst>
    <p:handoutMasterId r:id="rId26"/>
  </p:handoutMasterIdLst>
  <p:sldIdLst>
    <p:sldId id="361" r:id="rId3"/>
    <p:sldId id="287" r:id="rId4"/>
    <p:sldId id="288" r:id="rId5"/>
    <p:sldId id="289" r:id="rId6"/>
    <p:sldId id="677" r:id="rId7"/>
    <p:sldId id="278" r:id="rId8"/>
    <p:sldId id="281" r:id="rId9"/>
    <p:sldId id="280" r:id="rId10"/>
    <p:sldId id="279" r:id="rId11"/>
    <p:sldId id="283" r:id="rId12"/>
    <p:sldId id="284" r:id="rId13"/>
    <p:sldId id="285" r:id="rId14"/>
    <p:sldId id="286" r:id="rId15"/>
    <p:sldId id="679" r:id="rId16"/>
    <p:sldId id="282" r:id="rId17"/>
    <p:sldId id="680" r:id="rId18"/>
    <p:sldId id="675" r:id="rId19"/>
    <p:sldId id="661" r:id="rId20"/>
    <p:sldId id="310" r:id="rId21"/>
    <p:sldId id="668" r:id="rId22"/>
    <p:sldId id="359" r:id="rId23"/>
    <p:sldId id="607" r:id="rId2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41" autoAdjust="0"/>
    <p:restoredTop sz="95488" autoAdjust="0"/>
  </p:normalViewPr>
  <p:slideViewPr>
    <p:cSldViewPr>
      <p:cViewPr>
        <p:scale>
          <a:sx n="150" d="100"/>
          <a:sy n="150" d="100"/>
        </p:scale>
        <p:origin x="2034" y="72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37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951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443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6915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716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7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537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171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461964" y="823387"/>
            <a:ext cx="1206500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45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14308" indent="-128585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98840" indent="-82152" defTabSz="513147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606877" y="6241965"/>
            <a:ext cx="734483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57201" y="6267258"/>
            <a:ext cx="1569513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1192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31418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802.11-19/1753r0</a:t>
            </a:r>
          </a:p>
        </p:txBody>
      </p:sp>
    </p:spTree>
    <p:extLst>
      <p:ext uri="{BB962C8B-B14F-4D97-AF65-F5344CB8AC3E}">
        <p14:creationId xmlns:p14="http://schemas.microsoft.com/office/powerpoint/2010/main" val="102857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ieee.org/about/corporate/governance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 cstate="print">
            <a:lum bright="-48000" contrast="66000"/>
            <a:grayscl/>
          </a:blip>
          <a:srcRect/>
          <a:stretch>
            <a:fillRect/>
          </a:stretch>
        </p:blipFill>
        <p:spPr bwMode="auto">
          <a:xfrm>
            <a:off x="304800" y="838200"/>
            <a:ext cx="4070350" cy="556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0" y="3886200"/>
            <a:ext cx="45720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10-24 July 2020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124</a:t>
            </a:r>
            <a:r>
              <a:rPr lang="en-US" sz="4000" baseline="30000" dirty="0"/>
              <a:t>th</a:t>
            </a:r>
            <a:r>
              <a:rPr lang="en-US" sz="4000" dirty="0"/>
              <a:t> Plenary Session</a:t>
            </a:r>
            <a:br>
              <a:rPr lang="en-US" sz="4000" dirty="0"/>
            </a:br>
            <a:r>
              <a:rPr lang="en-US" sz="2400" dirty="0"/>
              <a:t>(1</a:t>
            </a:r>
            <a:r>
              <a:rPr lang="en-US" sz="2400" baseline="30000" dirty="0"/>
              <a:t>st</a:t>
            </a:r>
            <a:r>
              <a:rPr lang="en-US" sz="2400" dirty="0"/>
              <a:t> electronic Plenary Session)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4038600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Draft 01 DCN ec-20-0149-01-00EC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31ACD-6FA7-4E49-B785-2628525F1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3.03 Motion - IEEE 802 Standards Committee Appointed Positions –  1</a:t>
            </a:r>
            <a:r>
              <a:rPr lang="en-US" sz="2400" baseline="30000" dirty="0"/>
              <a:t>st</a:t>
            </a:r>
            <a:r>
              <a:rPr lang="en-US" sz="2400" dirty="0"/>
              <a:t> 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48D8F-2DF9-4551-87F0-65D7EAEAC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Per IEEE 802 LMSC P&amp;P Section 3.1 Election or appointment of Sponsor officers – Vice Chair(s) </a:t>
            </a:r>
          </a:p>
          <a:p>
            <a:pPr marL="300038" lvl="1" indent="0">
              <a:buNone/>
            </a:pPr>
            <a:r>
              <a:rPr lang="en-US" sz="1650" dirty="0"/>
              <a:t>The Sponsor Chair appoints a (1st) Vice Chair and may appoint a 2nd Vice Chair. Vice Chairs are confirmed by the Sponsor. 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800" dirty="0"/>
              <a:t>Move to confirm James Gilb as 1</a:t>
            </a:r>
            <a:r>
              <a:rPr lang="en-US" sz="1800" baseline="30000" dirty="0"/>
              <a:t>st</a:t>
            </a:r>
            <a:r>
              <a:rPr lang="en-US" sz="1800" dirty="0"/>
              <a:t> Vice Chair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1800" dirty="0"/>
              <a:t> All voting members of the Sponsor Executive Committee are eligible to vote.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1800" dirty="0"/>
              <a:t>Move: Dorothy Stanley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1800" dirty="0"/>
              <a:t>Second: Jay Holcomb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1800" dirty="0">
                <a:solidFill>
                  <a:srgbClr val="000000"/>
                </a:solidFill>
              </a:rPr>
              <a:t>Any objections? None. Motion passes by unanimous consent.</a:t>
            </a:r>
            <a:endParaRPr lang="en-US" sz="1800" dirty="0"/>
          </a:p>
          <a:p>
            <a:pPr marL="0" indent="0">
              <a:spcBef>
                <a:spcPts val="900"/>
              </a:spcBef>
              <a:buNone/>
            </a:pPr>
            <a:endParaRPr lang="en-US" sz="15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3D70A-E51A-4382-8E8F-C3D07AF65F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430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31ACD-6FA7-4E49-B785-2628525F1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3.03 Motion - IEEE 802 Standards Committee Appointed Positions –  2</a:t>
            </a:r>
            <a:r>
              <a:rPr lang="en-US" sz="2400" baseline="30000" dirty="0"/>
              <a:t>nd</a:t>
            </a:r>
            <a:r>
              <a:rPr lang="en-US" sz="2400" dirty="0"/>
              <a:t> 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48D8F-2DF9-4551-87F0-65D7EAEAC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Per IEEE 802 LMSC P&amp;P Section 3.1 Election or appointment of Sponsor officers – Vice Chair(s) </a:t>
            </a:r>
          </a:p>
          <a:p>
            <a:pPr marL="300038" lvl="1" indent="0">
              <a:buNone/>
            </a:pPr>
            <a:r>
              <a:rPr lang="en-US" sz="1650" dirty="0"/>
              <a:t>The Sponsor Chair appoints a (1st) Vice Chair and may appoint a 2nd Vice Chair. Vice Chairs are confirmed by the Sponsor. 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800" dirty="0"/>
              <a:t>Move to confirm Roger Marks as 2</a:t>
            </a:r>
            <a:r>
              <a:rPr lang="en-US" sz="1800" baseline="30000" dirty="0"/>
              <a:t>nd</a:t>
            </a:r>
            <a:r>
              <a:rPr lang="en-US" sz="1800" dirty="0"/>
              <a:t> Vice Chair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1800" dirty="0"/>
              <a:t>All voting member of the Sponsor Executive Committee are eligible to vote.</a:t>
            </a:r>
          </a:p>
          <a:p>
            <a:pPr marL="0" indent="0">
              <a:spcBef>
                <a:spcPts val="900"/>
              </a:spcBef>
              <a:buNone/>
            </a:pPr>
            <a:endParaRPr lang="en-US" sz="1800" dirty="0"/>
          </a:p>
          <a:p>
            <a:pPr marL="0" indent="0">
              <a:spcBef>
                <a:spcPts val="900"/>
              </a:spcBef>
              <a:buNone/>
            </a:pPr>
            <a:r>
              <a:rPr lang="en-US" sz="1800" dirty="0"/>
              <a:t>Move: John </a:t>
            </a:r>
            <a:r>
              <a:rPr lang="en-US" sz="1800" dirty="0" err="1"/>
              <a:t>D’Ambrosia</a:t>
            </a:r>
            <a:endParaRPr lang="en-US" sz="1800" dirty="0"/>
          </a:p>
          <a:p>
            <a:pPr marL="0" indent="0">
              <a:spcBef>
                <a:spcPts val="900"/>
              </a:spcBef>
              <a:buNone/>
            </a:pPr>
            <a:r>
              <a:rPr lang="en-US" sz="1800" dirty="0"/>
              <a:t>Second: </a:t>
            </a:r>
            <a:r>
              <a:rPr lang="en-US" sz="1800" dirty="0">
                <a:solidFill>
                  <a:srgbClr val="000000"/>
                </a:solidFill>
              </a:rPr>
              <a:t> Jay Holcomb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1600" dirty="0">
                <a:solidFill>
                  <a:srgbClr val="000000"/>
                </a:solidFill>
              </a:rPr>
              <a:t>Any objections? None. Motion passes by unanimous consent.</a:t>
            </a:r>
            <a:endParaRPr lang="en-US" sz="15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3D70A-E51A-4382-8E8F-C3D07AF65F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091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31ACD-6FA7-4E49-B785-2628525F1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3.03 Motion - IEEE 802 Standards Committee Appointed Positions –  Treasurer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48D8F-2DF9-4551-87F0-65D7EAEAC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Per IEEE 802 LMSC P&amp;P Section 3.1 Election or appointment of Sponsor officers</a:t>
            </a:r>
          </a:p>
          <a:p>
            <a:pPr marL="300038" lvl="1" indent="0">
              <a:buNone/>
            </a:pPr>
            <a:r>
              <a:rPr lang="en-US" sz="1800" dirty="0"/>
              <a:t>Executive Secretary, Recording Secretary, and Treasurer 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1800" dirty="0"/>
              <a:t>These positions are appointed by the Sponsor Chair and confirmed by the Sponsor.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800" dirty="0"/>
              <a:t>Move to confirm George Zimmerman as Treasurer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1800" dirty="0"/>
              <a:t>All voting member of the Sponsor Executive Committee are eligible to vote.</a:t>
            </a:r>
          </a:p>
          <a:p>
            <a:pPr marL="0" lvl="0" indent="0">
              <a:spcBef>
                <a:spcPts val="900"/>
              </a:spcBef>
              <a:buNone/>
            </a:pPr>
            <a:endParaRPr lang="en-US" sz="1800" dirty="0">
              <a:solidFill>
                <a:srgbClr val="000000"/>
              </a:solidFill>
            </a:endParaRPr>
          </a:p>
          <a:p>
            <a:pPr marL="0" lvl="0" indent="0">
              <a:spcBef>
                <a:spcPts val="900"/>
              </a:spcBef>
              <a:buNone/>
            </a:pPr>
            <a:r>
              <a:rPr lang="en-US" sz="1800" dirty="0">
                <a:solidFill>
                  <a:srgbClr val="000000"/>
                </a:solidFill>
              </a:rPr>
              <a:t>Move: John </a:t>
            </a:r>
            <a:r>
              <a:rPr lang="en-US" sz="1800" dirty="0" err="1">
                <a:solidFill>
                  <a:srgbClr val="000000"/>
                </a:solidFill>
              </a:rPr>
              <a:t>D’Ambrosia</a:t>
            </a:r>
            <a:endParaRPr lang="en-US" sz="1800" dirty="0">
              <a:solidFill>
                <a:srgbClr val="000000"/>
              </a:solidFill>
            </a:endParaRPr>
          </a:p>
          <a:p>
            <a:pPr marL="0" lvl="0" indent="0">
              <a:spcBef>
                <a:spcPts val="900"/>
              </a:spcBef>
              <a:buNone/>
            </a:pPr>
            <a:r>
              <a:rPr lang="en-US" sz="1800" dirty="0">
                <a:solidFill>
                  <a:srgbClr val="000000"/>
                </a:solidFill>
              </a:rPr>
              <a:t>Second:  Jay Holcomb</a:t>
            </a:r>
          </a:p>
          <a:p>
            <a:pPr marL="0" lvl="0" indent="0">
              <a:spcBef>
                <a:spcPts val="900"/>
              </a:spcBef>
              <a:buNone/>
            </a:pPr>
            <a:r>
              <a:rPr lang="en-US" sz="1800" dirty="0">
                <a:solidFill>
                  <a:srgbClr val="000000"/>
                </a:solidFill>
              </a:rPr>
              <a:t>Any objections? None. Motion passes by unanimous consent.</a:t>
            </a:r>
            <a:endParaRPr lang="en-US" sz="135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3D70A-E51A-4382-8E8F-C3D07AF65F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928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31ACD-6FA7-4E49-B785-2628525F1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3.03 Motion - IEEE 802 Standards Committee Appointed Positions –  Executive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48D8F-2DF9-4551-87F0-65D7EAEAC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Per IEEE 802 LMSC P&amp;P Section 3.1 Election or appointment of Sponsor officers</a:t>
            </a:r>
          </a:p>
          <a:p>
            <a:pPr marL="300038" lvl="1" indent="0">
              <a:buNone/>
            </a:pPr>
            <a:r>
              <a:rPr lang="en-US" sz="1800" dirty="0"/>
              <a:t>Executive Secretary, Recording Secretary, and Treasurer 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1800" dirty="0"/>
              <a:t>These positions are appointed by the Sponsor Chair and confirmed by the Sponsor.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800" dirty="0"/>
              <a:t>Move to confirm Jon Rosdahl as Executive Secretary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1800" dirty="0"/>
              <a:t>All voting member of the Sponsor Executive Committee are eligible to vote.</a:t>
            </a:r>
          </a:p>
          <a:p>
            <a:pPr marL="0" lvl="0" indent="0">
              <a:spcBef>
                <a:spcPts val="900"/>
              </a:spcBef>
              <a:buNone/>
            </a:pPr>
            <a:endParaRPr lang="en-US" sz="1800" dirty="0">
              <a:solidFill>
                <a:srgbClr val="000000"/>
              </a:solidFill>
            </a:endParaRPr>
          </a:p>
          <a:p>
            <a:pPr marL="0" lvl="0" indent="0">
              <a:spcBef>
                <a:spcPts val="900"/>
              </a:spcBef>
              <a:buNone/>
            </a:pPr>
            <a:r>
              <a:rPr lang="en-US" sz="1800" dirty="0">
                <a:solidFill>
                  <a:srgbClr val="000000"/>
                </a:solidFill>
              </a:rPr>
              <a:t>Move: John </a:t>
            </a:r>
            <a:r>
              <a:rPr lang="en-US" sz="1800" dirty="0" err="1">
                <a:solidFill>
                  <a:srgbClr val="000000"/>
                </a:solidFill>
              </a:rPr>
              <a:t>D’Ambrosia</a:t>
            </a:r>
            <a:endParaRPr lang="en-US" sz="1800" dirty="0">
              <a:solidFill>
                <a:srgbClr val="000000"/>
              </a:solidFill>
            </a:endParaRPr>
          </a:p>
          <a:p>
            <a:pPr marL="0" lvl="0" indent="0">
              <a:spcBef>
                <a:spcPts val="900"/>
              </a:spcBef>
              <a:buNone/>
            </a:pPr>
            <a:r>
              <a:rPr lang="en-US" sz="1800" dirty="0">
                <a:solidFill>
                  <a:srgbClr val="000000"/>
                </a:solidFill>
              </a:rPr>
              <a:t>Second:  Jay Holcomb</a:t>
            </a:r>
          </a:p>
          <a:p>
            <a:pPr marL="0" lvl="0" indent="0">
              <a:spcBef>
                <a:spcPts val="900"/>
              </a:spcBef>
              <a:buNone/>
            </a:pPr>
            <a:r>
              <a:rPr lang="en-US" sz="1800" dirty="0">
                <a:solidFill>
                  <a:srgbClr val="000000"/>
                </a:solidFill>
              </a:rPr>
              <a:t>Any objections? None. Motion passes by unanimous consent.</a:t>
            </a:r>
            <a:endParaRPr lang="en-US" sz="135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3D70A-E51A-4382-8E8F-C3D07AF65F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6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31ACD-6FA7-4E49-B785-2628525F1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3.03 Motion - IEEE 802 Standards Committee Appointed Positions –  Recording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48D8F-2DF9-4551-87F0-65D7EAEAC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Per IEEE 802 LMSC P&amp;P Section 3.1 Election or appointment of Sponsor officers</a:t>
            </a:r>
          </a:p>
          <a:p>
            <a:pPr marL="300038" lvl="1" indent="0">
              <a:buNone/>
            </a:pPr>
            <a:r>
              <a:rPr lang="en-US" sz="1800" dirty="0"/>
              <a:t>Executive Secretary, Recording Secretary, and Treasurer 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1800" dirty="0"/>
              <a:t>These positions are appointed by the Sponsor Chair and confirmed by the Sponsor.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800" dirty="0"/>
              <a:t>Move to confirm John D’Ambrosia as Recording Secretary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1800" dirty="0"/>
              <a:t>All voting member of the Sponsor Executive Committee are eligible to vote.</a:t>
            </a:r>
          </a:p>
          <a:p>
            <a:pPr marL="0" lvl="0" indent="0">
              <a:spcBef>
                <a:spcPts val="900"/>
              </a:spcBef>
              <a:buNone/>
            </a:pPr>
            <a:endParaRPr lang="en-US" sz="1800" dirty="0">
              <a:solidFill>
                <a:srgbClr val="000000"/>
              </a:solidFill>
            </a:endParaRPr>
          </a:p>
          <a:p>
            <a:pPr marL="0" lvl="0" indent="0">
              <a:spcBef>
                <a:spcPts val="900"/>
              </a:spcBef>
              <a:buNone/>
            </a:pPr>
            <a:r>
              <a:rPr lang="en-US" sz="1800" dirty="0">
                <a:solidFill>
                  <a:srgbClr val="000000"/>
                </a:solidFill>
              </a:rPr>
              <a:t>Move:  Jay Holcomb</a:t>
            </a:r>
          </a:p>
          <a:p>
            <a:pPr marL="0" lvl="0" indent="0">
              <a:spcBef>
                <a:spcPts val="900"/>
              </a:spcBef>
              <a:buNone/>
            </a:pPr>
            <a:r>
              <a:rPr lang="en-US" sz="1800" dirty="0">
                <a:solidFill>
                  <a:srgbClr val="000000"/>
                </a:solidFill>
              </a:rPr>
              <a:t>Second: George Zimmerman</a:t>
            </a:r>
          </a:p>
          <a:p>
            <a:pPr marL="0" lvl="0" indent="0">
              <a:spcBef>
                <a:spcPts val="900"/>
              </a:spcBef>
              <a:buNone/>
            </a:pPr>
            <a:r>
              <a:rPr lang="en-US" sz="1800" dirty="0">
                <a:solidFill>
                  <a:srgbClr val="000000"/>
                </a:solidFill>
              </a:rPr>
              <a:t>Any objections? None. Motion passes by unanimous consent.</a:t>
            </a:r>
            <a:endParaRPr lang="en-US" sz="135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3D70A-E51A-4382-8E8F-C3D07AF65F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022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31ACD-6FA7-4E49-B785-2628525F1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3.03 Motion - IEEE 802 Standards Committee Appointed Positions –  Hibernating WG Chairs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48D8F-2DF9-4551-87F0-65D7EAEAC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Per IEEE 802 P&amp;P Section 4 Membership   </a:t>
            </a:r>
          </a:p>
          <a:p>
            <a:pPr marL="300038" lvl="1" indent="0">
              <a:buNone/>
            </a:pPr>
            <a:r>
              <a:rPr lang="en-US" sz="1650" dirty="0"/>
              <a:t>Appointment to each non-voting membership position is subject to confirmation by the Sponsor.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800" dirty="0"/>
              <a:t>Move to confirm appointed positions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50" dirty="0"/>
              <a:t>Roger Marks as IEEE 802.16 Hibernating WG Chair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50" dirty="0"/>
              <a:t>Subir Das as IEEE 802.21 Hibernating WG Chair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50" dirty="0"/>
              <a:t>Apurva Mody as IEEE 802.22 Hibernating WG Chair </a:t>
            </a:r>
          </a:p>
          <a:p>
            <a:pPr marL="457200" lvl="1" indent="0">
              <a:buNone/>
            </a:pPr>
            <a:endParaRPr lang="en-US" sz="1650" dirty="0"/>
          </a:p>
          <a:p>
            <a:pPr marL="0" lvl="0" indent="0">
              <a:spcBef>
                <a:spcPts val="900"/>
              </a:spcBef>
              <a:buNone/>
            </a:pPr>
            <a:r>
              <a:rPr lang="en-US" sz="1800" dirty="0">
                <a:solidFill>
                  <a:srgbClr val="000000"/>
                </a:solidFill>
              </a:rPr>
              <a:t>Move: John </a:t>
            </a:r>
            <a:r>
              <a:rPr lang="en-US" sz="1800" dirty="0" err="1">
                <a:solidFill>
                  <a:srgbClr val="000000"/>
                </a:solidFill>
              </a:rPr>
              <a:t>D’Ambrosia</a:t>
            </a:r>
            <a:endParaRPr lang="en-US" sz="1800" dirty="0">
              <a:solidFill>
                <a:srgbClr val="000000"/>
              </a:solidFill>
            </a:endParaRPr>
          </a:p>
          <a:p>
            <a:pPr marL="0" lvl="0" indent="0">
              <a:spcBef>
                <a:spcPts val="900"/>
              </a:spcBef>
              <a:buNone/>
            </a:pPr>
            <a:r>
              <a:rPr lang="en-US" sz="1800" dirty="0">
                <a:solidFill>
                  <a:srgbClr val="000000"/>
                </a:solidFill>
              </a:rPr>
              <a:t>Second:  Jay Holcomb</a:t>
            </a:r>
          </a:p>
          <a:p>
            <a:pPr marL="0" lvl="0" indent="0">
              <a:spcBef>
                <a:spcPts val="900"/>
              </a:spcBef>
              <a:buNone/>
            </a:pPr>
            <a:r>
              <a:rPr lang="en-US" sz="1800" dirty="0">
                <a:solidFill>
                  <a:srgbClr val="000000"/>
                </a:solidFill>
              </a:rPr>
              <a:t>Any objections? None. Motion passes by unanimous consent.</a:t>
            </a:r>
            <a:endParaRPr lang="en-US" sz="1650" dirty="0"/>
          </a:p>
          <a:p>
            <a:endParaRPr lang="en-US" sz="1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3D70A-E51A-4382-8E8F-C3D07AF65F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793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31ACD-6FA7-4E49-B785-2628525F1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3.03 Motion - IEEE 802 Standards Committee Appointed Positions –  Member Emeritus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48D8F-2DF9-4551-87F0-65D7EAEAC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Per 802 LMSC P&amp;P 4.0 Membership: Members Emeritus are appointed by the Sponsor Chair and are confirmed by the Sponsor.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Motion to</a:t>
            </a:r>
          </a:p>
          <a:p>
            <a:pPr marL="642938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Confirm Geoff Thompson as Member Emeritus</a:t>
            </a:r>
          </a:p>
          <a:p>
            <a:pPr marL="642938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Confirm Clint Chaplin as Member Emeritus, Treasurer Advisor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1800" dirty="0"/>
              <a:t>All voting member of the Sponsor Executive Committee are eligible to vote.</a:t>
            </a:r>
          </a:p>
          <a:p>
            <a:pPr marL="0" lvl="0" indent="0">
              <a:spcBef>
                <a:spcPts val="900"/>
              </a:spcBef>
              <a:buNone/>
            </a:pPr>
            <a:endParaRPr lang="en-US" sz="1800" dirty="0">
              <a:solidFill>
                <a:srgbClr val="000000"/>
              </a:solidFill>
            </a:endParaRPr>
          </a:p>
          <a:p>
            <a:pPr marL="0" lvl="0" indent="0">
              <a:spcBef>
                <a:spcPts val="900"/>
              </a:spcBef>
              <a:buNone/>
            </a:pPr>
            <a:r>
              <a:rPr lang="en-US" sz="1800" dirty="0">
                <a:solidFill>
                  <a:srgbClr val="000000"/>
                </a:solidFill>
              </a:rPr>
              <a:t>Move: John </a:t>
            </a:r>
            <a:r>
              <a:rPr lang="en-US" sz="1800" dirty="0" err="1">
                <a:solidFill>
                  <a:srgbClr val="000000"/>
                </a:solidFill>
              </a:rPr>
              <a:t>D’Ambrosia</a:t>
            </a:r>
            <a:endParaRPr lang="en-US" sz="1800" dirty="0">
              <a:solidFill>
                <a:srgbClr val="000000"/>
              </a:solidFill>
            </a:endParaRPr>
          </a:p>
          <a:p>
            <a:pPr marL="0" lvl="0" indent="0">
              <a:spcBef>
                <a:spcPts val="900"/>
              </a:spcBef>
              <a:buNone/>
            </a:pPr>
            <a:r>
              <a:rPr lang="en-US" sz="1800" dirty="0">
                <a:solidFill>
                  <a:srgbClr val="000000"/>
                </a:solidFill>
              </a:rPr>
              <a:t>Second:  Jay Holcomb</a:t>
            </a:r>
          </a:p>
          <a:p>
            <a:pPr marL="0" lvl="0" indent="0">
              <a:spcBef>
                <a:spcPts val="900"/>
              </a:spcBef>
              <a:buNone/>
            </a:pPr>
            <a:r>
              <a:rPr lang="en-US" sz="1800" dirty="0">
                <a:solidFill>
                  <a:srgbClr val="000000"/>
                </a:solidFill>
              </a:rPr>
              <a:t>Any objections? None. Motion passes by unanimous consent.</a:t>
            </a:r>
            <a:endParaRPr lang="en-US" sz="1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3D70A-E51A-4382-8E8F-C3D07AF65F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2221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E19F9-450C-40DA-A41E-37DC5994B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3.04 Information Item: 802 Standing Committee Chair </a:t>
            </a:r>
            <a:br>
              <a:rPr lang="en-US" sz="2400" dirty="0"/>
            </a:br>
            <a:r>
              <a:rPr lang="en-US" sz="2400" dirty="0"/>
              <a:t>and Ombudsman Appointments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74004-597A-43B2-B6C4-BE6897939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2743200"/>
            <a:ext cx="8153400" cy="2590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	802/Wireless Chairs Standing </a:t>
            </a:r>
            <a:r>
              <a:rPr lang="en-US" sz="2000" dirty="0" err="1"/>
              <a:t>Cmte</a:t>
            </a:r>
            <a:r>
              <a:rPr lang="en-US" sz="2000" dirty="0"/>
              <a:t>: 	Bob </a:t>
            </a:r>
            <a:r>
              <a:rPr lang="en-US" sz="2000" dirty="0" err="1"/>
              <a:t>Heile</a:t>
            </a:r>
            <a:br>
              <a:rPr lang="en-US" sz="2000" dirty="0"/>
            </a:br>
            <a:r>
              <a:rPr lang="en-US" sz="2000" dirty="0"/>
              <a:t>	802/JTC1 Standing Committee:		Andrew Myles</a:t>
            </a:r>
            <a:br>
              <a:rPr lang="en-US" sz="2000" dirty="0"/>
            </a:br>
            <a:r>
              <a:rPr lang="en-US" sz="2000" dirty="0"/>
              <a:t>	802/ITU Standing Committee: 		Glenn Parsons</a:t>
            </a:r>
            <a:br>
              <a:rPr lang="en-US" sz="2000" dirty="0"/>
            </a:br>
            <a:r>
              <a:rPr lang="en-US" sz="2000" dirty="0"/>
              <a:t>	802/IETF Standing Committee:		Dorothy Stanley</a:t>
            </a:r>
            <a:br>
              <a:rPr lang="en-US" sz="2000" dirty="0"/>
            </a:br>
            <a:r>
              <a:rPr lang="en-US" sz="2000" dirty="0"/>
              <a:t>	802 Public Visibility Standing </a:t>
            </a:r>
            <a:r>
              <a:rPr lang="en-US" sz="2000" dirty="0" err="1"/>
              <a:t>Cmte</a:t>
            </a:r>
            <a:r>
              <a:rPr lang="en-US" sz="2000" dirty="0"/>
              <a:t>:	John </a:t>
            </a:r>
            <a:r>
              <a:rPr lang="en-US" sz="2000" dirty="0" err="1"/>
              <a:t>D’Ambrosia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sz="2000" dirty="0"/>
              <a:t>	802 Ombudsman:				Guido </a:t>
            </a:r>
            <a:r>
              <a:rPr lang="en-US" sz="2000" dirty="0" err="1"/>
              <a:t>Hiertz</a:t>
            </a:r>
            <a:br>
              <a:rPr lang="en-US" sz="2000" dirty="0"/>
            </a:br>
            <a:r>
              <a:rPr lang="en-US" sz="2000" dirty="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C601F7-EE94-41A4-BC76-3AE70708F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1225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5181600"/>
          </a:xfrm>
        </p:spPr>
        <p:txBody>
          <a:bodyPr/>
          <a:lstStyle/>
          <a:p>
            <a:r>
              <a:rPr lang="en-US" sz="2400" dirty="0"/>
              <a:t>Review Recording Secretary’s list of Open Action Items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kern="0" dirty="0"/>
              <a:t>4.01 EC Action Item recap</a:t>
            </a:r>
          </a:p>
        </p:txBody>
      </p:sp>
    </p:spTree>
    <p:extLst>
      <p:ext uri="{BB962C8B-B14F-4D97-AF65-F5344CB8AC3E}">
        <p14:creationId xmlns:p14="http://schemas.microsoft.com/office/powerpoint/2010/main" val="23779375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65C3D3-DD34-4FB6-9F0B-F1D195A2370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68547" y="2667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dirty="0"/>
              <a:t>4.10 Review Draft PARs to </a:t>
            </a:r>
            <a:r>
              <a:rPr lang="en-US" sz="3600" dirty="0" err="1"/>
              <a:t>NesCom</a:t>
            </a:r>
            <a:r>
              <a:rPr lang="en-US" sz="3600" dirty="0"/>
              <a:t> for 04 Aug 2020 802 EC call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44747" y="1905000"/>
            <a:ext cx="7696200" cy="41148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400" dirty="0"/>
              <a:t>P802.1ASdn Amendment: YANG Data Model, PAR and CSD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P802.3 Industry Connections - New Ethernet Applications, Endorsement Letter &amp; ICAID to </a:t>
            </a:r>
            <a:r>
              <a:rPr lang="en-US" sz="1400" dirty="0" err="1"/>
              <a:t>ICCom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P802.3 Revision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P802.11bf Wireless Local Area Sensing (SENS), PAR and CSD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P802.22.3 extension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P802.15.4/</a:t>
            </a:r>
            <a:r>
              <a:rPr lang="en-US" sz="1400" dirty="0" err="1"/>
              <a:t>Corr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PAR withdrawal requests: 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none </a:t>
            </a:r>
            <a:endParaRPr lang="en-US" sz="2800" dirty="0"/>
          </a:p>
          <a:p>
            <a:pPr eaLnBrk="1" hangingPunct="1">
              <a:buFont typeface="+mj-lt"/>
              <a:buAutoNum type="arabicPeriod"/>
            </a:pP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Participant behavior in IEEE-SA activities is guided</a:t>
            </a:r>
            <a:br>
              <a:rPr lang="en-US" dirty="0"/>
            </a:br>
            <a:r>
              <a:rPr lang="en-US" dirty="0"/>
              <a:t>by the IEEE Codes of Ethics &amp; 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2"/>
              </a:rPr>
              <a:t>IEEE Code of Ethics</a:t>
            </a:r>
            <a:endParaRPr lang="en-US" sz="135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3"/>
              </a:rPr>
              <a:t>IEEE Code of Conduct</a:t>
            </a:r>
            <a:endParaRPr lang="en-US" sz="13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Avoid injuring others, their property, reputation, or employment by false or malicious action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4"/>
              </a:rPr>
              <a:t>http://www.ieee.org/about/corporate/governance</a:t>
            </a:r>
            <a:endParaRPr lang="en-US" sz="13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33694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  <a:defRPr/>
              </a:pPr>
              <a:t>2</a:t>
            </a:fld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2019</a:t>
            </a: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3083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BFD41-4FBB-4B2A-B8EA-25FA07AA2DC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8.01 Identify 802 Task Force Topics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058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/>
              <a:t>802 Task Force Electronic Meeting Monday17 August 2020 2-3pm ET</a:t>
            </a:r>
            <a:endParaRPr lang="en-US" sz="2400" dirty="0"/>
          </a:p>
          <a:p>
            <a:pPr marL="457200" lvl="1" indent="0">
              <a:buNone/>
              <a:defRPr/>
            </a:pPr>
            <a:br>
              <a:rPr lang="en-US" sz="2400" dirty="0"/>
            </a:br>
            <a:r>
              <a:rPr lang="en-US" sz="2400" dirty="0"/>
              <a:t>Possible Topics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2400" dirty="0"/>
              <a:t>Open portion of meeting:</a:t>
            </a:r>
            <a:endParaRPr lang="en-US" sz="1600" dirty="0">
              <a:solidFill>
                <a:schemeClr val="tx2"/>
              </a:solidFill>
            </a:endParaRP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/>
                </a:solidFill>
              </a:rPr>
              <a:t>IEEE SA tools update &amp; discussion</a:t>
            </a:r>
          </a:p>
          <a:p>
            <a:pPr marL="1657350" lvl="3" indent="-342900">
              <a:buFont typeface="+mj-lt"/>
              <a:buAutoNum type="arabicPeriod"/>
              <a:defRPr/>
            </a:pPr>
            <a:r>
              <a:rPr lang="en-US" sz="1200" dirty="0">
                <a:solidFill>
                  <a:schemeClr val="tx2"/>
                </a:solidFill>
              </a:rPr>
              <a:t>Remote meeting tools: web conferencing, remote voting, etc.</a:t>
            </a:r>
          </a:p>
          <a:p>
            <a:pPr marL="1657350" lvl="3" indent="-342900">
              <a:buFont typeface="+mj-lt"/>
              <a:buAutoNum type="arabicPeriod"/>
              <a:defRPr/>
            </a:pPr>
            <a:r>
              <a:rPr lang="en-US" sz="1200" dirty="0">
                <a:solidFill>
                  <a:schemeClr val="tx2"/>
                </a:solidFill>
              </a:rPr>
              <a:t>Mentor replacement investigation – status update</a:t>
            </a:r>
          </a:p>
          <a:p>
            <a:pPr marL="1657350" lvl="3" indent="-342900">
              <a:buFont typeface="+mj-lt"/>
              <a:buAutoNum type="arabicPeriod"/>
              <a:defRPr/>
            </a:pPr>
            <a:r>
              <a:rPr lang="en-US" sz="1200" dirty="0">
                <a:solidFill>
                  <a:schemeClr val="tx2"/>
                </a:solidFill>
              </a:rPr>
              <a:t>SA to potentially fund </a:t>
            </a:r>
            <a:r>
              <a:rPr lang="en-US" sz="1200" dirty="0" err="1">
                <a:solidFill>
                  <a:schemeClr val="tx2"/>
                </a:solidFill>
              </a:rPr>
              <a:t>Framemaker</a:t>
            </a:r>
            <a:r>
              <a:rPr lang="en-US" sz="1200" dirty="0">
                <a:solidFill>
                  <a:schemeClr val="tx2"/>
                </a:solidFill>
              </a:rPr>
              <a:t> licenses – status update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/>
                </a:solidFill>
              </a:rPr>
              <a:t>Schedule next meeting (possibly 21 DEC 2020)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/>
                </a:solidFill>
              </a:rPr>
              <a:t>Any other business, 5 min, all?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/>
                </a:solidFill>
              </a:rPr>
              <a:t>Action item review, 5 min, </a:t>
            </a:r>
            <a:r>
              <a:rPr lang="en-US" sz="1600" dirty="0" err="1">
                <a:solidFill>
                  <a:schemeClr val="tx2"/>
                </a:solidFill>
              </a:rPr>
              <a:t>Nikolich</a:t>
            </a:r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2"/>
                </a:solidFill>
              </a:rPr>
              <a:t>Closed portion of meeting: 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2000" dirty="0">
                <a:solidFill>
                  <a:schemeClr val="tx2"/>
                </a:solidFill>
              </a:rPr>
              <a:t>None at this time </a:t>
            </a:r>
            <a:endParaRPr lang="en-US" sz="2000" dirty="0"/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2"/>
                </a:solidFill>
              </a:rPr>
              <a:t>Adjourn</a:t>
            </a:r>
            <a:endParaRPr lang="en-US" sz="1600" dirty="0">
              <a:solidFill>
                <a:schemeClr val="tx2"/>
              </a:solidFill>
            </a:endParaRPr>
          </a:p>
          <a:p>
            <a:pPr lvl="1" eaLnBrk="1" hangingPunct="1">
              <a:defRPr/>
            </a:pPr>
            <a:endParaRPr lang="en-US" sz="1600" dirty="0"/>
          </a:p>
          <a:p>
            <a:pPr lvl="2" eaLnBrk="1" hangingPunct="1">
              <a:defRPr/>
            </a:pPr>
            <a:endParaRPr lang="en-US" sz="2000" dirty="0"/>
          </a:p>
          <a:p>
            <a:pPr lvl="2" eaLnBrk="1" hangingPunct="1"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944343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End of Closing EC Meeting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D6E4BC-3F87-44D1-A8C2-D1EA1C4675A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265981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EC/WG/TAG Plenary meetings</a:t>
            </a: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0004B9-E108-48D3-BD8C-341F276ACA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81200"/>
            <a:ext cx="9144000" cy="381093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85802"/>
            <a:ext cx="7999414" cy="1065213"/>
          </a:xfrm>
        </p:spPr>
        <p:txBody>
          <a:bodyPr/>
          <a:lstStyle/>
          <a:p>
            <a:r>
              <a:rPr lang="en-US" dirty="0"/>
              <a:t>3.0 Participants in the IEEE-SA “individual process” shall</a:t>
            </a:r>
            <a:br>
              <a:rPr lang="en-US" dirty="0"/>
            </a:br>
            <a:r>
              <a:rPr lang="en-US" dirty="0"/>
              <a:t>act independently of others, including employers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The </a:t>
            </a:r>
            <a:r>
              <a:rPr lang="en-US" sz="1500" dirty="0">
                <a:hlinkClick r:id="rId2"/>
              </a:rPr>
              <a:t>IEEE-SA Standards Board Bylaws </a:t>
            </a:r>
            <a:r>
              <a:rPr lang="en-US" sz="1500" dirty="0"/>
              <a:t>require that “participants in the IEEE standards development individual process shall act based on their qualifications and experience”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00B050"/>
                </a:solidFill>
              </a:rPr>
              <a:t>Shall act &amp; vote </a:t>
            </a:r>
            <a:r>
              <a:rPr lang="en-US" sz="1350" dirty="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act or vote </a:t>
            </a:r>
            <a:r>
              <a:rPr lang="en-US" sz="1350" dirty="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direct </a:t>
            </a:r>
            <a:r>
              <a:rPr lang="en-US" sz="1350" dirty="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By participating in standards activities using the “</a:t>
            </a:r>
            <a:r>
              <a:rPr lang="en-US" sz="1500" i="1" dirty="0"/>
              <a:t>individual process</a:t>
            </a:r>
            <a:r>
              <a:rPr lang="en-US" sz="1500" dirty="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33694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  <a:defRPr/>
              </a:pPr>
              <a:t>3</a:t>
            </a:fld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sz="135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2019</a:t>
            </a: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3705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IEEE-SA standards activities shall allow the fair &amp;</a:t>
            </a:r>
            <a:br>
              <a:rPr lang="en-US" dirty="0"/>
            </a:br>
            <a:r>
              <a:rPr lang="en-US" dirty="0"/>
              <a:t>equitable consideration of all viewpoints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hlinkClick r:id="rId2"/>
              </a:rPr>
              <a:t>IEEE-SA Standards Board Bylaws </a:t>
            </a:r>
            <a:r>
              <a:rPr lang="en-US" dirty="0"/>
              <a:t>(clause 5.2.1.3) specifies that “</a:t>
            </a:r>
            <a:r>
              <a:rPr lang="en-US" i="1" dirty="0"/>
              <a:t>the standards development process shall not be dominated by any single interest category, individual, or organization</a:t>
            </a:r>
            <a:r>
              <a:rPr lang="en-US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This means no participant may exercise “</a:t>
            </a:r>
            <a:r>
              <a:rPr lang="en-US" sz="1350" i="1" dirty="0"/>
              <a:t>authority, leadership, or influence by reason of superior leverage, strength, or representation to the exclusion of fair and equitable consideration of other viewpoints</a:t>
            </a:r>
            <a:r>
              <a:rPr lang="en-US" sz="1350" dirty="0"/>
              <a:t>” or “</a:t>
            </a:r>
            <a:r>
              <a:rPr lang="en-US" sz="1350" i="1" dirty="0"/>
              <a:t>to hinder the progress of the standards development activity</a:t>
            </a:r>
            <a:r>
              <a:rPr lang="en-US" sz="1350" dirty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rule applies equally to those participating in a standards development project and to that project’s leadership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33694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  <a:defRPr/>
              </a:pPr>
              <a:t>4</a:t>
            </a:fld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sz="135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2019</a:t>
            </a: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9542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797FA-4349-4FFA-8969-F3DDF5BC0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0ECA6-24EB-421E-9B8C-7B9073026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Clearly an electronic plenary session is not equivalent to a face to face session, but given the circumstances I thought this session was reasonably productive from the point of view of progressing 802 work.</a:t>
            </a:r>
            <a:br>
              <a:rPr lang="en-US" sz="1800" dirty="0"/>
            </a:br>
            <a:endParaRPr lang="en-US" sz="1800" dirty="0"/>
          </a:p>
          <a:p>
            <a:r>
              <a:rPr lang="en-US" sz="1800" dirty="0"/>
              <a:t>IEEE </a:t>
            </a:r>
            <a:r>
              <a:rPr lang="en-US" sz="1800" dirty="0" err="1"/>
              <a:t>BoD</a:t>
            </a:r>
            <a:r>
              <a:rPr lang="en-US" sz="1800" dirty="0"/>
              <a:t>, IEEE SA </a:t>
            </a:r>
            <a:r>
              <a:rPr lang="en-US" sz="1800" dirty="0" err="1"/>
              <a:t>BoG</a:t>
            </a:r>
            <a:r>
              <a:rPr lang="en-US" sz="1800" dirty="0"/>
              <a:t> and IEEE Computer Society Elections open in August, please vote!</a:t>
            </a:r>
          </a:p>
          <a:p>
            <a:pPr lvl="1"/>
            <a:r>
              <a:rPr lang="en-US" sz="1400" dirty="0"/>
              <a:t>I have worked closely with and endorse the following candidates: </a:t>
            </a:r>
          </a:p>
          <a:p>
            <a:pPr lvl="1"/>
            <a:r>
              <a:rPr lang="en-US" sz="1400" dirty="0"/>
              <a:t>Ray Liu for IEEE President Elect 2021</a:t>
            </a:r>
          </a:p>
          <a:p>
            <a:pPr lvl="1"/>
            <a:r>
              <a:rPr lang="en-US" sz="1400" dirty="0"/>
              <a:t>Steve Dukes for IEEE Standards Association Board of Governors</a:t>
            </a:r>
          </a:p>
          <a:p>
            <a:pPr lvl="1"/>
            <a:r>
              <a:rPr lang="en-US" sz="1400" dirty="0"/>
              <a:t>Riccardo </a:t>
            </a:r>
            <a:r>
              <a:rPr lang="en-US" sz="1400" dirty="0" err="1"/>
              <a:t>Mariani</a:t>
            </a:r>
            <a:r>
              <a:rPr lang="en-US" sz="1400" dirty="0"/>
              <a:t> for IEEE Computer Society 1</a:t>
            </a:r>
            <a:r>
              <a:rPr lang="en-US" sz="1400" baseline="30000" dirty="0"/>
              <a:t>st</a:t>
            </a:r>
            <a:r>
              <a:rPr lang="en-US" sz="1400" dirty="0"/>
              <a:t> Vice President</a:t>
            </a:r>
          </a:p>
          <a:p>
            <a:pPr lvl="1"/>
            <a:r>
              <a:rPr lang="en-US" sz="1400" dirty="0"/>
              <a:t>Fabrizio Lombardi for IEEE Computer Society 2</a:t>
            </a:r>
            <a:r>
              <a:rPr lang="en-US" sz="1400" baseline="30000" dirty="0"/>
              <a:t>nd</a:t>
            </a:r>
            <a:r>
              <a:rPr lang="en-US" sz="1400" dirty="0"/>
              <a:t> Vice President</a:t>
            </a:r>
          </a:p>
          <a:p>
            <a:pPr lvl="1"/>
            <a:r>
              <a:rPr lang="en-US" sz="1400" dirty="0"/>
              <a:t>Cecilia Metra for IEEE Computer Society Division Director</a:t>
            </a:r>
            <a:br>
              <a:rPr lang="en-US" sz="1400" dirty="0"/>
            </a:br>
            <a:endParaRPr lang="en-US" sz="1400" dirty="0"/>
          </a:p>
          <a:p>
            <a:r>
              <a:rPr lang="en-US" sz="1800" dirty="0"/>
              <a:t>Please use the IEEE Meeting Attendance Tool (IMAT) to log your attendance</a:t>
            </a:r>
          </a:p>
          <a:p>
            <a:pPr lvl="1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C5EFF-860A-43B9-8CAA-487FCCBF0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00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217DED-66A2-4B91-8AD1-050C74C49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420" y="457200"/>
            <a:ext cx="7772400" cy="457200"/>
          </a:xfrm>
        </p:spPr>
        <p:txBody>
          <a:bodyPr/>
          <a:lstStyle/>
          <a:p>
            <a:r>
              <a:rPr lang="en-US" sz="3200" dirty="0"/>
              <a:t>3.01 802 Elected Positions – Active Groups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82D5CD8-6F2E-4575-81EB-A85B4ACC7E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9658646"/>
              </p:ext>
            </p:extLst>
          </p:nvPr>
        </p:nvGraphicFramePr>
        <p:xfrm>
          <a:off x="304800" y="914400"/>
          <a:ext cx="8217817" cy="534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767">
                  <a:extLst>
                    <a:ext uri="{9D8B030D-6E8A-4147-A177-3AD203B41FA5}">
                      <a16:colId xmlns:a16="http://schemas.microsoft.com/office/drawing/2014/main" val="1121335469"/>
                    </a:ext>
                  </a:extLst>
                </a:gridCol>
                <a:gridCol w="1910049">
                  <a:extLst>
                    <a:ext uri="{9D8B030D-6E8A-4147-A177-3AD203B41FA5}">
                      <a16:colId xmlns:a16="http://schemas.microsoft.com/office/drawing/2014/main" val="1582700200"/>
                    </a:ext>
                  </a:extLst>
                </a:gridCol>
                <a:gridCol w="1603075">
                  <a:extLst>
                    <a:ext uri="{9D8B030D-6E8A-4147-A177-3AD203B41FA5}">
                      <a16:colId xmlns:a16="http://schemas.microsoft.com/office/drawing/2014/main" val="538097262"/>
                    </a:ext>
                  </a:extLst>
                </a:gridCol>
                <a:gridCol w="1640868">
                  <a:extLst>
                    <a:ext uri="{9D8B030D-6E8A-4147-A177-3AD203B41FA5}">
                      <a16:colId xmlns:a16="http://schemas.microsoft.com/office/drawing/2014/main" val="1033541604"/>
                    </a:ext>
                  </a:extLst>
                </a:gridCol>
                <a:gridCol w="2090058">
                  <a:extLst>
                    <a:ext uri="{9D8B030D-6E8A-4147-A177-3AD203B41FA5}">
                      <a16:colId xmlns:a16="http://schemas.microsoft.com/office/drawing/2014/main" val="1624792623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marL="68580" marR="68580" marT="34290" marB="34290">
                    <a:solidFill>
                      <a:srgbClr val="0067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Position</a:t>
                      </a:r>
                    </a:p>
                  </a:txBody>
                  <a:tcPr marL="68580" marR="68580" marT="34290" marB="34290">
                    <a:solidFill>
                      <a:srgbClr val="0067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Individual</a:t>
                      </a:r>
                    </a:p>
                  </a:txBody>
                  <a:tcPr marL="68580" marR="68580" marT="34290" marB="34290">
                    <a:solidFill>
                      <a:srgbClr val="0067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Vote</a:t>
                      </a:r>
                    </a:p>
                  </a:txBody>
                  <a:tcPr marL="68580" marR="68580" marT="34290" marB="34290">
                    <a:solidFill>
                      <a:srgbClr val="0067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Endorse. / </a:t>
                      </a:r>
                      <a:r>
                        <a:rPr lang="en-US" sz="2000" dirty="0" err="1"/>
                        <a:t>Affil</a:t>
                      </a:r>
                      <a:r>
                        <a:rPr lang="en-US" sz="2000" dirty="0"/>
                        <a:t>.</a:t>
                      </a:r>
                    </a:p>
                  </a:txBody>
                  <a:tcPr marL="68580" marR="68580" marT="34290" marB="34290">
                    <a:solidFill>
                      <a:srgbClr val="0067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646207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r>
                        <a:rPr lang="en-US" sz="1400" dirty="0"/>
                        <a:t>802</a:t>
                      </a:r>
                    </a:p>
                  </a:txBody>
                  <a:tcPr marL="68580" marR="68580" marT="34290" marB="34290">
                    <a:solidFill>
                      <a:srgbClr val="006799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 marL="68580" marR="68580" marT="34290" marB="34290">
                    <a:solidFill>
                      <a:srgbClr val="006799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Paul Nikolich</a:t>
                      </a:r>
                    </a:p>
                  </a:txBody>
                  <a:tcPr marL="68580" marR="68580" marT="34290" marB="34290">
                    <a:solidFill>
                      <a:srgbClr val="006799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006799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006799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501517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r>
                        <a:rPr lang="en-US" sz="1400" dirty="0"/>
                        <a:t>802.1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Glenn Parsons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56 / 0 / 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63041605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Vice-Chair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Jessy Rouyer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53  / 0 / 2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168365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r>
                        <a:rPr lang="en-US" sz="1400" dirty="0"/>
                        <a:t>802.3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David Law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128 / 0 / 2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331835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Vice-Chair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Adam Healey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128 / 0 / 2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472244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r>
                        <a:rPr lang="en-US" sz="1400" dirty="0"/>
                        <a:t>802.11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Dorothy Stanley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140 / 0 / 3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888253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</a:rPr>
                        <a:t>Vice-Chair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Jon Rosdahl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152 / 0 / 2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226078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</a:rPr>
                        <a:t>Vice-Chair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Robert Stacy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119 / 1 / 6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503639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r>
                        <a:rPr lang="en-US" sz="1400" dirty="0"/>
                        <a:t>802.15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Bob Heile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49 out of 65 / 2 abs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309339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Vice-Chair, Technical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Pat Kinney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44 out of 64 / 2 abs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452539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Vice-Chair, Operations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Rick Alfvin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65 / 0 / 1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369136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r>
                        <a:rPr lang="en-US" sz="1400" dirty="0"/>
                        <a:t>802.18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Jay Holcomb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27 / 0 /  0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33614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Vice-Chair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n/a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679231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r>
                        <a:rPr lang="en-US" sz="1400" dirty="0"/>
                        <a:t>802.19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Steve Shellhammer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33 / 0 / 0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249357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Vice-Chair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Tuncer Baykas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33 / 0 / 0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346993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r>
                        <a:rPr lang="en-US" sz="1400" dirty="0"/>
                        <a:t>802.24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Tim Godfrey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 / 0 / 0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114171"/>
                  </a:ext>
                </a:extLst>
              </a:tr>
              <a:tr h="22389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Vice-Chair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Ben Rolfe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 / 0 / 0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064914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74FD6A-4B43-497D-8CCF-28D42EFE8E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623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8C966-1440-4D66-9A63-12FBEAAEE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3.01 Motion – IEEE 802 Standards Committee WG / TAG Officer Confirmations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2C56A-5149-41E8-ABBA-8FB1605AE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Per IEEE 802 WG P&amp;P Section 3.1 Election or Appointment of Officers  </a:t>
            </a:r>
          </a:p>
          <a:p>
            <a:pPr marL="300038" lvl="1" indent="0">
              <a:buNone/>
            </a:pPr>
            <a:r>
              <a:rPr lang="en-US" sz="1500" dirty="0"/>
              <a:t>A Working Group may elect a new Chair or Vice Chair at any plenary session, subject to confirmation by the IEEE 802 LMSC Sponsor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1800" dirty="0"/>
              <a:t>Move to confirm the above indicated 802 Sponsor elected positions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dirty="0"/>
              <a:t>WG/TAG Chair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dirty="0"/>
              <a:t>WG/TAG Vice-Chair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1800" dirty="0"/>
              <a:t>All voting member of the Sponsor Executive Committee are eligible to vote.</a:t>
            </a:r>
          </a:p>
          <a:p>
            <a:pPr marL="0" lvl="0" indent="0">
              <a:spcBef>
                <a:spcPts val="900"/>
              </a:spcBef>
              <a:buNone/>
            </a:pPr>
            <a:r>
              <a:rPr lang="en-US" sz="1800" dirty="0">
                <a:solidFill>
                  <a:srgbClr val="000000"/>
                </a:solidFill>
              </a:rPr>
              <a:t>Move: John </a:t>
            </a:r>
            <a:r>
              <a:rPr lang="en-US" sz="1800" dirty="0" err="1">
                <a:solidFill>
                  <a:srgbClr val="000000"/>
                </a:solidFill>
              </a:rPr>
              <a:t>D’Ambrosia</a:t>
            </a:r>
            <a:endParaRPr lang="en-US" sz="1800" dirty="0">
              <a:solidFill>
                <a:srgbClr val="000000"/>
              </a:solidFill>
            </a:endParaRPr>
          </a:p>
          <a:p>
            <a:pPr marL="0" lvl="0" indent="0">
              <a:spcBef>
                <a:spcPts val="900"/>
              </a:spcBef>
              <a:buNone/>
            </a:pPr>
            <a:r>
              <a:rPr lang="en-US" sz="1800" dirty="0">
                <a:solidFill>
                  <a:srgbClr val="000000"/>
                </a:solidFill>
              </a:rPr>
              <a:t>Second: Jay Holcomb</a:t>
            </a:r>
          </a:p>
          <a:p>
            <a:pPr marL="0" lvl="0" indent="0">
              <a:spcBef>
                <a:spcPts val="900"/>
              </a:spcBef>
              <a:buNone/>
            </a:pPr>
            <a:r>
              <a:rPr lang="en-US" sz="1800" dirty="0">
                <a:solidFill>
                  <a:srgbClr val="000000"/>
                </a:solidFill>
              </a:rPr>
              <a:t>Any objections? None.  13 voting members present. Motion passes.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B1503E-FC77-43F5-8C74-C89D8F3EF0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515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5D923-24C6-4964-989D-90F7091B1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3.02 Motion – IEEE 802 Standards Committee Chair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F9A551-0E77-49CB-A2C9-9F1772204C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9C70C59-004B-4658-AA15-9DD47003C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Per IEEE 802 LMSC P&amp;P Section 3.1 Election or appointment of Sponsor officers</a:t>
            </a:r>
          </a:p>
          <a:p>
            <a:pPr marL="342900" lvl="1" indent="0">
              <a:buNone/>
            </a:pPr>
            <a:r>
              <a:rPr lang="en-US" sz="1800" dirty="0"/>
              <a:t>The Sponsor Chair is elected by the WG Chairs and TAG Chairs who are Voting Members of the Sponsor and is confirmed by the Standards Activities Board.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000" dirty="0"/>
              <a:t>Move to elect Paul Nikolich as IEEE 802 LMSC Chair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000" dirty="0"/>
              <a:t>Move: Jay Holcomb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000" dirty="0"/>
              <a:t>Second: David Law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800" dirty="0">
                <a:solidFill>
                  <a:srgbClr val="000000"/>
                </a:solidFill>
              </a:rPr>
              <a:t>Any objections? None. Motion passed by unanimous consent.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21798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217DED-66A2-4B91-8AD1-050C74C49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3.03 802 Positions Appointed by Chair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82D5CD8-6F2E-4575-81EB-A85B4ACC7E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5956434"/>
              </p:ext>
            </p:extLst>
          </p:nvPr>
        </p:nvGraphicFramePr>
        <p:xfrm>
          <a:off x="762000" y="1524000"/>
          <a:ext cx="7772401" cy="4015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8545">
                  <a:extLst>
                    <a:ext uri="{9D8B030D-6E8A-4147-A177-3AD203B41FA5}">
                      <a16:colId xmlns:a16="http://schemas.microsoft.com/office/drawing/2014/main" val="1121335469"/>
                    </a:ext>
                  </a:extLst>
                </a:gridCol>
                <a:gridCol w="1545061">
                  <a:extLst>
                    <a:ext uri="{9D8B030D-6E8A-4147-A177-3AD203B41FA5}">
                      <a16:colId xmlns:a16="http://schemas.microsoft.com/office/drawing/2014/main" val="1582700200"/>
                    </a:ext>
                  </a:extLst>
                </a:gridCol>
                <a:gridCol w="1967994">
                  <a:extLst>
                    <a:ext uri="{9D8B030D-6E8A-4147-A177-3AD203B41FA5}">
                      <a16:colId xmlns:a16="http://schemas.microsoft.com/office/drawing/2014/main" val="538097262"/>
                    </a:ext>
                  </a:extLst>
                </a:gridCol>
                <a:gridCol w="2590801">
                  <a:extLst>
                    <a:ext uri="{9D8B030D-6E8A-4147-A177-3AD203B41FA5}">
                      <a16:colId xmlns:a16="http://schemas.microsoft.com/office/drawing/2014/main" val="1033541604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marL="68580" marR="68580" marT="34290" marB="34290">
                    <a:solidFill>
                      <a:srgbClr val="0067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Position</a:t>
                      </a:r>
                    </a:p>
                  </a:txBody>
                  <a:tcPr marL="68580" marR="68580" marT="34290" marB="34290">
                    <a:solidFill>
                      <a:srgbClr val="0067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Individual</a:t>
                      </a:r>
                    </a:p>
                  </a:txBody>
                  <a:tcPr marL="68580" marR="68580" marT="34290" marB="34290">
                    <a:solidFill>
                      <a:srgbClr val="0067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Endorse. / </a:t>
                      </a:r>
                      <a:r>
                        <a:rPr lang="en-US" sz="2400" dirty="0" err="1"/>
                        <a:t>Affil</a:t>
                      </a:r>
                      <a:r>
                        <a:rPr lang="en-US" sz="2400" dirty="0"/>
                        <a:t>.</a:t>
                      </a:r>
                    </a:p>
                  </a:txBody>
                  <a:tcPr marL="68580" marR="68580" marT="34290" marB="34290">
                    <a:solidFill>
                      <a:srgbClr val="0067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64620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802</a:t>
                      </a:r>
                    </a:p>
                  </a:txBody>
                  <a:tcPr marL="68580" marR="68580" marT="34290" marB="34290">
                    <a:solidFill>
                      <a:srgbClr val="006799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  <a:r>
                        <a:rPr lang="en-US" sz="1400" baseline="30000" dirty="0"/>
                        <a:t>st</a:t>
                      </a:r>
                      <a:r>
                        <a:rPr lang="en-US" sz="1400" dirty="0"/>
                        <a:t> Vice Chair</a:t>
                      </a:r>
                    </a:p>
                  </a:txBody>
                  <a:tcPr marL="68580" marR="68580" marT="34290" marB="34290">
                    <a:solidFill>
                      <a:srgbClr val="006799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James Gilb</a:t>
                      </a:r>
                    </a:p>
                  </a:txBody>
                  <a:tcPr marL="68580" marR="68580" marT="34290" marB="34290">
                    <a:solidFill>
                      <a:srgbClr val="006799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006799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50151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  <a:r>
                        <a:rPr lang="en-US" sz="1400" baseline="30000" dirty="0"/>
                        <a:t>nd</a:t>
                      </a:r>
                      <a:r>
                        <a:rPr lang="en-US" sz="1400" dirty="0"/>
                        <a:t> Vice Chair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Roger Marks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041605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Executive Secretary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Jon Rosdahl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168365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Recording Secretary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John D’Ambrosia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331835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Treasurer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George Zimmerman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47224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Member Emeritus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Geoff Thompson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88825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Member Emeritus, Treasurer Advisor 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Clint Chaplin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226078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lang="en-US" sz="1400" dirty="0"/>
                        <a:t>802.16 (hibernating)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Roger Marks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15069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lang="en-US" sz="1400" dirty="0"/>
                        <a:t>802.21 (hibernating)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Subir Das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BF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78837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r>
                        <a:rPr lang="en-US" sz="1400" dirty="0"/>
                        <a:t>802.22 (hibernating)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Apurva Mody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Submitted</a:t>
                      </a:r>
                    </a:p>
                  </a:txBody>
                  <a:tcPr marL="68580" marR="68580" marT="34290" marB="34290">
                    <a:solidFill>
                      <a:srgbClr val="F9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846666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74FD6A-4B43-497D-8CCF-28D42EFE8E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2068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234434</TotalTime>
  <Words>1676</Words>
  <Application>Microsoft Office PowerPoint</Application>
  <PresentationFormat>On-screen Show (4:3)</PresentationFormat>
  <Paragraphs>299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Lucida Grande</vt:lpstr>
      <vt:lpstr>Times New Roman</vt:lpstr>
      <vt:lpstr>Verdana</vt:lpstr>
      <vt:lpstr>Default Design</vt:lpstr>
      <vt:lpstr>Office Theme</vt:lpstr>
      <vt:lpstr>IEEE 802 LMSC   10-24 July 2020  124th Plenary Session (1st electronic Plenary Session)  </vt:lpstr>
      <vt:lpstr>3.0 Participant behavior in IEEE-SA activities is guided by the IEEE Codes of Ethics &amp; Conduct</vt:lpstr>
      <vt:lpstr>3.0 Participants in the IEEE-SA “individual process” shall act independently of others, including employers</vt:lpstr>
      <vt:lpstr>3.0 IEEE-SA standards activities shall allow the fair &amp; equitable consideration of all viewpoints</vt:lpstr>
      <vt:lpstr>3.00 Chair’s Announcements</vt:lpstr>
      <vt:lpstr>3.01 802 Elected Positions – Active Groups</vt:lpstr>
      <vt:lpstr>3.01 Motion – IEEE 802 Standards Committee WG / TAG Officer Confirmations</vt:lpstr>
      <vt:lpstr>3.02 Motion – IEEE 802 Standards Committee Chair</vt:lpstr>
      <vt:lpstr>3.03 802 Positions Appointed by Chair</vt:lpstr>
      <vt:lpstr>3.03 Motion - IEEE 802 Standards Committee Appointed Positions –  1st Vice-Chair</vt:lpstr>
      <vt:lpstr>3.03 Motion - IEEE 802 Standards Committee Appointed Positions –  2nd Vice-Chair</vt:lpstr>
      <vt:lpstr>3.03 Motion - IEEE 802 Standards Committee Appointed Positions –  Treasurer</vt:lpstr>
      <vt:lpstr>3.03 Motion - IEEE 802 Standards Committee Appointed Positions –  Executive Secretary</vt:lpstr>
      <vt:lpstr>3.03 Motion - IEEE 802 Standards Committee Appointed Positions –  Recording Secretary</vt:lpstr>
      <vt:lpstr>3.03 Motion - IEEE 802 Standards Committee Appointed Positions –  Hibernating WG Chairs</vt:lpstr>
      <vt:lpstr>3.03 Motion - IEEE 802 Standards Committee Appointed Positions –  Member Emeritus</vt:lpstr>
      <vt:lpstr>3.04 Information Item: 802 Standing Committee Chair  and Ombudsman Appointments</vt:lpstr>
      <vt:lpstr>4.01 EC Action Item recap</vt:lpstr>
      <vt:lpstr>4.10 Review Draft PARs to NesCom for 04 Aug 2020 802 EC call</vt:lpstr>
      <vt:lpstr>8.01 Identify 802 Task Force Topics </vt:lpstr>
      <vt:lpstr>End of Closing EC Meeting</vt:lpstr>
      <vt:lpstr>EC/WG/TAG Plenary meetings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3676</cp:revision>
  <cp:lastPrinted>2017-11-04T17:30:55Z</cp:lastPrinted>
  <dcterms:created xsi:type="dcterms:W3CDTF">2002-03-10T15:43:16Z</dcterms:created>
  <dcterms:modified xsi:type="dcterms:W3CDTF">2020-07-24T21:03:06Z</dcterms:modified>
</cp:coreProperties>
</file>