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
  </p:notesMasterIdLst>
  <p:handoutMasterIdLst>
    <p:handoutMasterId r:id="rId7"/>
  </p:handoutMasterIdLst>
  <p:sldIdLst>
    <p:sldId id="377" r:id="rId2"/>
    <p:sldId id="376" r:id="rId3"/>
    <p:sldId id="375" r:id="rId4"/>
    <p:sldId id="378" r:id="rId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6E483F-A574-4C9E-92C3-090236D2FBA5}" v="11" dt="2019-06-14T14:03:03.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61" d="100"/>
          <a:sy n="61" d="100"/>
        </p:scale>
        <p:origin x="90" y="810"/>
      </p:cViewPr>
      <p:guideLst>
        <p:guide orient="horz" pos="2160"/>
        <p:guide pos="2880"/>
      </p:guideLst>
    </p:cSldViewPr>
  </p:slideViewPr>
  <p:outlineViewPr>
    <p:cViewPr>
      <p:scale>
        <a:sx n="33" d="100"/>
        <a:sy n="33" d="100"/>
      </p:scale>
      <p:origin x="0" y="-1488"/>
    </p:cViewPr>
  </p:outlineViewPr>
  <p:notesTextViewPr>
    <p:cViewPr>
      <p:scale>
        <a:sx n="3" d="2"/>
        <a:sy n="3" d="2"/>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8A6E483F-A574-4C9E-92C3-090236D2FBA5}"/>
    <pc:docChg chg="addSld delSld modSld modMainMaster">
      <pc:chgData name="John DAmbrosia" userId="a76b78698ac40a99" providerId="LiveId" clId="{8A6E483F-A574-4C9E-92C3-090236D2FBA5}" dt="2019-06-14T13:56:26.492" v="196" actId="20577"/>
      <pc:docMkLst>
        <pc:docMk/>
      </pc:docMkLst>
      <pc:sldChg chg="modSp">
        <pc:chgData name="John DAmbrosia" userId="a76b78698ac40a99" providerId="LiveId" clId="{8A6E483F-A574-4C9E-92C3-090236D2FBA5}" dt="2019-06-14T13:19:47.083" v="13" actId="20577"/>
        <pc:sldMkLst>
          <pc:docMk/>
          <pc:sldMk cId="0" sldId="278"/>
        </pc:sldMkLst>
        <pc:spChg chg="mod">
          <ac:chgData name="John DAmbrosia" userId="a76b78698ac40a99" providerId="LiveId" clId="{8A6E483F-A574-4C9E-92C3-090236D2FBA5}" dt="2019-06-14T13:19:47.083" v="13" actId="20577"/>
          <ac:spMkLst>
            <pc:docMk/>
            <pc:sldMk cId="0" sldId="278"/>
            <ac:spMk id="111621" creationId="{00000000-0000-0000-0000-000000000000}"/>
          </ac:spMkLst>
        </pc:spChg>
      </pc:sldChg>
      <pc:sldChg chg="modSp">
        <pc:chgData name="John DAmbrosia" userId="a76b78698ac40a99" providerId="LiveId" clId="{8A6E483F-A574-4C9E-92C3-090236D2FBA5}" dt="2019-06-14T13:56:26.492" v="196" actId="20577"/>
        <pc:sldMkLst>
          <pc:docMk/>
          <pc:sldMk cId="0" sldId="342"/>
        </pc:sldMkLst>
        <pc:spChg chg="mod">
          <ac:chgData name="John DAmbrosia" userId="a76b78698ac40a99" providerId="LiveId" clId="{8A6E483F-A574-4C9E-92C3-090236D2FBA5}" dt="2019-06-14T13:56:26.492" v="196" actId="20577"/>
          <ac:spMkLst>
            <pc:docMk/>
            <pc:sldMk cId="0" sldId="342"/>
            <ac:spMk id="273414" creationId="{00000000-0000-0000-0000-000000000000}"/>
          </ac:spMkLst>
        </pc:spChg>
      </pc:sldChg>
      <pc:sldChg chg="modSp">
        <pc:chgData name="John DAmbrosia" userId="a76b78698ac40a99" providerId="LiveId" clId="{8A6E483F-A574-4C9E-92C3-090236D2FBA5}" dt="2019-06-14T13:55:55.806" v="154" actId="13926"/>
        <pc:sldMkLst>
          <pc:docMk/>
          <pc:sldMk cId="1374799386" sldId="352"/>
        </pc:sldMkLst>
        <pc:spChg chg="mod">
          <ac:chgData name="John DAmbrosia" userId="a76b78698ac40a99" providerId="LiveId" clId="{8A6E483F-A574-4C9E-92C3-090236D2FBA5}" dt="2019-06-14T13:49:43.163" v="131" actId="20577"/>
          <ac:spMkLst>
            <pc:docMk/>
            <pc:sldMk cId="1374799386" sldId="352"/>
            <ac:spMk id="598020" creationId="{00000000-0000-0000-0000-000000000000}"/>
          </ac:spMkLst>
        </pc:spChg>
        <pc:graphicFrameChg chg="mod modGraphic">
          <ac:chgData name="John DAmbrosia" userId="a76b78698ac40a99" providerId="LiveId" clId="{8A6E483F-A574-4C9E-92C3-090236D2FBA5}" dt="2019-06-14T13:55:55.806" v="154" actId="13926"/>
          <ac:graphicFrameMkLst>
            <pc:docMk/>
            <pc:sldMk cId="1374799386" sldId="352"/>
            <ac:graphicFrameMk id="2" creationId="{00000000-0000-0000-0000-000000000000}"/>
          </ac:graphicFrameMkLst>
        </pc:graphicFrameChg>
      </pc:sldChg>
      <pc:sldChg chg="modSp">
        <pc:chgData name="John DAmbrosia" userId="a76b78698ac40a99" providerId="LiveId" clId="{8A6E483F-A574-4C9E-92C3-090236D2FBA5}" dt="2019-06-14T13:49:51.924" v="152" actId="20577"/>
        <pc:sldMkLst>
          <pc:docMk/>
          <pc:sldMk cId="2961822614" sldId="354"/>
        </pc:sldMkLst>
        <pc:spChg chg="mod">
          <ac:chgData name="John DAmbrosia" userId="a76b78698ac40a99" providerId="LiveId" clId="{8A6E483F-A574-4C9E-92C3-090236D2FBA5}" dt="2019-06-14T13:49:51.924" v="152" actId="20577"/>
          <ac:spMkLst>
            <pc:docMk/>
            <pc:sldMk cId="2961822614" sldId="354"/>
            <ac:spMk id="598020" creationId="{00000000-0000-0000-0000-000000000000}"/>
          </ac:spMkLst>
        </pc:spChg>
      </pc:sldChg>
      <pc:sldChg chg="modSp">
        <pc:chgData name="John DAmbrosia" userId="a76b78698ac40a99" providerId="LiveId" clId="{8A6E483F-A574-4C9E-92C3-090236D2FBA5}" dt="2019-06-14T13:42:37.777" v="105" actId="20577"/>
        <pc:sldMkLst>
          <pc:docMk/>
          <pc:sldMk cId="557891492" sldId="364"/>
        </pc:sldMkLst>
        <pc:graphicFrameChg chg="modGraphic">
          <ac:chgData name="John DAmbrosia" userId="a76b78698ac40a99" providerId="LiveId" clId="{8A6E483F-A574-4C9E-92C3-090236D2FBA5}" dt="2019-06-14T13:42:37.777" v="105" actId="20577"/>
          <ac:graphicFrameMkLst>
            <pc:docMk/>
            <pc:sldMk cId="557891492" sldId="364"/>
            <ac:graphicFrameMk id="2" creationId="{00000000-0000-0000-0000-000000000000}"/>
          </ac:graphicFrameMkLst>
        </pc:graphicFrameChg>
      </pc:sldChg>
      <pc:sldChg chg="del">
        <pc:chgData name="John DAmbrosia" userId="a76b78698ac40a99" providerId="LiveId" clId="{8A6E483F-A574-4C9E-92C3-090236D2FBA5}" dt="2019-06-14T13:34:16.482" v="19" actId="2696"/>
        <pc:sldMkLst>
          <pc:docMk/>
          <pc:sldMk cId="336133762" sldId="365"/>
        </pc:sldMkLst>
      </pc:sldChg>
      <pc:sldChg chg="modSp add">
        <pc:chgData name="John DAmbrosia" userId="a76b78698ac40a99" providerId="LiveId" clId="{8A6E483F-A574-4C9E-92C3-090236D2FBA5}" dt="2019-06-14T13:42:45.924" v="107" actId="20577"/>
        <pc:sldMkLst>
          <pc:docMk/>
          <pc:sldMk cId="4289056352" sldId="374"/>
        </pc:sldMkLst>
        <pc:spChg chg="mod">
          <ac:chgData name="John DAmbrosia" userId="a76b78698ac40a99" providerId="LiveId" clId="{8A6E483F-A574-4C9E-92C3-090236D2FBA5}" dt="2019-06-14T13:34:22.940" v="20" actId="6549"/>
          <ac:spMkLst>
            <pc:docMk/>
            <pc:sldMk cId="4289056352" sldId="374"/>
            <ac:spMk id="598020" creationId="{00000000-0000-0000-0000-000000000000}"/>
          </ac:spMkLst>
        </pc:spChg>
        <pc:graphicFrameChg chg="modGraphic">
          <ac:chgData name="John DAmbrosia" userId="a76b78698ac40a99" providerId="LiveId" clId="{8A6E483F-A574-4C9E-92C3-090236D2FBA5}" dt="2019-06-14T13:42:45.924" v="107" actId="20577"/>
          <ac:graphicFrameMkLst>
            <pc:docMk/>
            <pc:sldMk cId="4289056352" sldId="374"/>
            <ac:graphicFrameMk id="2" creationId="{00000000-0000-0000-0000-000000000000}"/>
          </ac:graphicFrameMkLst>
        </pc:graphicFrameChg>
      </pc:sldChg>
      <pc:sldChg chg="modSp add">
        <pc:chgData name="John DAmbrosia" userId="a76b78698ac40a99" providerId="LiveId" clId="{8A6E483F-A574-4C9E-92C3-090236D2FBA5}" dt="2019-06-14T13:42:59.920" v="110" actId="6549"/>
        <pc:sldMkLst>
          <pc:docMk/>
          <pc:sldMk cId="3316046374" sldId="375"/>
        </pc:sldMkLst>
        <pc:spChg chg="mod">
          <ac:chgData name="John DAmbrosia" userId="a76b78698ac40a99" providerId="LiveId" clId="{8A6E483F-A574-4C9E-92C3-090236D2FBA5}" dt="2019-06-14T13:34:34.660" v="22" actId="20577"/>
          <ac:spMkLst>
            <pc:docMk/>
            <pc:sldMk cId="3316046374" sldId="375"/>
            <ac:spMk id="598020" creationId="{00000000-0000-0000-0000-000000000000}"/>
          </ac:spMkLst>
        </pc:spChg>
        <pc:graphicFrameChg chg="modGraphic">
          <ac:chgData name="John DAmbrosia" userId="a76b78698ac40a99" providerId="LiveId" clId="{8A6E483F-A574-4C9E-92C3-090236D2FBA5}" dt="2019-06-14T13:42:59.920" v="110" actId="6549"/>
          <ac:graphicFrameMkLst>
            <pc:docMk/>
            <pc:sldMk cId="3316046374" sldId="375"/>
            <ac:graphicFrameMk id="2" creationId="{00000000-0000-0000-0000-000000000000}"/>
          </ac:graphicFrameMkLst>
        </pc:graphicFrameChg>
      </pc:sldChg>
      <pc:sldMasterChg chg="modSp modSldLayout">
        <pc:chgData name="John DAmbrosia" userId="a76b78698ac40a99" providerId="LiveId" clId="{8A6E483F-A574-4C9E-92C3-090236D2FBA5}" dt="2019-06-14T13:20:16.461" v="17" actId="6549"/>
        <pc:sldMasterMkLst>
          <pc:docMk/>
          <pc:sldMasterMk cId="0" sldId="2147483657"/>
        </pc:sldMasterMkLst>
        <pc:spChg chg="mod">
          <ac:chgData name="John DAmbrosia" userId="a76b78698ac40a99" providerId="LiveId" clId="{8A6E483F-A574-4C9E-92C3-090236D2FBA5}" dt="2019-06-14T13:20:16.461" v="17" actId="6549"/>
          <ac:spMkLst>
            <pc:docMk/>
            <pc:sldMasterMk cId="0" sldId="2147483657"/>
            <ac:spMk id="329736" creationId="{00000000-0000-0000-0000-000000000000}"/>
          </ac:spMkLst>
        </pc:spChg>
        <pc:sldLayoutChg chg="modSp">
          <pc:chgData name="John DAmbrosia" userId="a76b78698ac40a99" providerId="LiveId" clId="{8A6E483F-A574-4C9E-92C3-090236D2FBA5}" dt="2019-06-14T13:20:05.459" v="15" actId="6549"/>
          <pc:sldLayoutMkLst>
            <pc:docMk/>
            <pc:sldMasterMk cId="0" sldId="2147483657"/>
            <pc:sldLayoutMk cId="0" sldId="2147483658"/>
          </pc:sldLayoutMkLst>
          <pc:spChg chg="mod">
            <ac:chgData name="John DAmbrosia" userId="a76b78698ac40a99" providerId="LiveId" clId="{8A6E483F-A574-4C9E-92C3-090236D2FBA5}" dt="2019-06-14T13:20:05.459" v="15" actId="6549"/>
            <ac:spMkLst>
              <pc:docMk/>
              <pc:sldMasterMk cId="0" sldId="2147483657"/>
              <pc:sldLayoutMk cId="0" sldId="2147483658"/>
              <ac:spMk id="330760"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Mentor:  </a:t>
            </a:r>
            <a:r>
              <a:rPr lang="en-US" b="0" i="0" dirty="0">
                <a:solidFill>
                  <a:srgbClr val="000000"/>
                </a:solidFill>
                <a:effectLst/>
                <a:latin typeface="Verdana" panose="020B0604030504040204" pitchFamily="34" charset="0"/>
              </a:rPr>
              <a:t>802-18_motion_24jul20_comments-FCC-NPRM_70-80-90GHz-access</a:t>
            </a:r>
            <a:endParaRPr lang="en-US" dirty="0"/>
          </a:p>
        </p:txBody>
      </p:sp>
      <p:sp>
        <p:nvSpPr>
          <p:cNvPr id="4" name="Slide Number Placeholder 3"/>
          <p:cNvSpPr>
            <a:spLocks noGrp="1"/>
          </p:cNvSpPr>
          <p:nvPr>
            <p:ph type="sldNum" sz="quarter" idx="5"/>
          </p:nvPr>
        </p:nvSpPr>
        <p:spPr/>
        <p:txBody>
          <a:bodyPr/>
          <a:lstStyle/>
          <a:p>
            <a:fld id="{EE959D19-1FE8-493D-A0E2-ED883022503F}" type="slidenum">
              <a:rPr lang="en-US" altLang="en-US" smtClean="0"/>
              <a:pPr/>
              <a:t>1</a:t>
            </a:fld>
            <a:endParaRPr lang="en-US" altLang="en-US"/>
          </a:p>
        </p:txBody>
      </p:sp>
    </p:spTree>
    <p:extLst>
      <p:ext uri="{BB962C8B-B14F-4D97-AF65-F5344CB8AC3E}">
        <p14:creationId xmlns:p14="http://schemas.microsoft.com/office/powerpoint/2010/main" val="2229571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959D19-1FE8-493D-A0E2-ED883022503F}" type="slidenum">
              <a:rPr lang="en-US" altLang="en-US" smtClean="0"/>
              <a:pPr/>
              <a:t>3</a:t>
            </a:fld>
            <a:endParaRPr lang="en-US" altLang="en-US"/>
          </a:p>
        </p:txBody>
      </p:sp>
    </p:spTree>
    <p:extLst>
      <p:ext uri="{BB962C8B-B14F-4D97-AF65-F5344CB8AC3E}">
        <p14:creationId xmlns:p14="http://schemas.microsoft.com/office/powerpoint/2010/main" val="399817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329736" name="Text Box 8"/>
          <p:cNvSpPr txBox="1">
            <a:spLocks noChangeArrowheads="1"/>
          </p:cNvSpPr>
          <p:nvPr/>
        </p:nvSpPr>
        <p:spPr bwMode="auto">
          <a:xfrm>
            <a:off x="77787" y="6586538"/>
            <a:ext cx="2438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ec-20-0156r00</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60" r:id="rId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olcomb@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8/dcn/20/18-20-0108-03-0000-comments-ieee802-fcc-nprm-20-133-70-80-90ghz-bands-expand-access.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7"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 Id="rId5"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4" Type="http://schemas.openxmlformats.org/officeDocument/2006/relationships/hyperlink" Target="https://www.fcc.gov/ecfs/search/filings?proceedings_name=20-133&amp;sort=date_disseminated,DES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9C2EE43-12A8-456C-9958-22932EB0939D}"/>
              </a:ext>
            </a:extLst>
          </p:cNvPr>
          <p:cNvSpPr txBox="1">
            <a:spLocks noChangeArrowheads="1"/>
          </p:cNvSpPr>
          <p:nvPr/>
        </p:nvSpPr>
        <p:spPr bwMode="auto">
          <a:xfrm>
            <a:off x="228600" y="2081213"/>
            <a:ext cx="8458200"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a:lstStyle>
          <a:p>
            <a:br>
              <a:rPr lang="en-US" sz="3200" dirty="0"/>
            </a:br>
            <a:r>
              <a:rPr lang="en-US" sz="2800" dirty="0">
                <a:latin typeface="Consolas" panose="020B0609020204030204" pitchFamily="49" charset="0"/>
              </a:rPr>
              <a:t>Motion – Approve  FCC NPRM Comments on</a:t>
            </a:r>
          </a:p>
          <a:p>
            <a:r>
              <a:rPr lang="en-US" altLang="en-US" sz="2800" dirty="0">
                <a:solidFill>
                  <a:schemeClr val="tx1"/>
                </a:solidFill>
                <a:latin typeface="Consolas" panose="020B0609020204030204" pitchFamily="49" charset="0"/>
              </a:rPr>
              <a:t>Modernizing 70-80-90GHz bands</a:t>
            </a:r>
          </a:p>
        </p:txBody>
      </p:sp>
      <p:sp>
        <p:nvSpPr>
          <p:cNvPr id="7" name="Rectangle 5">
            <a:extLst>
              <a:ext uri="{FF2B5EF4-FFF2-40B4-BE49-F238E27FC236}">
                <a16:creationId xmlns:a16="http://schemas.microsoft.com/office/drawing/2014/main" id="{3F94278E-53ED-4FDE-8EFC-FCF4C6BB5B6F}"/>
              </a:ext>
            </a:extLst>
          </p:cNvPr>
          <p:cNvSpPr txBox="1">
            <a:spLocks noChangeArrowheads="1"/>
          </p:cNvSpPr>
          <p:nvPr/>
        </p:nvSpPr>
        <p:spPr bwMode="auto">
          <a:xfrm>
            <a:off x="1371600" y="3908425"/>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80000"/>
              </a:lnSpc>
            </a:pPr>
            <a:r>
              <a:rPr lang="en-US" altLang="en-US" sz="2000" dirty="0">
                <a:latin typeface="Consolas" panose="020B0609020204030204" pitchFamily="49" charset="0"/>
              </a:rPr>
              <a:t>Jay Holcomb</a:t>
            </a:r>
          </a:p>
          <a:p>
            <a:pPr algn="ctr">
              <a:lnSpc>
                <a:spcPct val="80000"/>
              </a:lnSpc>
            </a:pPr>
            <a:r>
              <a:rPr lang="en-US" altLang="en-US" sz="2000" dirty="0">
                <a:latin typeface="Consolas" panose="020B0609020204030204" pitchFamily="49" charset="0"/>
              </a:rPr>
              <a:t>802.18 / RR-TAG - Chair</a:t>
            </a:r>
          </a:p>
          <a:p>
            <a:pPr algn="ctr">
              <a:lnSpc>
                <a:spcPct val="80000"/>
              </a:lnSpc>
            </a:pPr>
            <a:r>
              <a:rPr lang="en-US" altLang="en-US" sz="2000" dirty="0">
                <a:latin typeface="Consolas" panose="020B0609020204030204" pitchFamily="49" charset="0"/>
                <a:hlinkClick r:id="rId3"/>
              </a:rPr>
              <a:t>jholcomb@ieee.org</a:t>
            </a:r>
            <a:r>
              <a:rPr lang="en-US" altLang="en-US" sz="2000" dirty="0">
                <a:latin typeface="Consolas" panose="020B0609020204030204" pitchFamily="49" charset="0"/>
              </a:rPr>
              <a:t> </a:t>
            </a:r>
          </a:p>
          <a:p>
            <a:pPr algn="ctr">
              <a:lnSpc>
                <a:spcPct val="80000"/>
              </a:lnSpc>
            </a:pPr>
            <a:r>
              <a:rPr lang="en-US" altLang="en-US" sz="2000" dirty="0">
                <a:latin typeface="Consolas" panose="020B0609020204030204" pitchFamily="49" charset="0"/>
              </a:rPr>
              <a:t>24 July 2020</a:t>
            </a:r>
          </a:p>
        </p:txBody>
      </p:sp>
    </p:spTree>
    <p:extLst>
      <p:ext uri="{BB962C8B-B14F-4D97-AF65-F5344CB8AC3E}">
        <p14:creationId xmlns:p14="http://schemas.microsoft.com/office/powerpoint/2010/main" val="87077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marL="342900" marR="0" lvl="0" indent="-342900">
              <a:spcBef>
                <a:spcPts val="0"/>
              </a:spcBef>
              <a:spcAft>
                <a:spcPts val="0"/>
              </a:spcAft>
              <a:buFont typeface="Times New Roman" panose="02020603050405020304" pitchFamily="18" charset="0"/>
              <a:buChar char="•"/>
              <a:tabLst>
                <a:tab pos="457200" algn="l"/>
              </a:tabLst>
            </a:pPr>
            <a:r>
              <a:rPr lang="en-US" sz="1800" b="1" u="sng" dirty="0">
                <a:solidFill>
                  <a:srgbClr val="000000"/>
                </a:solidFill>
                <a:effectLst/>
                <a:latin typeface="Consolas" panose="020B0609020204030204" pitchFamily="49" charset="0"/>
                <a:ea typeface="Calibri" panose="020F0502020204030204" pitchFamily="34" charset="0"/>
              </a:rPr>
              <a:t>Motion:</a:t>
            </a:r>
            <a:r>
              <a:rPr lang="en-US" sz="1800" dirty="0">
                <a:solidFill>
                  <a:srgbClr val="000000"/>
                </a:solidFill>
                <a:effectLst/>
                <a:latin typeface="Consolas" panose="020B0609020204030204" pitchFamily="49" charset="0"/>
                <a:ea typeface="Calibri" panose="020F0502020204030204" pitchFamily="34" charset="0"/>
              </a:rPr>
              <a:t>  Approve comments in </a:t>
            </a:r>
            <a:r>
              <a:rPr lang="en-US" sz="1800" u="sng" dirty="0">
                <a:solidFill>
                  <a:srgbClr val="0563C1"/>
                </a:solidFill>
                <a:effectLst/>
                <a:latin typeface="Consolas" panose="020B0609020204030204" pitchFamily="49" charset="0"/>
                <a:ea typeface="Calibri" panose="020F0502020204030204" pitchFamily="34" charset="0"/>
                <a:hlinkClick r:id="rId2"/>
              </a:rPr>
              <a:t>https://mentor.ieee.org/802.18/dcn/20/18-20-0108-03-0000-comments-ieee802-fcc-nprm-20-133-70-80-90ghz-bands-expand-access.docx</a:t>
            </a:r>
            <a:r>
              <a:rPr lang="en-US" sz="1800" dirty="0">
                <a:solidFill>
                  <a:srgbClr val="000000"/>
                </a:solidFill>
                <a:effectLst/>
                <a:latin typeface="Consolas" panose="020B0609020204030204" pitchFamily="49" charset="0"/>
                <a:ea typeface="Calibri" panose="020F0502020204030204" pitchFamily="34" charset="0"/>
              </a:rPr>
              <a:t>  to FCC NPRM (WT 20-133) on use of the 70/80/90 GHz Bands </a:t>
            </a:r>
            <a:r>
              <a:rPr lang="en-GB" sz="1800" dirty="0">
                <a:solidFill>
                  <a:srgbClr val="000000"/>
                </a:solidFill>
                <a:effectLst/>
                <a:latin typeface="Consolas" panose="020B0609020204030204" pitchFamily="49" charset="0"/>
                <a:ea typeface="Calibri" panose="020F0502020204030204" pitchFamily="34" charset="0"/>
              </a:rPr>
              <a:t>for review and approval by the LMSC (EC) for uploading to the FCC on or before the FCC due date at the time. With the Chair of 802.18 authorized to make editorial changes, as necessary.</a:t>
            </a:r>
            <a:endParaRPr lang="en-US" sz="18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r>
              <a:rPr lang="en-US" sz="1800" dirty="0">
                <a:latin typeface="Consolas" panose="020B0609020204030204" pitchFamily="49" charset="0"/>
              </a:rPr>
              <a:t>This approval is under LMSC OM “Procedure for communication with government bodies”</a:t>
            </a:r>
          </a:p>
          <a:p>
            <a:pPr marL="685800" lvl="1">
              <a:buFont typeface="Arial" panose="020B0604020202020204" pitchFamily="34" charset="0"/>
              <a:buChar char="•"/>
            </a:pPr>
            <a:r>
              <a:rPr lang="en-US" sz="1800" dirty="0">
                <a:latin typeface="Consolas" panose="020B0609020204030204" pitchFamily="49" charset="0"/>
              </a:rPr>
              <a:t>Move:		Jay Holcomb  (Itron)</a:t>
            </a:r>
          </a:p>
          <a:p>
            <a:pPr marL="685800" lvl="1">
              <a:buFont typeface="Arial" panose="020B0604020202020204" pitchFamily="34" charset="0"/>
              <a:buChar char="•"/>
            </a:pPr>
            <a:r>
              <a:rPr lang="en-US" sz="1800" dirty="0">
                <a:latin typeface="Consolas" panose="020B0609020204030204" pitchFamily="49" charset="0"/>
              </a:rPr>
              <a:t>Second:		</a:t>
            </a:r>
            <a:r>
              <a:rPr lang="en-US" sz="1800">
                <a:latin typeface="Consolas" panose="020B0609020204030204" pitchFamily="49" charset="0"/>
              </a:rPr>
              <a:t>Dorothy Stanley (HPE)</a:t>
            </a:r>
            <a:endParaRPr lang="en-US" sz="1800" dirty="0">
              <a:latin typeface="Consolas" panose="020B0609020204030204" pitchFamily="49" charset="0"/>
            </a:endParaRPr>
          </a:p>
          <a:p>
            <a:pPr marL="685800" lvl="1">
              <a:buFont typeface="Arial" panose="020B0604020202020204" pitchFamily="34" charset="0"/>
              <a:buChar char="•"/>
            </a:pPr>
            <a:r>
              <a:rPr lang="en-US" sz="1800" dirty="0">
                <a:latin typeface="Consolas" panose="020B0609020204030204" pitchFamily="49" charset="0"/>
              </a:rPr>
              <a:t>Y/N/A:    	_______</a:t>
            </a:r>
          </a:p>
          <a:p>
            <a:endParaRPr lang="en-US" sz="1800" dirty="0">
              <a:latin typeface="Consolas" panose="020B0609020204030204" pitchFamily="49" charset="0"/>
            </a:endParaRPr>
          </a:p>
          <a:p>
            <a:pPr marL="0" indent="0">
              <a:buNone/>
            </a:pPr>
            <a:r>
              <a:rPr lang="en-US" sz="1800" u="sng" dirty="0">
                <a:latin typeface="Consolas" panose="020B0609020204030204" pitchFamily="49" charset="0"/>
              </a:rPr>
              <a:t>Background Information</a:t>
            </a:r>
          </a:p>
          <a:p>
            <a:r>
              <a:rPr lang="en-US" sz="1600" dirty="0">
                <a:latin typeface="Consolas" panose="020B0609020204030204" pitchFamily="49" charset="0"/>
              </a:rPr>
              <a:t>In the RR_TAG:  (y/n/a/</a:t>
            </a:r>
            <a:r>
              <a:rPr lang="en-US" sz="1600" dirty="0" err="1">
                <a:latin typeface="Consolas" panose="020B0609020204030204" pitchFamily="49" charset="0"/>
              </a:rPr>
              <a:t>dnv</a:t>
            </a:r>
            <a:r>
              <a:rPr lang="en-US" sz="1600" dirty="0">
                <a:latin typeface="Consolas" panose="020B0609020204030204" pitchFamily="49" charset="0"/>
              </a:rPr>
              <a:t>): 17 / 0 / 1 / 3;  (23Jul20-webex poll)</a:t>
            </a:r>
          </a:p>
          <a:p>
            <a:pPr marL="0" indent="0">
              <a:buNone/>
            </a:pPr>
            <a:endParaRPr lang="en-US" sz="1800" dirty="0">
              <a:latin typeface="Consolas" panose="020B0609020204030204" pitchFamily="49" charset="0"/>
            </a:endParaRPr>
          </a:p>
          <a:p>
            <a:pPr lvl="1">
              <a:buFontTx/>
              <a:buChar char="-"/>
            </a:pPr>
            <a:endParaRPr lang="en-US" sz="1800" dirty="0"/>
          </a:p>
        </p:txBody>
      </p:sp>
      <p:sp>
        <p:nvSpPr>
          <p:cNvPr id="6" name="Title 1">
            <a:extLst>
              <a:ext uri="{FF2B5EF4-FFF2-40B4-BE49-F238E27FC236}">
                <a16:creationId xmlns:a16="http://schemas.microsoft.com/office/drawing/2014/main" id="{773BCBFE-0C52-45E3-9F4D-371641F62B42}"/>
              </a:ext>
            </a:extLst>
          </p:cNvPr>
          <p:cNvSpPr>
            <a:spLocks noGrp="1"/>
          </p:cNvSpPr>
          <p:nvPr>
            <p:ph type="title"/>
          </p:nvPr>
        </p:nvSpPr>
        <p:spPr>
          <a:xfrm>
            <a:off x="228600" y="404813"/>
            <a:ext cx="8534400" cy="792162"/>
          </a:xfrm>
        </p:spPr>
        <p:txBody>
          <a:bodyPr/>
          <a:lstStyle/>
          <a:p>
            <a:r>
              <a:rPr lang="en-US" sz="2800" dirty="0">
                <a:latin typeface="Consolas" panose="020B0609020204030204" pitchFamily="49" charset="0"/>
              </a:rPr>
              <a:t>Motion – Approve  FCC NPRM Comments on</a:t>
            </a:r>
            <a:br>
              <a:rPr lang="en-US" sz="2800" dirty="0">
                <a:latin typeface="Consolas" panose="020B0609020204030204" pitchFamily="49" charset="0"/>
              </a:rPr>
            </a:br>
            <a:r>
              <a:rPr lang="en-US" altLang="en-US" sz="2800" dirty="0">
                <a:solidFill>
                  <a:schemeClr val="tx1"/>
                </a:solidFill>
                <a:latin typeface="Consolas" panose="020B0609020204030204" pitchFamily="49" charset="0"/>
              </a:rPr>
              <a:t>Modernizing 70-80-90GHz bands</a:t>
            </a:r>
          </a:p>
        </p:txBody>
      </p:sp>
    </p:spTree>
    <p:extLst>
      <p:ext uri="{BB962C8B-B14F-4D97-AF65-F5344CB8AC3E}">
        <p14:creationId xmlns:p14="http://schemas.microsoft.com/office/powerpoint/2010/main" val="3888574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7948-F264-4120-A662-0508DD24576E}"/>
              </a:ext>
            </a:extLst>
          </p:cNvPr>
          <p:cNvSpPr>
            <a:spLocks noGrp="1"/>
          </p:cNvSpPr>
          <p:nvPr>
            <p:ph type="title"/>
          </p:nvPr>
        </p:nvSpPr>
        <p:spPr>
          <a:xfrm>
            <a:off x="228600" y="404813"/>
            <a:ext cx="8534400" cy="792162"/>
          </a:xfrm>
        </p:spPr>
        <p:txBody>
          <a:bodyPr/>
          <a:lstStyle/>
          <a:p>
            <a:r>
              <a:rPr lang="en-US" sz="2800" dirty="0">
                <a:latin typeface="Consolas" panose="020B0609020204030204" pitchFamily="49" charset="0"/>
              </a:rPr>
              <a:t>Motion – Approve  FCC NPRM Comments on</a:t>
            </a:r>
            <a:br>
              <a:rPr lang="en-US" sz="2800" dirty="0">
                <a:latin typeface="Consolas" panose="020B0609020204030204" pitchFamily="49" charset="0"/>
              </a:rPr>
            </a:br>
            <a:r>
              <a:rPr lang="en-US" altLang="en-US" sz="2800" dirty="0">
                <a:solidFill>
                  <a:schemeClr val="tx1"/>
                </a:solidFill>
                <a:latin typeface="Consolas" panose="020B0609020204030204" pitchFamily="49" charset="0"/>
              </a:rPr>
              <a:t>Modernizing 70-80-90GHz bands</a:t>
            </a:r>
            <a:endParaRPr lang="en-US" sz="2800" dirty="0"/>
          </a:p>
        </p:txBody>
      </p:sp>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marL="0" indent="0">
              <a:buNone/>
            </a:pPr>
            <a:endParaRPr lang="en-US" sz="1800" u="sng" dirty="0"/>
          </a:p>
          <a:p>
            <a:pPr marL="0" indent="0">
              <a:buNone/>
            </a:pPr>
            <a:r>
              <a:rPr lang="en-US" sz="1800" u="sng" dirty="0">
                <a:latin typeface="Consolas" panose="020B0609020204030204" pitchFamily="49" charset="0"/>
              </a:rPr>
              <a:t>Additional Background Information</a:t>
            </a:r>
          </a:p>
          <a:p>
            <a:endParaRPr lang="en-US" sz="1800" dirty="0">
              <a:latin typeface="Consolas" panose="020B0609020204030204" pitchFamily="49" charset="0"/>
            </a:endParaRPr>
          </a:p>
          <a:p>
            <a:pPr marL="0" marR="0">
              <a:spcBef>
                <a:spcPts val="0"/>
              </a:spcBef>
              <a:spcAft>
                <a:spcPts val="0"/>
              </a:spcAft>
            </a:pPr>
            <a:r>
              <a:rPr lang="en-US" sz="1800" b="1" dirty="0">
                <a:effectLst/>
                <a:latin typeface="Consolas" panose="020B0609020204030204" pitchFamily="49" charset="0"/>
              </a:rPr>
              <a:t>The NPRM:</a:t>
            </a:r>
            <a:endParaRPr lang="en-US" sz="1100" dirty="0">
              <a:effectLst/>
              <a:latin typeface="Consolas" panose="020B0609020204030204" pitchFamily="49" charset="0"/>
            </a:endParaRPr>
          </a:p>
          <a:p>
            <a:pPr marL="342900" marR="0" lvl="0" indent="-342900">
              <a:spcBef>
                <a:spcPts val="0"/>
              </a:spcBef>
              <a:spcAft>
                <a:spcPts val="0"/>
              </a:spcAft>
              <a:buFont typeface="Arial" panose="020B0604020202020204" pitchFamily="34" charset="0"/>
              <a:buChar char="•"/>
            </a:pPr>
            <a:r>
              <a:rPr lang="en-US" sz="1800" u="sng" dirty="0">
                <a:solidFill>
                  <a:srgbClr val="0563C1"/>
                </a:solidFill>
                <a:effectLst/>
                <a:latin typeface="Consolas" panose="020B0609020204030204" pitchFamily="49" charset="0"/>
                <a:cs typeface="Times New Roman" panose="02020603050405020304" pitchFamily="18" charset="0"/>
                <a:hlinkClick r:id="rId3"/>
              </a:rPr>
              <a:t>https://mentor.ieee.org/802.18/dcn/20/18-20-0105-01-0000-introduction-to-fcc-20-76-a1-modernizing-and-expanding-access-to-the-70-80-90-ghz-bands.pptx</a:t>
            </a:r>
            <a:r>
              <a:rPr lang="en-US" sz="1800" dirty="0">
                <a:effectLst/>
                <a:latin typeface="Consolas" panose="020B0609020204030204" pitchFamily="49" charset="0"/>
                <a:cs typeface="Times New Roman" panose="02020603050405020304" pitchFamily="18" charset="0"/>
              </a:rPr>
              <a:t> </a:t>
            </a:r>
            <a:endParaRPr lang="en-US" sz="1100" dirty="0">
              <a:effectLst/>
              <a:latin typeface="Consolas" panose="020B0609020204030204" pitchFamily="49" charset="0"/>
              <a:cs typeface="Times New Roman" panose="02020603050405020304" pitchFamily="18" charset="0"/>
            </a:endParaRPr>
          </a:p>
          <a:p>
            <a:pPr marL="0" marR="0">
              <a:spcBef>
                <a:spcPts val="0"/>
              </a:spcBef>
              <a:spcAft>
                <a:spcPts val="0"/>
              </a:spcAft>
            </a:pPr>
            <a:r>
              <a:rPr lang="en-US" sz="1800" dirty="0">
                <a:effectLst/>
                <a:latin typeface="Consolas" panose="020B0609020204030204" pitchFamily="49" charset="0"/>
              </a:rPr>
              <a:t> </a:t>
            </a:r>
            <a:endParaRPr lang="en-US" sz="1100" dirty="0">
              <a:effectLst/>
              <a:latin typeface="Consolas" panose="020B0609020204030204" pitchFamily="49" charset="0"/>
            </a:endParaRPr>
          </a:p>
          <a:p>
            <a:pPr marL="0" marR="0">
              <a:spcBef>
                <a:spcPts val="0"/>
              </a:spcBef>
              <a:spcAft>
                <a:spcPts val="0"/>
              </a:spcAft>
            </a:pPr>
            <a:r>
              <a:rPr lang="en-US" sz="1800" b="1" dirty="0">
                <a:effectLst/>
                <a:latin typeface="Consolas" panose="020B0609020204030204" pitchFamily="49" charset="0"/>
              </a:rPr>
              <a:t>The Proceeding WT 20-133:</a:t>
            </a:r>
            <a:endParaRPr lang="en-US" sz="1100" dirty="0">
              <a:effectLst/>
              <a:latin typeface="Consolas" panose="020B0609020204030204" pitchFamily="49" charset="0"/>
            </a:endParaRPr>
          </a:p>
          <a:p>
            <a:pPr marL="342900" marR="0" lvl="0" indent="-342900">
              <a:spcBef>
                <a:spcPts val="0"/>
              </a:spcBef>
              <a:spcAft>
                <a:spcPts val="0"/>
              </a:spcAft>
              <a:buFont typeface="Arial" panose="020B0604020202020204" pitchFamily="34" charset="0"/>
              <a:buChar char="•"/>
            </a:pPr>
            <a:r>
              <a:rPr lang="en-US" sz="1800" u="sng" dirty="0">
                <a:solidFill>
                  <a:srgbClr val="0563C1"/>
                </a:solidFill>
                <a:effectLst/>
                <a:latin typeface="Consolas" panose="020B0609020204030204" pitchFamily="49" charset="0"/>
                <a:cs typeface="Times New Roman" panose="02020603050405020304" pitchFamily="18" charset="0"/>
                <a:hlinkClick r:id="rId4"/>
              </a:rPr>
              <a:t>https://www.fcc.gov/ecfs/search/filings?proceedings_name=20-133&amp;sort=date_disseminated,DESC</a:t>
            </a:r>
            <a:endParaRPr lang="en-US" sz="1800" u="sng" dirty="0">
              <a:solidFill>
                <a:srgbClr val="0563C1"/>
              </a:solidFill>
              <a:effectLst/>
              <a:latin typeface="Consolas" panose="020B0609020204030204" pitchFamily="49"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endParaRPr lang="en-US" sz="1800" u="sng" dirty="0">
              <a:solidFill>
                <a:srgbClr val="0563C1"/>
              </a:solidFill>
              <a:latin typeface="Consolas" panose="020B0609020204030204" pitchFamily="49"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pPr>
            <a:endParaRPr lang="en-US" sz="1800" u="sng" dirty="0">
              <a:solidFill>
                <a:srgbClr val="0563C1"/>
              </a:solidFill>
              <a:latin typeface="Consolas" panose="020B0609020204030204" pitchFamily="49"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1" dirty="0">
                <a:effectLst/>
                <a:latin typeface="Consolas" panose="020B0609020204030204" pitchFamily="49" charset="0"/>
                <a:ea typeface="Times New Roman" panose="02020603050405020304" pitchFamily="18" charset="0"/>
              </a:rPr>
              <a:t>FR Document:</a:t>
            </a:r>
            <a:r>
              <a:rPr lang="en-US" sz="1800" dirty="0">
                <a:solidFill>
                  <a:srgbClr val="000000"/>
                </a:solidFill>
                <a:effectLst/>
                <a:latin typeface="Consolas" panose="020B0609020204030204" pitchFamily="49" charset="0"/>
                <a:ea typeface="Times New Roman" panose="02020603050405020304" pitchFamily="18" charset="0"/>
              </a:rPr>
              <a:t> </a:t>
            </a:r>
            <a:r>
              <a:rPr lang="en-US" sz="1800" u="sng" dirty="0">
                <a:solidFill>
                  <a:srgbClr val="3071A9"/>
                </a:solidFill>
                <a:effectLst/>
                <a:latin typeface="Consolas" panose="020B0609020204030204" pitchFamily="49" charset="0"/>
                <a:ea typeface="Times New Roman" panose="02020603050405020304" pitchFamily="18" charset="0"/>
                <a:hlinkClick r:id="rId5"/>
              </a:rPr>
              <a:t>2020-14064</a:t>
            </a:r>
            <a:r>
              <a:rPr lang="en-US" sz="1800" dirty="0">
                <a:solidFill>
                  <a:srgbClr val="000000"/>
                </a:solidFill>
                <a:effectLst/>
                <a:latin typeface="Consolas" panose="020B0609020204030204" pitchFamily="49" charset="0"/>
                <a:ea typeface="Times New Roman" panose="02020603050405020304" pitchFamily="18" charset="0"/>
              </a:rPr>
              <a:t>   </a:t>
            </a:r>
            <a:r>
              <a:rPr lang="en-US" sz="1800" b="1" dirty="0">
                <a:solidFill>
                  <a:srgbClr val="000000"/>
                </a:solidFill>
                <a:effectLst/>
                <a:latin typeface="Consolas" panose="020B0609020204030204" pitchFamily="49" charset="0"/>
                <a:ea typeface="Times New Roman" panose="02020603050405020304" pitchFamily="18" charset="0"/>
              </a:rPr>
              <a:t>Citation:</a:t>
            </a:r>
            <a:r>
              <a:rPr lang="en-US" sz="1800" dirty="0">
                <a:solidFill>
                  <a:srgbClr val="000000"/>
                </a:solidFill>
                <a:effectLst/>
                <a:latin typeface="Consolas" panose="020B0609020204030204" pitchFamily="49" charset="0"/>
                <a:ea typeface="Times New Roman" panose="02020603050405020304" pitchFamily="18" charset="0"/>
              </a:rPr>
              <a:t> 85 FR 40168   </a:t>
            </a:r>
            <a:r>
              <a:rPr lang="en-US" sz="1800" b="0" u="sng" dirty="0">
                <a:solidFill>
                  <a:srgbClr val="3071A9"/>
                </a:solidFill>
                <a:effectLst/>
                <a:latin typeface="Consolas" panose="020B0609020204030204" pitchFamily="49" charset="0"/>
                <a:ea typeface="Times New Roman" panose="02020603050405020304" pitchFamily="18" charset="0"/>
                <a:hlinkClick r:id="rId6"/>
              </a:rPr>
              <a:t>PDF</a:t>
            </a:r>
            <a:r>
              <a:rPr lang="en-US" sz="1800" b="1" dirty="0">
                <a:solidFill>
                  <a:srgbClr val="000000"/>
                </a:solidFill>
                <a:effectLst/>
                <a:latin typeface="Consolas" panose="020B0609020204030204" pitchFamily="49" charset="0"/>
                <a:ea typeface="Times New Roman" panose="02020603050405020304" pitchFamily="18" charset="0"/>
              </a:rPr>
              <a:t> </a:t>
            </a:r>
            <a:r>
              <a:rPr lang="en-US" sz="1800" dirty="0">
                <a:solidFill>
                  <a:srgbClr val="000000"/>
                </a:solidFill>
                <a:effectLst/>
                <a:latin typeface="Consolas" panose="020B0609020204030204" pitchFamily="49" charset="0"/>
                <a:ea typeface="Times New Roman" panose="02020603050405020304" pitchFamily="18" charset="0"/>
              </a:rPr>
              <a:t>Pages 40168-40181 </a:t>
            </a:r>
            <a:r>
              <a:rPr lang="en-US" sz="1800" i="1" dirty="0">
                <a:solidFill>
                  <a:srgbClr val="000000"/>
                </a:solidFill>
                <a:effectLst/>
                <a:latin typeface="Consolas" panose="020B0609020204030204" pitchFamily="49" charset="0"/>
                <a:ea typeface="Times New Roman" panose="02020603050405020304" pitchFamily="18" charset="0"/>
              </a:rPr>
              <a:t>(14 pages)</a:t>
            </a:r>
            <a:r>
              <a:rPr lang="en-US" sz="1800" dirty="0">
                <a:solidFill>
                  <a:srgbClr val="000000"/>
                </a:solidFill>
                <a:effectLst/>
                <a:latin typeface="Consolas" panose="020B0609020204030204" pitchFamily="49" charset="0"/>
                <a:ea typeface="Times New Roman" panose="02020603050405020304" pitchFamily="18" charset="0"/>
              </a:rPr>
              <a:t>  </a:t>
            </a:r>
            <a:r>
              <a:rPr lang="en-US" sz="1800" b="0" u="sng" dirty="0">
                <a:solidFill>
                  <a:srgbClr val="3071A9"/>
                </a:solidFill>
                <a:effectLst/>
                <a:latin typeface="Consolas" panose="020B0609020204030204" pitchFamily="49" charset="0"/>
                <a:ea typeface="Times New Roman" panose="02020603050405020304" pitchFamily="18" charset="0"/>
                <a:hlinkClick r:id="rId7"/>
              </a:rPr>
              <a:t>Permalink</a:t>
            </a:r>
            <a:r>
              <a:rPr lang="en-US" sz="1800" b="1" dirty="0">
                <a:solidFill>
                  <a:srgbClr val="000000"/>
                </a:solidFill>
                <a:effectLst/>
                <a:latin typeface="Consolas" panose="020B0609020204030204" pitchFamily="49" charset="0"/>
                <a:ea typeface="Times New Roman" panose="02020603050405020304" pitchFamily="18" charset="0"/>
              </a:rPr>
              <a:t> </a:t>
            </a:r>
            <a:endParaRPr lang="en-US" sz="1800" dirty="0">
              <a:effectLst/>
              <a:latin typeface="Consolas" panose="020B0609020204030204" pitchFamily="49" charset="0"/>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sz="1800" u="sng" dirty="0">
                <a:effectLst/>
                <a:latin typeface="Consolas" panose="020B0609020204030204" pitchFamily="49" charset="0"/>
                <a:cs typeface="Times New Roman" panose="02020603050405020304" pitchFamily="18" charset="0"/>
              </a:rPr>
              <a:t>Comment current due date is Wednesday 05 August 2020</a:t>
            </a:r>
          </a:p>
          <a:p>
            <a:pPr marL="342900" marR="0" lvl="0" indent="-342900">
              <a:spcBef>
                <a:spcPts val="0"/>
              </a:spcBef>
              <a:spcAft>
                <a:spcPts val="0"/>
              </a:spcAft>
              <a:buFont typeface="Arial" panose="020B0604020202020204" pitchFamily="34" charset="0"/>
              <a:buChar char="•"/>
            </a:pPr>
            <a:r>
              <a:rPr lang="en-US" sz="1800" u="sng" dirty="0">
                <a:latin typeface="Consolas" panose="020B0609020204030204" pitchFamily="49" charset="0"/>
                <a:cs typeface="Times New Roman" panose="02020603050405020304" pitchFamily="18" charset="0"/>
              </a:rPr>
              <a:t>Reply Comment current due date is 04 Sept 2020.</a:t>
            </a:r>
            <a:endParaRPr lang="en-US" sz="1100" dirty="0">
              <a:effectLst/>
              <a:latin typeface="Consolas" panose="020B0609020204030204" pitchFamily="49" charset="0"/>
              <a:cs typeface="Times New Roman" panose="02020603050405020304" pitchFamily="18" charset="0"/>
            </a:endParaRPr>
          </a:p>
        </p:txBody>
      </p:sp>
    </p:spTree>
    <p:extLst>
      <p:ext uri="{BB962C8B-B14F-4D97-AF65-F5344CB8AC3E}">
        <p14:creationId xmlns:p14="http://schemas.microsoft.com/office/powerpoint/2010/main" val="3123762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7948-F264-4120-A662-0508DD24576E}"/>
              </a:ext>
            </a:extLst>
          </p:cNvPr>
          <p:cNvSpPr>
            <a:spLocks noGrp="1"/>
          </p:cNvSpPr>
          <p:nvPr>
            <p:ph type="title"/>
          </p:nvPr>
        </p:nvSpPr>
        <p:spPr>
          <a:xfrm>
            <a:off x="228600" y="404813"/>
            <a:ext cx="8534400" cy="792162"/>
          </a:xfrm>
        </p:spPr>
        <p:txBody>
          <a:bodyPr/>
          <a:lstStyle/>
          <a:p>
            <a:r>
              <a:rPr lang="en-US" sz="2800" dirty="0">
                <a:latin typeface="Consolas" panose="020B0609020204030204" pitchFamily="49" charset="0"/>
              </a:rPr>
              <a:t>Motion – Approve  FCC NPRM Comments on</a:t>
            </a:r>
            <a:br>
              <a:rPr lang="en-US" sz="2800" dirty="0">
                <a:latin typeface="Consolas" panose="020B0609020204030204" pitchFamily="49" charset="0"/>
              </a:rPr>
            </a:br>
            <a:r>
              <a:rPr lang="en-US" altLang="en-US" sz="2800" dirty="0">
                <a:solidFill>
                  <a:schemeClr val="tx1"/>
                </a:solidFill>
                <a:latin typeface="Consolas" panose="020B0609020204030204" pitchFamily="49" charset="0"/>
              </a:rPr>
              <a:t>Modernizing 70-80-90GHz bands</a:t>
            </a:r>
            <a:endParaRPr lang="en-US" sz="2800" dirty="0"/>
          </a:p>
        </p:txBody>
      </p:sp>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4" y="1371600"/>
            <a:ext cx="8588375" cy="5029200"/>
          </a:xfrm>
        </p:spPr>
        <p:txBody>
          <a:bodyPr/>
          <a:lstStyle/>
          <a:p>
            <a:pPr marL="0" indent="0">
              <a:buNone/>
            </a:pPr>
            <a:r>
              <a:rPr lang="en-US" sz="1600" u="sng" dirty="0">
                <a:latin typeface="Consolas" panose="020B0609020204030204" pitchFamily="49" charset="0"/>
              </a:rPr>
              <a:t>Additional Background Information</a:t>
            </a:r>
          </a:p>
          <a:p>
            <a:r>
              <a:rPr lang="en-US" sz="1400" b="0" dirty="0">
                <a:solidFill>
                  <a:srgbClr val="000000"/>
                </a:solidFill>
                <a:effectLst/>
                <a:latin typeface="Consolas" panose="020B0609020204030204" pitchFamily="49" charset="0"/>
                <a:ea typeface="Times New Roman" panose="02020603050405020304" pitchFamily="18" charset="0"/>
              </a:rPr>
              <a:t>Abstract: In this document, the Commission </a:t>
            </a:r>
            <a:r>
              <a:rPr lang="en-US" sz="1400" i="1" u="sng" dirty="0">
                <a:solidFill>
                  <a:srgbClr val="000000"/>
                </a:solidFill>
                <a:effectLst/>
                <a:latin typeface="Consolas" panose="020B0609020204030204" pitchFamily="49" charset="0"/>
                <a:ea typeface="Times New Roman" panose="02020603050405020304" pitchFamily="18" charset="0"/>
              </a:rPr>
              <a:t>seeks comment to explore innovative new uses of the 71-76 GHz</a:t>
            </a:r>
            <a:r>
              <a:rPr lang="en-US" sz="1400" b="0" dirty="0">
                <a:solidFill>
                  <a:srgbClr val="000000"/>
                </a:solidFill>
                <a:effectLst/>
                <a:latin typeface="Consolas" panose="020B0609020204030204" pitchFamily="49" charset="0"/>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400" b="0" i="0" dirty="0">
                <a:solidFill>
                  <a:srgbClr val="333333"/>
                </a:solidFill>
                <a:effectLst/>
                <a:latin typeface="Consolas" panose="020B0609020204030204" pitchFamily="49" charset="0"/>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endParaRPr lang="en-US" sz="1800" dirty="0"/>
          </a:p>
        </p:txBody>
      </p:sp>
    </p:spTree>
    <p:extLst>
      <p:ext uri="{BB962C8B-B14F-4D97-AF65-F5344CB8AC3E}">
        <p14:creationId xmlns:p14="http://schemas.microsoft.com/office/powerpoint/2010/main" val="421498265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1427</TotalTime>
  <Words>546</Words>
  <Application>Microsoft Office PowerPoint</Application>
  <PresentationFormat>On-screen Show (4:3)</PresentationFormat>
  <Paragraphs>35</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Consolas</vt:lpstr>
      <vt:lpstr>Times New Roman</vt:lpstr>
      <vt:lpstr>Verdana</vt:lpstr>
      <vt:lpstr>Title slide</vt:lpstr>
      <vt:lpstr>PowerPoint Presentation</vt:lpstr>
      <vt:lpstr>Motion – Approve  FCC NPRM Comments on Modernizing 70-80-90GHz bands</vt:lpstr>
      <vt:lpstr>Motion – Approve  FCC NPRM Comments on Modernizing 70-80-90GHz bands</vt:lpstr>
      <vt:lpstr>Motion – Approve  FCC NPRM Comments on Modernizing 70-80-90GHz bands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Holcomb, Jay</cp:lastModifiedBy>
  <cp:revision>117</cp:revision>
  <dcterms:created xsi:type="dcterms:W3CDTF">2017-02-01T20:21:43Z</dcterms:created>
  <dcterms:modified xsi:type="dcterms:W3CDTF">2020-07-24T16:56:35Z</dcterms:modified>
</cp:coreProperties>
</file>