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537" r:id="rId5"/>
    <p:sldId id="538" r:id="rId6"/>
    <p:sldId id="53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660"/>
  </p:normalViewPr>
  <p:slideViewPr>
    <p:cSldViewPr snapToGrid="0" showGuides="1">
      <p:cViewPr varScale="1">
        <p:scale>
          <a:sx n="97" d="100"/>
          <a:sy n="97" d="100"/>
        </p:scale>
        <p:origin x="26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006B826-7C57-4F5D-B19B-7F9B27E0B432}"/>
    <pc:docChg chg="custSel addSld modSld">
      <pc:chgData name="John DAmbrosia" userId="a76b78698ac40a99" providerId="LiveId" clId="{7006B826-7C57-4F5D-B19B-7F9B27E0B432}" dt="2020-10-16T13:27:41.273" v="1776" actId="27636"/>
      <pc:docMkLst>
        <pc:docMk/>
      </pc:docMkLst>
      <pc:sldChg chg="modSp mod">
        <pc:chgData name="John DAmbrosia" userId="a76b78698ac40a99" providerId="LiveId" clId="{7006B826-7C57-4F5D-B19B-7F9B27E0B432}" dt="2020-10-16T13:16:57.548" v="25" actId="20577"/>
        <pc:sldMkLst>
          <pc:docMk/>
          <pc:sldMk cId="3272639053" sldId="256"/>
        </pc:sldMkLst>
        <pc:spChg chg="mod">
          <ac:chgData name="John DAmbrosia" userId="a76b78698ac40a99" providerId="LiveId" clId="{7006B826-7C57-4F5D-B19B-7F9B27E0B432}" dt="2020-10-16T13:16:57.548" v="25" actId="20577"/>
          <ac:spMkLst>
            <pc:docMk/>
            <pc:sldMk cId="3272639053" sldId="256"/>
            <ac:spMk id="3" creationId="{DE52F9C4-FB7A-4403-95FB-8FDDF336E82D}"/>
          </ac:spMkLst>
        </pc:spChg>
      </pc:sldChg>
      <pc:sldChg chg="modSp new mod">
        <pc:chgData name="John DAmbrosia" userId="a76b78698ac40a99" providerId="LiveId" clId="{7006B826-7C57-4F5D-B19B-7F9B27E0B432}" dt="2020-10-16T13:27:41.273" v="1776" actId="27636"/>
        <pc:sldMkLst>
          <pc:docMk/>
          <pc:sldMk cId="3991359758" sldId="539"/>
        </pc:sldMkLst>
        <pc:spChg chg="mod">
          <ac:chgData name="John DAmbrosia" userId="a76b78698ac40a99" providerId="LiveId" clId="{7006B826-7C57-4F5D-B19B-7F9B27E0B432}" dt="2020-10-16T13:17:39.975" v="122" actId="14100"/>
          <ac:spMkLst>
            <pc:docMk/>
            <pc:sldMk cId="3991359758" sldId="539"/>
            <ac:spMk id="2" creationId="{FE15BABA-175D-4C8F-8023-1EF80547550A}"/>
          </ac:spMkLst>
        </pc:spChg>
        <pc:spChg chg="mod">
          <ac:chgData name="John DAmbrosia" userId="a76b78698ac40a99" providerId="LiveId" clId="{7006B826-7C57-4F5D-B19B-7F9B27E0B432}" dt="2020-10-16T13:27:41.273" v="1776" actId="27636"/>
          <ac:spMkLst>
            <pc:docMk/>
            <pc:sldMk cId="3991359758" sldId="539"/>
            <ac:spMk id="3" creationId="{4AB6D916-E5E4-492C-9232-2DC6FF4149C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8104F-A36B-46DB-A4C7-622EED571424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16E21-D221-485C-B456-D6B961D3E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2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2380D-811B-45F2-B582-CF476883C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2A94C2-866E-451C-8EFF-36274ECA1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DE92C-F9D8-4E3D-82BB-732A2BA0F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1C1C-E559-44A6-A938-C208E0AF7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4AB7B-2E73-4FA6-96B8-F614F221B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67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B45F5-1E93-40EF-ADBC-F42AECDA2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090A5-E6C5-4E1A-8C2A-91CEF437E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756F5-2B9A-4172-AD80-215E2A3A1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F94D6-ADA2-4E56-906E-FE2EA910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86D47-38EE-4B84-92FA-09B25CCA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4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039EA7-2033-49AE-82B6-56DF9448A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B22550-C5A4-41BB-A729-BC78EC1A3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5C078-83A8-44AA-B92D-42F031244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E6E8B-BFA6-4B33-A1F6-1460ABF29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D33C5-D812-49D9-877C-A8DE21433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3412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0" y="228600"/>
            <a:ext cx="9753600" cy="838200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11200" y="1524000"/>
            <a:ext cx="10363200" cy="1282402"/>
          </a:xfrm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277604" y="6477000"/>
            <a:ext cx="584201" cy="228600"/>
          </a:xfrm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fld id="{6CFC1F96-5ED1-41A0-BC5E-E0FC0B2B84E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797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C1F96-5ED1-41A0-BC5E-E0FC0B2B84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64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 sz="1600"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78880" y="1600200"/>
            <a:ext cx="4998720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4320" indent="-276225">
              <a:spcBef>
                <a:spcPts val="1100"/>
              </a:spcBef>
              <a:buClr>
                <a:schemeClr val="accent1"/>
              </a:buClr>
              <a:buFont typeface="Wingdings 2" pitchFamily="18" charset="2"/>
              <a:buChar char="¾"/>
              <a:defRPr/>
            </a:lvl2pPr>
            <a:lvl3pPr marL="576072" indent="-276225">
              <a:buFont typeface="Verdana" pitchFamily="34" charset="0"/>
              <a:buChar char="–"/>
              <a:defRPr sz="1600"/>
            </a:lvl3pPr>
            <a:lvl4pPr marL="813816" indent="-228600">
              <a:buFont typeface="Verdana" pitchFamily="34" charset="0"/>
              <a:buChar char="•"/>
              <a:defRPr sz="1400"/>
            </a:lvl4pPr>
            <a:lvl5pPr marL="1033272" indent="-171450">
              <a:buFont typeface="Arial" pitchFamily="34" charset="0"/>
              <a:buChar char="-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53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600200"/>
            <a:ext cx="5003801" cy="4343400"/>
          </a:xfr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73800" y="1600200"/>
            <a:ext cx="5003801" cy="43434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96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304800"/>
            <a:ext cx="9753600" cy="533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BBFFD-5DB9-4833-91C0-BF3ECA50534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305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55905-EE7D-4673-B5F4-2BF5096DB9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250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"/>
          <p:cNvSpPr txBox="1"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191E67-0DBB-44DB-9B3F-34CAE59A7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11489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600200"/>
            <a:ext cx="5003801" cy="4343400"/>
          </a:xfrm>
          <a:prstGeom prst="rect">
            <a:avLst/>
          </a:prstGeom>
        </p:spPr>
        <p:txBody>
          <a:bodyPr/>
          <a:lstStyle>
            <a:lvl1pPr marL="274320" indent="-273050"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C3BDF-57CD-4DF0-939A-D0CDD094B8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latin typeface="Myriad Pro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6273800" y="1600200"/>
            <a:ext cx="5003801" cy="43434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8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2C478-77BA-4D3B-B01A-018C682E0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42ED6-B084-467B-9275-E0378BBB1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4A0D3-F0E5-4A53-B0D0-26532375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850F6-AF64-4115-943A-830E828B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41513-39EC-42F3-9115-CB701D350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1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0583-B670-4351-BD99-C594585F8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1C883-A153-4F9B-85BA-CEDF2D7E5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55FEE-C00B-402F-87C2-92E47D156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49C3E-FF24-4880-BD55-920E7A722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08CFF-0E41-45A6-B6F3-27B39BB55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28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737E6-E1EA-42E5-8FDC-471A38683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5A7E4-54A9-4D8A-A513-E4D1DE0D5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021DE-E8A6-4E8E-9D1C-BEE4AA8B3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A1E2A-4CFE-41CB-B6F6-D8568002A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BA033-A2EE-4D74-8C2D-EA4D5540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5890E8-D8E3-4982-9385-0B8F22336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9FFB-B506-48B6-814E-A2CBDC789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ECFC0-F1FF-459D-95C6-3F9040FF0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A6C94-32A6-40BF-B359-3C03D0420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5EDE8-3954-44BB-91FC-FDB77BCEA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6CD450-318D-4DD4-9B41-FB5C96BE8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FBDD3-653E-4EC5-A3B0-3101A4894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B82F3-7A96-4925-B6E3-DC98BA97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77DD9D-548F-4032-9895-7637AD0F5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0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71804-CEC8-4F1A-8F0A-891D85D4C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35C47B-DFA8-450B-A820-ABC95494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F21FB9-4B80-4797-AC42-06F0DF4E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9FCB7C-18A4-4694-925B-B31FB459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6935BE-765F-4C05-865C-C2006495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54069E-0FBA-433A-971F-66AB07C3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EDE25-077B-49D7-BB61-D8C170F0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7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9E505-6F2C-4869-8117-E8BA18397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0E68-4137-4627-98EA-85886AEC9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797A42-73B1-4722-BA55-A692663D1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4A6A38-49E7-4439-8618-60F83B6B3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0DB8C-1B6E-41EE-9E9E-F5FD32E7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EB721-8C73-4475-ACAA-E7959228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3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0D6F1-65DB-4970-AC0F-65827EF66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3B0D01-7E60-48FC-9ADB-CEE5943FE2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1B9FE4-BD07-48FB-959E-A2E234972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F0576A-8114-4B9B-9580-4E6AF7C3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6B1FE4-85FE-4AA5-AF32-3979501D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2BEF6-F0E1-40DC-B834-9EDD9FED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86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350356-20AB-4F4F-A5BE-9DE0D0176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DC82C-75F9-4FB2-BAAE-B2C7E3F48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F79D8-7A04-4C7E-8C48-6A6B7340A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F9EC2-237C-428B-AB8C-B563AE499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7FBF4-9CB2-48AB-ABD4-3B0B99965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7721-35E7-43B1-9773-7E304DA3AD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1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27200" y="394606"/>
            <a:ext cx="9753600" cy="519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363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7604" y="6477000"/>
            <a:ext cx="5842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 b="0" smtClean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fld id="{41D9BA1A-DCA0-4F42-B822-C546F63BDACE}" type="slidenum">
              <a:rPr lang="en-US" smtClean="0">
                <a:solidFill>
                  <a:srgbClr val="000000"/>
                </a:solidFill>
                <a:ea typeface="ＭＳ Ｐゴシック" charset="-128"/>
              </a:rPr>
              <a:pPr>
                <a:defRPr/>
              </a:pPr>
              <a:t>‹#›</a:t>
            </a:fld>
            <a:endParaRPr lang="en-US" sz="1400">
              <a:solidFill>
                <a:srgbClr val="000000"/>
              </a:solidFill>
              <a:ea typeface="ＭＳ Ｐゴシック" charset="-128"/>
            </a:endParaRPr>
          </a:p>
        </p:txBody>
      </p:sp>
      <p:pic>
        <p:nvPicPr>
          <p:cNvPr id="8" name="Picture 8" descr="C:\Users\pthaler\802\802exec\IEEE-802-Logo\IEEE 802 Logo RGB-03.png">
            <a:extLst>
              <a:ext uri="{FF2B5EF4-FFF2-40B4-BE49-F238E27FC236}">
                <a16:creationId xmlns:a16="http://schemas.microsoft.com/office/drawing/2014/main" id="{720B8752-617A-244F-A8ED-C70AB22892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17" y="133350"/>
            <a:ext cx="134408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20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70C0"/>
          </a:solidFill>
          <a:latin typeface="+mj-lt"/>
          <a:ea typeface="+mj-ea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274320" indent="-274320" algn="l" rtl="0" eaLnBrk="1" fontAlgn="base" hangingPunct="1">
        <a:spcBef>
          <a:spcPts val="11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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571500" indent="-276225" algn="l" rtl="0" eaLnBrk="1" fontAlgn="base" hangingPunct="1">
        <a:spcBef>
          <a:spcPts val="4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809625" indent="-228600" algn="l" rtl="0" eaLnBrk="1" fontAlgn="base" hangingPunct="1">
        <a:spcBef>
          <a:spcPts val="4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02870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-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1200150" indent="-171450" algn="l" rtl="0" eaLnBrk="1" fontAlgn="base" hangingPunct="1">
        <a:spcBef>
          <a:spcPts val="400"/>
        </a:spcBef>
        <a:spcAft>
          <a:spcPct val="0"/>
        </a:spcAft>
        <a:buFont typeface="Arial" pitchFamily="34" charset="0"/>
        <a:buChar char="•"/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C4475-15C5-45CC-9177-ED6C2CD712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Plenary Schedule Optimization Discussion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52F9C4-FB7A-4403-95FB-8FDDF336E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01 September 2020</a:t>
            </a:r>
          </a:p>
          <a:p>
            <a:r>
              <a:rPr lang="en-US" dirty="0"/>
              <a:t>802 EC Teleconference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ec-20-0174-01-00EC</a:t>
            </a:r>
          </a:p>
          <a:p>
            <a:r>
              <a:rPr lang="en-US" b="1" dirty="0">
                <a:solidFill>
                  <a:srgbClr val="000000"/>
                </a:solidFill>
                <a:latin typeface="Verdana" panose="020B0604030504040204" pitchFamily="34" charset="0"/>
              </a:rPr>
              <a:t>Update – 16 Oct 2020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639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0C643-505E-498C-8DE6-01266DD16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908"/>
            <a:ext cx="10515600" cy="1124041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5C12D-E8EA-40F9-982A-F399DF29A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749"/>
            <a:ext cx="10515600" cy="4705214"/>
          </a:xfrm>
        </p:spPr>
        <p:txBody>
          <a:bodyPr/>
          <a:lstStyle/>
          <a:p>
            <a:r>
              <a:rPr lang="en-US" dirty="0"/>
              <a:t>The world, as we have known it, has changed due to COVID-19</a:t>
            </a:r>
          </a:p>
          <a:p>
            <a:r>
              <a:rPr lang="en-US" dirty="0"/>
              <a:t>IEEE 802 and its WGs and TAGs has adapted</a:t>
            </a:r>
          </a:p>
          <a:p>
            <a:pPr lvl="1"/>
            <a:r>
              <a:rPr lang="en-US" dirty="0"/>
              <a:t>Electronic meetings</a:t>
            </a:r>
          </a:p>
          <a:p>
            <a:pPr lvl="1"/>
            <a:r>
              <a:rPr lang="en-US" dirty="0"/>
              <a:t>Rules modifications</a:t>
            </a:r>
          </a:p>
          <a:p>
            <a:r>
              <a:rPr lang="en-US" dirty="0"/>
              <a:t>IEEE 802 has </a:t>
            </a:r>
            <a:r>
              <a:rPr lang="en-US"/>
              <a:t>been adapting to </a:t>
            </a:r>
            <a:r>
              <a:rPr lang="en-US" dirty="0"/>
              <a:t>electronic meetings for oversight</a:t>
            </a:r>
          </a:p>
          <a:p>
            <a:endParaRPr lang="en-US" dirty="0"/>
          </a:p>
          <a:p>
            <a:r>
              <a:rPr lang="en-US" dirty="0"/>
              <a:t>The IEEE 802 EC should consider how it could leverage how it has adapted for optimizing the usefulness and effectiveness of future plenary sessions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8FBFB-25A5-46F5-B84E-2C22905B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BE6EE-E1FA-4B68-89B9-ABE7C528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90084-1D28-4C7A-B84D-0AB16C33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4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42BA9-3082-4EB2-A4FB-89A17DBE6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C6214-857E-45D4-83C7-DC09EA3E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C9D4E-0C64-45BD-8311-1C9D967E4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D9EDD5C-457B-491F-915F-932C95A27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95105"/>
              </p:ext>
            </p:extLst>
          </p:nvPr>
        </p:nvGraphicFramePr>
        <p:xfrm>
          <a:off x="2286984" y="728988"/>
          <a:ext cx="7467600" cy="53393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224090370"/>
                    </a:ext>
                  </a:extLst>
                </a:gridCol>
                <a:gridCol w="1287793">
                  <a:extLst>
                    <a:ext uri="{9D8B030D-6E8A-4147-A177-3AD203B41FA5}">
                      <a16:colId xmlns:a16="http://schemas.microsoft.com/office/drawing/2014/main" val="2605456187"/>
                    </a:ext>
                  </a:extLst>
                </a:gridCol>
                <a:gridCol w="1129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33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1627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Mon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Tue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Wed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Thu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Fri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756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</a:t>
                      </a:r>
                    </a:p>
                    <a:p>
                      <a:pPr algn="ctr"/>
                      <a:r>
                        <a:rPr lang="en-US" sz="1400" dirty="0"/>
                        <a:t>M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-182880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Some TG/TF meetings</a:t>
                      </a:r>
                    </a:p>
                    <a:p>
                      <a:pPr indent="-182880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indent="-182880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Some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organiza-tional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meetings</a:t>
                      </a:r>
                    </a:p>
                    <a:p>
                      <a:pPr indent="-182880">
                        <a:lnSpc>
                          <a:spcPct val="100000"/>
                        </a:lnSpc>
                      </a:pPr>
                      <a:endParaRPr lang="en-US" sz="14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Opening EC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Newcomer Orientation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WG opening plenaries (most)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TG/TF meetings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TG/TF meetings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1400" dirty="0"/>
                        <a:t>Some WG midweek plenaries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TG/TF meetings</a:t>
                      </a:r>
                    </a:p>
                    <a:p>
                      <a:r>
                        <a:rPr lang="en-US" sz="1400" dirty="0"/>
                        <a:t>Some WG closing plenaries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Some WG</a:t>
                      </a:r>
                      <a:r>
                        <a:rPr lang="en-US" sz="1400" baseline="0" dirty="0"/>
                        <a:t> </a:t>
                      </a:r>
                    </a:p>
                    <a:p>
                      <a:r>
                        <a:rPr lang="en-US" sz="1400" baseline="0" dirty="0"/>
                        <a:t>closing plenaries</a:t>
                      </a:r>
                      <a:endParaRPr lang="en-US" sz="1400" dirty="0"/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3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</a:t>
                      </a:r>
                    </a:p>
                    <a:p>
                      <a:pPr algn="ctr"/>
                      <a:r>
                        <a:rPr lang="en-US" sz="1400" dirty="0"/>
                        <a:t>M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Remaining WG opening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plenaries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TG/TF </a:t>
                      </a:r>
                      <a:r>
                        <a:rPr lang="en-US" sz="1400" baseline="0" dirty="0"/>
                        <a:t>meetings</a:t>
                      </a:r>
                      <a:endParaRPr lang="en-US" sz="1400" dirty="0"/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91436" marR="91436" marT="45713" marB="45713"/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marL="91436" marR="91436" marT="45713" marB="45713"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Closing EC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72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v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e</a:t>
                      </a:r>
                    </a:p>
                  </a:txBody>
                  <a:tcPr marL="91436" marR="91436" marT="45713" marB="45713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IEEE 802 rules review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Tutorials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TG/TF meetings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802 Social reception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Some WG closing plenaries</a:t>
                      </a:r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36" marR="91436" marT="45713" marB="45713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452CA4EA-98D6-4646-B4C7-54190489ED0A}"/>
              </a:ext>
            </a:extLst>
          </p:cNvPr>
          <p:cNvSpPr/>
          <p:nvPr/>
        </p:nvSpPr>
        <p:spPr>
          <a:xfrm>
            <a:off x="3396343" y="1132114"/>
            <a:ext cx="1323703" cy="6183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212371-DBF5-41BA-A49B-D612D2B1F0DD}"/>
              </a:ext>
            </a:extLst>
          </p:cNvPr>
          <p:cNvSpPr/>
          <p:nvPr/>
        </p:nvSpPr>
        <p:spPr>
          <a:xfrm>
            <a:off x="8430881" y="3262401"/>
            <a:ext cx="1323703" cy="61830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1F211E6-F354-4B16-8300-7F06F80593F7}"/>
              </a:ext>
            </a:extLst>
          </p:cNvPr>
          <p:cNvSpPr/>
          <p:nvPr/>
        </p:nvSpPr>
        <p:spPr>
          <a:xfrm rot="10800000">
            <a:off x="427383" y="1132114"/>
            <a:ext cx="2968960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AA625D6-69BD-4E7A-B77B-5019E19BE420}"/>
              </a:ext>
            </a:extLst>
          </p:cNvPr>
          <p:cNvSpPr/>
          <p:nvPr/>
        </p:nvSpPr>
        <p:spPr>
          <a:xfrm>
            <a:off x="9754584" y="3242521"/>
            <a:ext cx="2282154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841E2A-72FA-45F0-ACC0-36A73638E008}"/>
              </a:ext>
            </a:extLst>
          </p:cNvPr>
          <p:cNvSpPr/>
          <p:nvPr/>
        </p:nvSpPr>
        <p:spPr>
          <a:xfrm>
            <a:off x="3548743" y="2646175"/>
            <a:ext cx="1323703" cy="157795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8CEC980E-186B-4FA2-975E-165C8D8CBAC3}"/>
              </a:ext>
            </a:extLst>
          </p:cNvPr>
          <p:cNvSpPr/>
          <p:nvPr/>
        </p:nvSpPr>
        <p:spPr>
          <a:xfrm rot="10800000">
            <a:off x="1550503" y="2785322"/>
            <a:ext cx="1998239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00B4CA7-8FC3-461D-81E8-03EB14878234}"/>
              </a:ext>
            </a:extLst>
          </p:cNvPr>
          <p:cNvSpPr/>
          <p:nvPr/>
        </p:nvSpPr>
        <p:spPr>
          <a:xfrm>
            <a:off x="8344745" y="1297767"/>
            <a:ext cx="1323703" cy="7894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2C64A9-29D2-4BBE-87B3-A95370A3DB04}"/>
              </a:ext>
            </a:extLst>
          </p:cNvPr>
          <p:cNvSpPr/>
          <p:nvPr/>
        </p:nvSpPr>
        <p:spPr>
          <a:xfrm>
            <a:off x="7286897" y="1848677"/>
            <a:ext cx="1323703" cy="44229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C10C96C-BC4C-4FA4-B385-F0005183F410}"/>
              </a:ext>
            </a:extLst>
          </p:cNvPr>
          <p:cNvSpPr/>
          <p:nvPr/>
        </p:nvSpPr>
        <p:spPr>
          <a:xfrm>
            <a:off x="9668448" y="1522024"/>
            <a:ext cx="1195495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47DDC74B-F237-4751-B705-811428F7FDCC}"/>
              </a:ext>
            </a:extLst>
          </p:cNvPr>
          <p:cNvSpPr/>
          <p:nvPr/>
        </p:nvSpPr>
        <p:spPr>
          <a:xfrm>
            <a:off x="8619197" y="2122726"/>
            <a:ext cx="2282154" cy="3091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43B01954-4562-48D7-B920-C6B3D2EC2701}"/>
              </a:ext>
            </a:extLst>
          </p:cNvPr>
          <p:cNvCxnSpPr/>
          <p:nvPr/>
        </p:nvCxnSpPr>
        <p:spPr>
          <a:xfrm>
            <a:off x="10883346" y="728988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8173C1A-8C60-42EE-906E-F4E56A4934AF}"/>
              </a:ext>
            </a:extLst>
          </p:cNvPr>
          <p:cNvCxnSpPr/>
          <p:nvPr/>
        </p:nvCxnSpPr>
        <p:spPr>
          <a:xfrm>
            <a:off x="12039600" y="712425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3D5B539-F9DE-4F60-9209-1B339A9A7AD9}"/>
              </a:ext>
            </a:extLst>
          </p:cNvPr>
          <p:cNvCxnSpPr/>
          <p:nvPr/>
        </p:nvCxnSpPr>
        <p:spPr>
          <a:xfrm>
            <a:off x="410816" y="779709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1D9A848-3322-4D37-A95C-50D36EA736D0}"/>
              </a:ext>
            </a:extLst>
          </p:cNvPr>
          <p:cNvCxnSpPr/>
          <p:nvPr/>
        </p:nvCxnSpPr>
        <p:spPr>
          <a:xfrm>
            <a:off x="1567070" y="763146"/>
            <a:ext cx="0" cy="315172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C1800D4A-00FB-40AD-B05E-B88CEC9EB919}"/>
              </a:ext>
            </a:extLst>
          </p:cNvPr>
          <p:cNvSpPr txBox="1"/>
          <p:nvPr/>
        </p:nvSpPr>
        <p:spPr>
          <a:xfrm>
            <a:off x="0" y="4129376"/>
            <a:ext cx="2177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F2F meeting for topics requiring F2F discussion could be introduced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EB36EBDE-235E-44FB-9AB6-6CFFE4DE0D51}"/>
              </a:ext>
            </a:extLst>
          </p:cNvPr>
          <p:cNvSpPr txBox="1">
            <a:spLocks/>
          </p:cNvSpPr>
          <p:nvPr/>
        </p:nvSpPr>
        <p:spPr>
          <a:xfrm>
            <a:off x="5161376" y="4622800"/>
            <a:ext cx="2834207" cy="495774"/>
          </a:xfrm>
          <a:custGeom>
            <a:avLst/>
            <a:gdLst>
              <a:gd name="connsiteX0" fmla="*/ 0 w 2834207"/>
              <a:gd name="connsiteY0" fmla="*/ 0 h 495774"/>
              <a:gd name="connsiteX1" fmla="*/ 2834207 w 2834207"/>
              <a:gd name="connsiteY1" fmla="*/ 0 h 495774"/>
              <a:gd name="connsiteX2" fmla="*/ 2834207 w 2834207"/>
              <a:gd name="connsiteY2" fmla="*/ 495774 h 495774"/>
              <a:gd name="connsiteX3" fmla="*/ 0 w 2834207"/>
              <a:gd name="connsiteY3" fmla="*/ 495774 h 495774"/>
              <a:gd name="connsiteX4" fmla="*/ 0 w 2834207"/>
              <a:gd name="connsiteY4" fmla="*/ 0 h 495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34207" h="495774" fill="none" extrusionOk="0">
                <a:moveTo>
                  <a:pt x="0" y="0"/>
                </a:moveTo>
                <a:cubicBezTo>
                  <a:pt x="1081373" y="-49533"/>
                  <a:pt x="1900495" y="-14809"/>
                  <a:pt x="2834207" y="0"/>
                </a:cubicBezTo>
                <a:cubicBezTo>
                  <a:pt x="2810276" y="106322"/>
                  <a:pt x="2877640" y="303735"/>
                  <a:pt x="2834207" y="495774"/>
                </a:cubicBezTo>
                <a:cubicBezTo>
                  <a:pt x="2384717" y="447543"/>
                  <a:pt x="1231558" y="580229"/>
                  <a:pt x="0" y="495774"/>
                </a:cubicBezTo>
                <a:cubicBezTo>
                  <a:pt x="-40616" y="315284"/>
                  <a:pt x="34117" y="225571"/>
                  <a:pt x="0" y="0"/>
                </a:cubicBezTo>
                <a:close/>
              </a:path>
              <a:path w="2834207" h="495774" stroke="0" extrusionOk="0">
                <a:moveTo>
                  <a:pt x="0" y="0"/>
                </a:moveTo>
                <a:cubicBezTo>
                  <a:pt x="446477" y="118645"/>
                  <a:pt x="1962615" y="116012"/>
                  <a:pt x="2834207" y="0"/>
                </a:cubicBezTo>
                <a:cubicBezTo>
                  <a:pt x="2844908" y="240446"/>
                  <a:pt x="2802994" y="378346"/>
                  <a:pt x="2834207" y="495774"/>
                </a:cubicBezTo>
                <a:cubicBezTo>
                  <a:pt x="2505692" y="630374"/>
                  <a:pt x="705980" y="338578"/>
                  <a:pt x="0" y="495774"/>
                </a:cubicBezTo>
                <a:cubicBezTo>
                  <a:pt x="25714" y="333629"/>
                  <a:pt x="-11117" y="162337"/>
                  <a:pt x="0" y="0"/>
                </a:cubicBezTo>
                <a:close/>
              </a:path>
            </a:pathLst>
          </a:custGeom>
          <a:solidFill>
            <a:srgbClr val="FFD966"/>
          </a:solidFill>
          <a:ln w="31750">
            <a:solidFill>
              <a:schemeClr val="tx1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>
                <a:solidFill>
                  <a:srgbClr val="0070C0"/>
                </a:solidFill>
              </a:rPr>
              <a:t>EC F2F Meeting?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1ADF886-B5B5-4330-BC22-1AE7458F0C45}"/>
              </a:ext>
            </a:extLst>
          </p:cNvPr>
          <p:cNvSpPr txBox="1"/>
          <p:nvPr/>
        </p:nvSpPr>
        <p:spPr>
          <a:xfrm>
            <a:off x="10012017" y="4744278"/>
            <a:ext cx="21771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Moving EC opening / closing meetings out of plenary week, could allow WG / TAGs to move plenary(s) out as well if needed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7CB8196-1C91-4774-884C-A552F4B71318}"/>
              </a:ext>
            </a:extLst>
          </p:cNvPr>
          <p:cNvCxnSpPr/>
          <p:nvPr/>
        </p:nvCxnSpPr>
        <p:spPr>
          <a:xfrm>
            <a:off x="2057400" y="4678680"/>
            <a:ext cx="2961640" cy="6559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41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E826AC-40A2-49FC-9F5B-27C8D7C97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CA977A-E627-4029-8DF4-0430A7AE9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802 EC should consider this an opportunity </a:t>
            </a:r>
          </a:p>
          <a:p>
            <a:r>
              <a:rPr lang="en-US" dirty="0"/>
              <a:t>802 EC should prioritize the needs of its volunteers to maximize the time for their standards development efforts.</a:t>
            </a:r>
          </a:p>
          <a:p>
            <a:r>
              <a:rPr lang="en-US" dirty="0"/>
              <a:t>Moving things around could also provide flexibility to any WG to adjust its plenary schedule to meet its individual needs</a:t>
            </a:r>
          </a:p>
          <a:p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D0C4B1-4476-40F5-BA13-6149ACA8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F9EE9F-C960-4FDA-A0BF-27C3CB6E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ec-20-0174-00-00EC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0FCD4-DB69-4D3B-A411-628E71F6A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3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BABA-175D-4C8F-8023-1EF805475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51"/>
            <a:ext cx="10515600" cy="894902"/>
          </a:xfrm>
        </p:spPr>
        <p:txBody>
          <a:bodyPr/>
          <a:lstStyle/>
          <a:p>
            <a:r>
              <a:rPr lang="en-US" dirty="0"/>
              <a:t>Update Per 02 Oct 2020 Ad hoc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6D916-E5E4-492C-9232-2DC6FF414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009" y="1181282"/>
            <a:ext cx="11510938" cy="499568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Most WGs / TAGs do not see an issue with current plenary schedule</a:t>
            </a:r>
          </a:p>
          <a:p>
            <a:pPr lvl="1"/>
            <a:r>
              <a:rPr lang="en-US" sz="1800" dirty="0"/>
              <a:t>802.3 could take advantage of any additional time</a:t>
            </a:r>
          </a:p>
          <a:p>
            <a:r>
              <a:rPr lang="en-US" sz="2400" dirty="0"/>
              <a:t>Opportunities for use of virtual meetings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802 EC Opening Meeting </a:t>
            </a:r>
          </a:p>
          <a:p>
            <a:pPr lvl="2"/>
            <a:r>
              <a:rPr lang="en-US" sz="1600" dirty="0"/>
              <a:t>Some saw as a potential opportunity, but didn’t consider 2 </a:t>
            </a:r>
            <a:r>
              <a:rPr lang="en-US" sz="1600" dirty="0" err="1"/>
              <a:t>hrs</a:t>
            </a:r>
            <a:r>
              <a:rPr lang="en-US" sz="1600" dirty="0"/>
              <a:t> to be a significant advantage</a:t>
            </a:r>
          </a:p>
          <a:p>
            <a:pPr lvl="2"/>
            <a:r>
              <a:rPr lang="en-US" sz="1600" dirty="0"/>
              <a:t>WGs could move their opening meetings to virtual if EC did so and then it would be 4 hours</a:t>
            </a:r>
          </a:p>
          <a:p>
            <a:pPr lvl="2"/>
            <a:r>
              <a:rPr lang="en-US" sz="1600" dirty="0"/>
              <a:t>Not significant attendance from non-EC members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Tutorial Sessions (Monday night)</a:t>
            </a:r>
          </a:p>
          <a:p>
            <a:pPr lvl="2"/>
            <a:r>
              <a:rPr lang="en-US" sz="1600" dirty="0"/>
              <a:t>Experiment 10/13 Tutorial – Update at 10/16 call – Dorothy Stanley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802.3 CFIs (Tues night)</a:t>
            </a:r>
          </a:p>
          <a:p>
            <a:pPr lvl="2"/>
            <a:r>
              <a:rPr lang="en-US" sz="1600" dirty="0"/>
              <a:t>Experiment 10/29 – Update to be provided – John D’Ambrosia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802 EC Closing Meeting</a:t>
            </a:r>
          </a:p>
          <a:p>
            <a:pPr lvl="2"/>
            <a:r>
              <a:rPr lang="en-US" sz="1600" dirty="0"/>
              <a:t>Still needed where F2F discussions necessary or potentially controversial issues to be addressed</a:t>
            </a:r>
          </a:p>
          <a:p>
            <a:pPr lvl="2"/>
            <a:r>
              <a:rPr lang="en-US" sz="1600" dirty="0"/>
              <a:t>Perhaps could be shortened – non-controversial issues or oversight could be handled at next EC monthly call</a:t>
            </a:r>
          </a:p>
          <a:p>
            <a:r>
              <a:rPr lang="en-US" sz="2400" dirty="0"/>
              <a:t>Ad hoc Chair’s Observations</a:t>
            </a:r>
          </a:p>
          <a:p>
            <a:pPr lvl="1"/>
            <a:r>
              <a:rPr lang="en-US" sz="1800" dirty="0"/>
              <a:t> Most of group seemed open to Item’s 2 &amp; 3, depending on effectiveness of format</a:t>
            </a:r>
          </a:p>
          <a:p>
            <a:pPr lvl="2"/>
            <a:r>
              <a:rPr lang="en-US" sz="1600" dirty="0"/>
              <a:t>Holding these meetings could help ease F2F meeting scheduling </a:t>
            </a:r>
          </a:p>
          <a:p>
            <a:pPr lvl="1"/>
            <a:r>
              <a:rPr lang="en-US" sz="1800" dirty="0"/>
              <a:t>#4 – potential – but as Recording Secretary, chair can see issues</a:t>
            </a:r>
          </a:p>
          <a:p>
            <a:pPr lvl="1"/>
            <a:r>
              <a:rPr lang="en-US" sz="1800" dirty="0"/>
              <a:t>#1 – potential – but most felt not significant savings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0B5CA-386A-49F8-B13A-1A4B1F29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01 Sept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0FB05-EE08-46DF-8BF5-EE5991DF9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ec-20-0174-00-00EC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45651-FAEB-4F23-B193-7C3D1681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7721-35E7-43B1-9773-7E304DA3AD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359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IEEE-SA_PowerPoint_Template">
  <a:themeElements>
    <a:clrScheme name="IEEE">
      <a:dk1>
        <a:srgbClr val="000000"/>
      </a:dk1>
      <a:lt1>
        <a:srgbClr val="FFFFFF"/>
      </a:lt1>
      <a:dk2>
        <a:srgbClr val="A6B4AC"/>
      </a:dk2>
      <a:lt2>
        <a:srgbClr val="6E8076"/>
      </a:lt2>
      <a:accent1>
        <a:srgbClr val="0066A1"/>
      </a:accent1>
      <a:accent2>
        <a:srgbClr val="009FDA"/>
      </a:accent2>
      <a:accent3>
        <a:srgbClr val="CC1239"/>
      </a:accent3>
      <a:accent4>
        <a:srgbClr val="FDC82F"/>
      </a:accent4>
      <a:accent5>
        <a:srgbClr val="E37222"/>
      </a:accent5>
      <a:accent6>
        <a:srgbClr val="69BE28"/>
      </a:accent6>
      <a:hlink>
        <a:srgbClr val="008542"/>
      </a:hlink>
      <a:folHlink>
        <a:srgbClr val="6B1F7C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 algn="l">
          <a:defRPr sz="1600" dirty="0" smtClean="0"/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485</Words>
  <Application>Microsoft Office PowerPoint</Application>
  <PresentationFormat>Widescreen</PresentationFormat>
  <Paragraphs>91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Myriad Pro</vt:lpstr>
      <vt:lpstr>Verdana</vt:lpstr>
      <vt:lpstr>Wingdings 2</vt:lpstr>
      <vt:lpstr>Office Theme</vt:lpstr>
      <vt:lpstr>1_IEEE-SA_PowerPoint_Template</vt:lpstr>
      <vt:lpstr>Plenary Schedule Optimization Discussion</vt:lpstr>
      <vt:lpstr>Introduction</vt:lpstr>
      <vt:lpstr>PowerPoint Presentation</vt:lpstr>
      <vt:lpstr>Opportunity </vt:lpstr>
      <vt:lpstr>Update Per 02 Oct 2020 Ad hoc Call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Schedule Optimization Discussion</dc:title>
  <dc:creator>John DAmbrosia</dc:creator>
  <cp:lastModifiedBy>John DAmbrosia</cp:lastModifiedBy>
  <cp:revision>7</cp:revision>
  <dcterms:created xsi:type="dcterms:W3CDTF">2020-08-27T16:05:21Z</dcterms:created>
  <dcterms:modified xsi:type="dcterms:W3CDTF">2020-10-16T13:27:44Z</dcterms:modified>
</cp:coreProperties>
</file>