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handoutMasterIdLst>
    <p:handoutMasterId r:id="rId15"/>
  </p:handoutMasterIdLst>
  <p:sldIdLst>
    <p:sldId id="361" r:id="rId3"/>
    <p:sldId id="689" r:id="rId4"/>
    <p:sldId id="471" r:id="rId5"/>
    <p:sldId id="256" r:id="rId6"/>
    <p:sldId id="258" r:id="rId7"/>
    <p:sldId id="472" r:id="rId8"/>
    <p:sldId id="691" r:id="rId9"/>
    <p:sldId id="695" r:id="rId10"/>
    <p:sldId id="694" r:id="rId11"/>
    <p:sldId id="692" r:id="rId12"/>
    <p:sldId id="693" r:id="rId1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115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3" autoAdjust="0"/>
    <p:restoredTop sz="95437" autoAdjust="0"/>
  </p:normalViewPr>
  <p:slideViewPr>
    <p:cSldViewPr>
      <p:cViewPr varScale="1">
        <p:scale>
          <a:sx n="77" d="100"/>
          <a:sy n="77" d="100"/>
        </p:scale>
        <p:origin x="132" y="540"/>
      </p:cViewPr>
      <p:guideLst>
        <p:guide orient="horz" pos="1152"/>
        <p:guide pos="390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54" d="100"/>
          <a:sy n="54" d="100"/>
        </p:scale>
        <p:origin x="-1386" y="-10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3011" name="Rectangle 3"/>
          <p:cNvSpPr>
            <a:spLocks noGrp="1" noChangeArrowheads="1"/>
          </p:cNvSpPr>
          <p:nvPr>
            <p:ph type="dt" sz="quarter" idx="1"/>
          </p:nvPr>
        </p:nvSpPr>
        <p:spPr bwMode="auto">
          <a:xfrm>
            <a:off x="3971509"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algn="r" defTabSz="922126">
              <a:lnSpc>
                <a:spcPct val="100000"/>
              </a:lnSpc>
              <a:spcBef>
                <a:spcPct val="0"/>
              </a:spcBef>
              <a:defRPr sz="1200">
                <a:cs typeface="+mn-cs"/>
              </a:defRPr>
            </a:lvl1pPr>
          </a:lstStyle>
          <a:p>
            <a:pPr>
              <a:defRPr/>
            </a:pPr>
            <a:endParaRPr lang="en-US"/>
          </a:p>
        </p:txBody>
      </p:sp>
      <p:sp>
        <p:nvSpPr>
          <p:cNvPr id="43012" name="Rectangle 4"/>
          <p:cNvSpPr>
            <a:spLocks noGrp="1" noChangeArrowheads="1"/>
          </p:cNvSpPr>
          <p:nvPr>
            <p:ph type="ftr" sz="quarter" idx="2"/>
          </p:nvPr>
        </p:nvSpPr>
        <p:spPr bwMode="auto">
          <a:xfrm>
            <a:off x="5"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3013" name="Rectangle 5"/>
          <p:cNvSpPr>
            <a:spLocks noGrp="1" noChangeArrowheads="1"/>
          </p:cNvSpPr>
          <p:nvPr>
            <p:ph type="sldNum" sz="quarter" idx="3"/>
          </p:nvPr>
        </p:nvSpPr>
        <p:spPr bwMode="auto">
          <a:xfrm>
            <a:off x="3971509"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algn="r" defTabSz="922126">
              <a:lnSpc>
                <a:spcPct val="100000"/>
              </a:lnSpc>
              <a:spcBef>
                <a:spcPct val="0"/>
              </a:spcBef>
              <a:defRPr sz="1200">
                <a:cs typeface="+mn-cs"/>
              </a:defRPr>
            </a:lvl1pPr>
          </a:lstStyle>
          <a:p>
            <a:pPr>
              <a:defRPr/>
            </a:pPr>
            <a:fld id="{9F042E5D-BF76-408E-AF8C-1E201793EC83}" type="slidenum">
              <a:rPr lang="en-US"/>
              <a:pPr>
                <a:defRPr/>
              </a:pPr>
              <a:t>‹#›</a:t>
            </a:fld>
            <a:endParaRPr lang="en-US"/>
          </a:p>
        </p:txBody>
      </p:sp>
    </p:spTree>
    <p:extLst>
      <p:ext uri="{BB962C8B-B14F-4D97-AF65-F5344CB8AC3E}">
        <p14:creationId xmlns:p14="http://schemas.microsoft.com/office/powerpoint/2010/main" val="279925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1509"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algn="r" defTabSz="922126">
              <a:lnSpc>
                <a:spcPct val="100000"/>
              </a:lnSpc>
              <a:spcBef>
                <a:spcPct val="0"/>
              </a:spcBef>
              <a:defRPr sz="120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07988" y="701675"/>
            <a:ext cx="61960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199" y="4416746"/>
            <a:ext cx="5142016" cy="4178942"/>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509"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algn="r" defTabSz="922126">
              <a:lnSpc>
                <a:spcPct val="100000"/>
              </a:lnSpc>
              <a:spcBef>
                <a:spcPct val="0"/>
              </a:spcBef>
              <a:defRPr sz="1200">
                <a:cs typeface="+mn-cs"/>
              </a:defRPr>
            </a:lvl1pPr>
          </a:lstStyle>
          <a:p>
            <a:pPr>
              <a:defRPr/>
            </a:pPr>
            <a:fld id="{3F4789A0-AAA0-4A8A-9A40-13BCD6237604}" type="slidenum">
              <a:rPr lang="en-US"/>
              <a:pPr>
                <a:defRPr/>
              </a:pPr>
              <a:t>‹#›</a:t>
            </a:fld>
            <a:endParaRPr lang="en-US"/>
          </a:p>
        </p:txBody>
      </p:sp>
    </p:spTree>
    <p:extLst>
      <p:ext uri="{BB962C8B-B14F-4D97-AF65-F5344CB8AC3E}">
        <p14:creationId xmlns:p14="http://schemas.microsoft.com/office/powerpoint/2010/main" val="214195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1675"/>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4789A0-AAA0-4A8A-9A40-13BCD6237604}" type="slidenum">
              <a:rPr lang="en-US" smtClean="0"/>
              <a:pPr>
                <a:defRPr/>
              </a:pPr>
              <a:t>1</a:t>
            </a:fld>
            <a:endParaRPr lang="en-US"/>
          </a:p>
        </p:txBody>
      </p:sp>
    </p:spTree>
    <p:extLst>
      <p:ext uri="{BB962C8B-B14F-4D97-AF65-F5344CB8AC3E}">
        <p14:creationId xmlns:p14="http://schemas.microsoft.com/office/powerpoint/2010/main" val="242202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21F72-5A2D-4EBF-9D13-D35A5BD675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FD272-7419-4152-A918-3B2CE6CB50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16C83-32D5-4183-8BB8-F71204289A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CB76B9-85C7-4C18-BFB5-33B122916F6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17283AD8-BA81-4B09-9C98-D2D7C86CC71F}"/>
              </a:ext>
            </a:extLst>
          </p:cNvPr>
          <p:cNvSpPr>
            <a:spLocks noGrp="1" noChangeArrowheads="1"/>
          </p:cNvSpPr>
          <p:nvPr>
            <p:ph type="ftr" sz="quarter" idx="11"/>
          </p:nvPr>
        </p:nvSpPr>
        <p:spPr>
          <a:xfrm>
            <a:off x="9224965" y="6475413"/>
            <a:ext cx="2166937" cy="184150"/>
          </a:xfrm>
          <a:prstGeom prst="rect">
            <a:avLst/>
          </a:prstGeom>
        </p:spPr>
        <p:txBody>
          <a:bodyPr/>
          <a:lstStyle>
            <a:lvl1pPr>
              <a:defRPr/>
            </a:lvl1pPr>
          </a:lstStyle>
          <a:p>
            <a:pPr>
              <a:defRPr/>
            </a:pPr>
            <a:r>
              <a:rPr lang="en-US"/>
              <a:t>Dorothy Stanley, HP Enterprise</a:t>
            </a:r>
          </a:p>
        </p:txBody>
      </p:sp>
      <p:sp>
        <p:nvSpPr>
          <p:cNvPr id="7" name="Slide Number Placeholder 6">
            <a:extLst>
              <a:ext uri="{FF2B5EF4-FFF2-40B4-BE49-F238E27FC236}">
                <a16:creationId xmlns:a16="http://schemas.microsoft.com/office/drawing/2014/main" id="{B715F351-B081-46CA-985A-DF8828551FCC}"/>
              </a:ext>
            </a:extLst>
          </p:cNvPr>
          <p:cNvSpPr>
            <a:spLocks noGrp="1" noChangeArrowheads="1"/>
          </p:cNvSpPr>
          <p:nvPr>
            <p:ph type="sldNum" sz="quarter" idx="12"/>
          </p:nvPr>
        </p:nvSpPr>
        <p:spPr>
          <a:xfrm>
            <a:off x="5878514" y="6475413"/>
            <a:ext cx="536575" cy="184150"/>
          </a:xfrm>
          <a:prstGeom prst="rect">
            <a:avLst/>
          </a:prstGeom>
        </p:spPr>
        <p:txBody>
          <a:bodyPr/>
          <a:lstStyle>
            <a:lvl1pPr>
              <a:defRPr/>
            </a:lvl1pPr>
          </a:lstStyle>
          <a:p>
            <a:r>
              <a:rPr lang="en-US" altLang="en-US"/>
              <a:t>Slide </a:t>
            </a:r>
            <a:fld id="{A57975CF-BCF1-483C-A647-C3BD9FCECF62}" type="slidenum">
              <a:rPr lang="en-US" altLang="en-US"/>
              <a:pPr/>
              <a:t>‹#›</a:t>
            </a:fld>
            <a:endParaRPr lang="en-US" altLang="en-US"/>
          </a:p>
        </p:txBody>
      </p:sp>
      <p:sp>
        <p:nvSpPr>
          <p:cNvPr id="8" name="Rectangle 3">
            <a:extLst>
              <a:ext uri="{FF2B5EF4-FFF2-40B4-BE49-F238E27FC236}">
                <a16:creationId xmlns:a16="http://schemas.microsoft.com/office/drawing/2014/main" id="{8B9758D2-F69F-4921-BB33-03B6042C1BF0}"/>
              </a:ext>
            </a:extLst>
          </p:cNvPr>
          <p:cNvSpPr>
            <a:spLocks noChangeArrowheads="1"/>
          </p:cNvSpPr>
          <p:nvPr userDrawn="1"/>
        </p:nvSpPr>
        <p:spPr bwMode="auto">
          <a:xfrm>
            <a:off x="4236" y="3175"/>
            <a:ext cx="12181417" cy="260350"/>
          </a:xfrm>
          <a:prstGeom prst="rect">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sz="1800"/>
          </a:p>
        </p:txBody>
      </p:sp>
    </p:spTree>
    <p:extLst>
      <p:ext uri="{BB962C8B-B14F-4D97-AF65-F5344CB8AC3E}">
        <p14:creationId xmlns:p14="http://schemas.microsoft.com/office/powerpoint/2010/main" val="3070955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A9629-9355-4331-AF31-91A7E8AB096F}"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CC2F-D028-4322-9D33-5128B966A3B2}" type="slidenum">
              <a:rPr lang="en-US" smtClean="0"/>
              <a:t>‹#›</a:t>
            </a:fld>
            <a:endParaRPr lang="en-US"/>
          </a:p>
        </p:txBody>
      </p:sp>
    </p:spTree>
    <p:extLst>
      <p:ext uri="{BB962C8B-B14F-4D97-AF65-F5344CB8AC3E}">
        <p14:creationId xmlns:p14="http://schemas.microsoft.com/office/powerpoint/2010/main" val="105929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AFA7F-DAC6-4AD4-9B8D-4F97BD8402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756E78-B411-4A49-8A56-75D9C3D57C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8CEB37-5104-4A8D-B584-F10BB83859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7EF0D1-CDA8-4A2C-97F1-BCCEC62488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F5AC62-79C9-439A-9F92-7BF53B4E81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02C4A-262E-4FC3-8014-622FD9074A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BBC5D-32F8-4359-BF9B-38DBA3AD3F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cs typeface="+mn-cs"/>
              </a:defRPr>
            </a:lvl1pPr>
          </a:lstStyle>
          <a:p>
            <a:pPr>
              <a:defRPr/>
            </a:pPr>
            <a:fld id="{9D398DEB-576E-470D-A31C-B5D1605DDD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9775D1-BA4C-41DB-8250-F698F484CD28}"/>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867960-8D7C-435D-A7B1-BF8B8126C31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3">
            <a:extLst>
              <a:ext uri="{FF2B5EF4-FFF2-40B4-BE49-F238E27FC236}">
                <a16:creationId xmlns:a16="http://schemas.microsoft.com/office/drawing/2014/main" id="{A76060E6-B91A-4315-AB60-93EDE10AF33D}"/>
              </a:ext>
            </a:extLst>
          </p:cNvPr>
          <p:cNvSpPr>
            <a:spLocks noChangeArrowheads="1"/>
          </p:cNvSpPr>
          <p:nvPr userDrawn="1"/>
        </p:nvSpPr>
        <p:spPr bwMode="auto">
          <a:xfrm>
            <a:off x="4236" y="3175"/>
            <a:ext cx="12181417" cy="260350"/>
          </a:xfrm>
          <a:prstGeom prst="rect">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sz="1800"/>
          </a:p>
        </p:txBody>
      </p:sp>
      <p:sp>
        <p:nvSpPr>
          <p:cNvPr id="12" name="Text Box 10">
            <a:extLst>
              <a:ext uri="{FF2B5EF4-FFF2-40B4-BE49-F238E27FC236}">
                <a16:creationId xmlns:a16="http://schemas.microsoft.com/office/drawing/2014/main" id="{80B097D6-F3D0-41AB-B0BE-162ED68E61B8}"/>
              </a:ext>
            </a:extLst>
          </p:cNvPr>
          <p:cNvSpPr txBox="1">
            <a:spLocks noChangeArrowheads="1"/>
          </p:cNvSpPr>
          <p:nvPr userDrawn="1"/>
        </p:nvSpPr>
        <p:spPr bwMode="auto">
          <a:xfrm>
            <a:off x="0" y="6591300"/>
            <a:ext cx="12192000" cy="230832"/>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sz="900" dirty="0">
              <a:solidFill>
                <a:schemeClr val="bg1"/>
              </a:solidFill>
              <a:latin typeface="Arial" pitchFamily="34" charset="0"/>
            </a:endParaRPr>
          </a:p>
        </p:txBody>
      </p:sp>
    </p:spTree>
    <p:extLst>
      <p:ext uri="{BB962C8B-B14F-4D97-AF65-F5344CB8AC3E}">
        <p14:creationId xmlns:p14="http://schemas.microsoft.com/office/powerpoint/2010/main" val="3575599159"/>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imes New Roman" pitchFamily="18" charset="0"/>
        </a:defRPr>
      </a:lvl2pPr>
      <a:lvl3pPr algn="ctr" rtl="0" eaLnBrk="0" fontAlgn="base" hangingPunct="0">
        <a:spcBef>
          <a:spcPct val="0"/>
        </a:spcBef>
        <a:spcAft>
          <a:spcPct val="0"/>
        </a:spcAft>
        <a:defRPr sz="2400" b="1">
          <a:solidFill>
            <a:schemeClr val="tx2"/>
          </a:solidFill>
          <a:latin typeface="Times New Roman" pitchFamily="18" charset="0"/>
        </a:defRPr>
      </a:lvl3pPr>
      <a:lvl4pPr algn="ctr" rtl="0" eaLnBrk="0" fontAlgn="base" hangingPunct="0">
        <a:spcBef>
          <a:spcPct val="0"/>
        </a:spcBef>
        <a:spcAft>
          <a:spcPct val="0"/>
        </a:spcAft>
        <a:defRPr sz="2400" b="1">
          <a:solidFill>
            <a:schemeClr val="tx2"/>
          </a:solidFill>
          <a:latin typeface="Times New Roman" pitchFamily="18" charset="0"/>
        </a:defRPr>
      </a:lvl4pPr>
      <a:lvl5pPr algn="ctr" rtl="0" eaLnBrk="0" fontAlgn="base" hangingPunct="0">
        <a:spcBef>
          <a:spcPct val="0"/>
        </a:spcBef>
        <a:spcAft>
          <a:spcPct val="0"/>
        </a:spcAft>
        <a:defRPr sz="2400" b="1">
          <a:solidFill>
            <a:schemeClr val="tx2"/>
          </a:solidFill>
          <a:latin typeface="Times New Roman" pitchFamily="18" charset="0"/>
        </a:defRPr>
      </a:lvl5pPr>
      <a:lvl6pPr marL="342900" algn="ctr" rtl="0" eaLnBrk="0" fontAlgn="base" hangingPunct="0">
        <a:spcBef>
          <a:spcPct val="0"/>
        </a:spcBef>
        <a:spcAft>
          <a:spcPct val="0"/>
        </a:spcAft>
        <a:defRPr sz="2400" b="1">
          <a:solidFill>
            <a:schemeClr val="tx2"/>
          </a:solidFill>
          <a:latin typeface="Times New Roman" pitchFamily="18" charset="0"/>
        </a:defRPr>
      </a:lvl6pPr>
      <a:lvl7pPr marL="685800" algn="ctr" rtl="0" eaLnBrk="0" fontAlgn="base" hangingPunct="0">
        <a:spcBef>
          <a:spcPct val="0"/>
        </a:spcBef>
        <a:spcAft>
          <a:spcPct val="0"/>
        </a:spcAft>
        <a:defRPr sz="2400" b="1">
          <a:solidFill>
            <a:schemeClr val="tx2"/>
          </a:solidFill>
          <a:latin typeface="Times New Roman" pitchFamily="18" charset="0"/>
        </a:defRPr>
      </a:lvl7pPr>
      <a:lvl8pPr marL="1028700" algn="ctr" rtl="0" eaLnBrk="0" fontAlgn="base" hangingPunct="0">
        <a:spcBef>
          <a:spcPct val="0"/>
        </a:spcBef>
        <a:spcAft>
          <a:spcPct val="0"/>
        </a:spcAft>
        <a:defRPr sz="2400" b="1">
          <a:solidFill>
            <a:schemeClr val="tx2"/>
          </a:solidFill>
          <a:latin typeface="Times New Roman" pitchFamily="18" charset="0"/>
        </a:defRPr>
      </a:lvl8pPr>
      <a:lvl9pPr marL="1371600" algn="ctr" rtl="0" eaLnBrk="0" fontAlgn="base" hangingPunct="0">
        <a:spcBef>
          <a:spcPct val="0"/>
        </a:spcBef>
        <a:spcAft>
          <a:spcPct val="0"/>
        </a:spcAft>
        <a:defRPr sz="2400" b="1">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18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500">
          <a:solidFill>
            <a:schemeClr val="tx1"/>
          </a:solidFill>
          <a:latin typeface="+mn-lt"/>
        </a:defRPr>
      </a:lvl2pPr>
      <a:lvl3pPr marL="814388" indent="-171450" algn="l" rtl="0" eaLnBrk="0" fontAlgn="base" hangingPunct="0">
        <a:spcBef>
          <a:spcPct val="20000"/>
        </a:spcBef>
        <a:spcAft>
          <a:spcPct val="0"/>
        </a:spcAft>
        <a:buChar char="•"/>
        <a:defRPr>
          <a:solidFill>
            <a:schemeClr val="tx1"/>
          </a:solidFill>
          <a:latin typeface="+mn-lt"/>
        </a:defRPr>
      </a:lvl3pPr>
      <a:lvl4pPr marL="1071563" indent="-171450" algn="l" rtl="0" eaLnBrk="0" fontAlgn="base" hangingPunct="0">
        <a:spcBef>
          <a:spcPct val="20000"/>
        </a:spcBef>
        <a:spcAft>
          <a:spcPct val="0"/>
        </a:spcAft>
        <a:buChar char="–"/>
        <a:defRPr sz="1200">
          <a:solidFill>
            <a:schemeClr val="tx1"/>
          </a:solidFill>
          <a:latin typeface="+mn-lt"/>
        </a:defRPr>
      </a:lvl4pPr>
      <a:lvl5pPr marL="1328738" indent="-171450" algn="l" rtl="0" eaLnBrk="0" fontAlgn="base" hangingPunct="0">
        <a:spcBef>
          <a:spcPct val="20000"/>
        </a:spcBef>
        <a:spcAft>
          <a:spcPct val="0"/>
        </a:spcAft>
        <a:buChar char="•"/>
        <a:defRPr sz="1200">
          <a:solidFill>
            <a:schemeClr val="tx1"/>
          </a:solidFill>
          <a:latin typeface="+mn-lt"/>
        </a:defRPr>
      </a:lvl5pPr>
      <a:lvl6pPr marL="1671638" indent="-171450" algn="l" rtl="0" eaLnBrk="0" fontAlgn="base" hangingPunct="0">
        <a:spcBef>
          <a:spcPct val="20000"/>
        </a:spcBef>
        <a:spcAft>
          <a:spcPct val="0"/>
        </a:spcAft>
        <a:buChar char="•"/>
        <a:defRPr sz="1200">
          <a:solidFill>
            <a:schemeClr val="tx1"/>
          </a:solidFill>
          <a:latin typeface="+mn-lt"/>
        </a:defRPr>
      </a:lvl6pPr>
      <a:lvl7pPr marL="2014538" indent="-171450" algn="l" rtl="0" eaLnBrk="0" fontAlgn="base" hangingPunct="0">
        <a:spcBef>
          <a:spcPct val="20000"/>
        </a:spcBef>
        <a:spcAft>
          <a:spcPct val="0"/>
        </a:spcAft>
        <a:buChar char="•"/>
        <a:defRPr sz="1200">
          <a:solidFill>
            <a:schemeClr val="tx1"/>
          </a:solidFill>
          <a:latin typeface="+mn-lt"/>
        </a:defRPr>
      </a:lvl7pPr>
      <a:lvl8pPr marL="2357438" indent="-171450" algn="l" rtl="0" eaLnBrk="0" fontAlgn="base" hangingPunct="0">
        <a:spcBef>
          <a:spcPct val="20000"/>
        </a:spcBef>
        <a:spcAft>
          <a:spcPct val="0"/>
        </a:spcAft>
        <a:buChar char="•"/>
        <a:defRPr sz="1200">
          <a:solidFill>
            <a:schemeClr val="tx1"/>
          </a:solidFill>
          <a:latin typeface="+mn-lt"/>
        </a:defRPr>
      </a:lvl8pPr>
      <a:lvl9pPr marL="2700338" indent="-17145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tandards.ieee.org/content/dam/ieee-standards/standards/web/documents/other/Participant-Behavior-Individual-Method.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p:txBody>
          <a:bodyPr/>
          <a:lstStyle/>
          <a:p>
            <a:pPr>
              <a:defRPr/>
            </a:pPr>
            <a:fld id="{B120C4F2-6A6A-43CE-B303-91A81F3DB43A}" type="slidenum">
              <a:rPr lang="en-US" smtClean="0"/>
              <a:pPr>
                <a:defRPr/>
              </a:pPr>
              <a:t>1</a:t>
            </a:fld>
            <a:endParaRPr lang="en-US"/>
          </a:p>
        </p:txBody>
      </p:sp>
      <p:sp>
        <p:nvSpPr>
          <p:cNvPr id="2052" name="Rectangle 2"/>
          <p:cNvSpPr>
            <a:spLocks noGrp="1" noChangeArrowheads="1"/>
          </p:cNvSpPr>
          <p:nvPr>
            <p:ph type="title"/>
          </p:nvPr>
        </p:nvSpPr>
        <p:spPr>
          <a:xfrm>
            <a:off x="1981200" y="1600200"/>
            <a:ext cx="8001000" cy="3962400"/>
          </a:xfrm>
        </p:spPr>
        <p:txBody>
          <a:bodyPr/>
          <a:lstStyle/>
          <a:p>
            <a:pPr eaLnBrk="1" hangingPunct="1"/>
            <a:r>
              <a:rPr lang="en-US" sz="4000" dirty="0"/>
              <a:t>IEEE 802 LMSC 06 October 2020</a:t>
            </a:r>
            <a:br>
              <a:rPr lang="en-US" sz="4000" dirty="0"/>
            </a:br>
            <a:br>
              <a:rPr lang="en-US" sz="4000" dirty="0"/>
            </a:br>
            <a:r>
              <a:rPr lang="en-US" sz="4000" dirty="0"/>
              <a:t>802 Executive Committee </a:t>
            </a:r>
            <a:br>
              <a:rPr lang="en-US" sz="4000" dirty="0"/>
            </a:br>
            <a:r>
              <a:rPr lang="en-US" sz="4000" dirty="0"/>
              <a:t>Electronic Meeting</a:t>
            </a:r>
            <a:br>
              <a:rPr lang="en-US" sz="4000" dirty="0"/>
            </a:br>
            <a:br>
              <a:rPr lang="en-US" sz="4000" dirty="0"/>
            </a:br>
            <a:endParaRPr lang="en-US" sz="4000" dirty="0"/>
          </a:p>
        </p:txBody>
      </p:sp>
      <p:sp>
        <p:nvSpPr>
          <p:cNvPr id="2" name="TextBox 1"/>
          <p:cNvSpPr txBox="1"/>
          <p:nvPr/>
        </p:nvSpPr>
        <p:spPr>
          <a:xfrm>
            <a:off x="5562601" y="6488668"/>
            <a:ext cx="5283133" cy="369332"/>
          </a:xfrm>
          <a:prstGeom prst="rect">
            <a:avLst/>
          </a:prstGeom>
          <a:noFill/>
        </p:spPr>
        <p:txBody>
          <a:bodyPr wrap="square" rtlCol="0">
            <a:spAutoFit/>
          </a:bodyPr>
          <a:lstStyle/>
          <a:p>
            <a:r>
              <a:rPr lang="en-US" dirty="0"/>
              <a:t>DCN ec-20-0196-00EC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5135-A045-4C87-B386-655DB9A77A0E}"/>
              </a:ext>
            </a:extLst>
          </p:cNvPr>
          <p:cNvSpPr>
            <a:spLocks noGrp="1"/>
          </p:cNvSpPr>
          <p:nvPr>
            <p:ph type="title"/>
          </p:nvPr>
        </p:nvSpPr>
        <p:spPr/>
        <p:txBody>
          <a:bodyPr/>
          <a:lstStyle/>
          <a:p>
            <a:r>
              <a:rPr lang="en-US" dirty="0"/>
              <a:t>3.04 Elimination of Ombudsman role</a:t>
            </a:r>
          </a:p>
        </p:txBody>
      </p:sp>
      <p:sp>
        <p:nvSpPr>
          <p:cNvPr id="3" name="Content Placeholder 2">
            <a:extLst>
              <a:ext uri="{FF2B5EF4-FFF2-40B4-BE49-F238E27FC236}">
                <a16:creationId xmlns:a16="http://schemas.microsoft.com/office/drawing/2014/main" id="{3F02EAF2-6DE1-4F35-A572-6E98986CB7BA}"/>
              </a:ext>
            </a:extLst>
          </p:cNvPr>
          <p:cNvSpPr>
            <a:spLocks noGrp="1"/>
          </p:cNvSpPr>
          <p:nvPr>
            <p:ph idx="1"/>
          </p:nvPr>
        </p:nvSpPr>
        <p:spPr>
          <a:xfrm>
            <a:off x="533400" y="1777678"/>
            <a:ext cx="11201400" cy="4114800"/>
          </a:xfrm>
        </p:spPr>
        <p:txBody>
          <a:bodyPr/>
          <a:lstStyle/>
          <a:p>
            <a:r>
              <a:rPr lang="en-US" sz="2400" dirty="0"/>
              <a:t>The IEEE SA is unable to grant complete confidentiality to the 802 Ombudsman role.</a:t>
            </a:r>
            <a:br>
              <a:rPr lang="en-US" sz="2400" dirty="0"/>
            </a:br>
            <a:endParaRPr lang="en-US" sz="2400" dirty="0"/>
          </a:p>
          <a:p>
            <a:r>
              <a:rPr lang="en-US" sz="2400" dirty="0"/>
              <a:t>In order not to mislead anyone that complete confidentiality is provided by the 802 Ombudsman, the role is eliminated.</a:t>
            </a:r>
            <a:br>
              <a:rPr lang="en-US" sz="2400" dirty="0"/>
            </a:br>
            <a:endParaRPr lang="en-US" sz="2400" dirty="0"/>
          </a:p>
          <a:p>
            <a:r>
              <a:rPr lang="en-US" sz="2400" dirty="0"/>
              <a:t>Regardless, all 802 leaders have always been open to anyone expressing concerns and to help resolve them, we shall continue this best practice in lieu of the 802 Ombudsman</a:t>
            </a:r>
            <a:br>
              <a:rPr lang="en-US" sz="2400" dirty="0"/>
            </a:br>
            <a:endParaRPr lang="en-US" sz="2400" dirty="0"/>
          </a:p>
          <a:p>
            <a:r>
              <a:rPr lang="en-US" sz="2400" dirty="0"/>
              <a:t>Thank you to Guido </a:t>
            </a:r>
            <a:r>
              <a:rPr lang="en-US" sz="2400" dirty="0" err="1"/>
              <a:t>Heirtz</a:t>
            </a:r>
            <a:r>
              <a:rPr lang="en-US" sz="2400" dirty="0"/>
              <a:t> for his service.</a:t>
            </a:r>
          </a:p>
        </p:txBody>
      </p:sp>
      <p:sp>
        <p:nvSpPr>
          <p:cNvPr id="4" name="Slide Number Placeholder 3">
            <a:extLst>
              <a:ext uri="{FF2B5EF4-FFF2-40B4-BE49-F238E27FC236}">
                <a16:creationId xmlns:a16="http://schemas.microsoft.com/office/drawing/2014/main" id="{6746590D-5941-4683-AF72-DD3460195895}"/>
              </a:ext>
            </a:extLst>
          </p:cNvPr>
          <p:cNvSpPr>
            <a:spLocks noGrp="1"/>
          </p:cNvSpPr>
          <p:nvPr>
            <p:ph type="sldNum" sz="quarter" idx="12"/>
          </p:nvPr>
        </p:nvSpPr>
        <p:spPr/>
        <p:txBody>
          <a:bodyPr/>
          <a:lstStyle/>
          <a:p>
            <a:pPr>
              <a:defRPr/>
            </a:pPr>
            <a:fld id="{C8910AE4-85DC-4894-8AA6-C2187499416B}" type="slidenum">
              <a:rPr lang="en-US" smtClean="0"/>
              <a:pPr>
                <a:defRPr/>
              </a:pPr>
              <a:t>10</a:t>
            </a:fld>
            <a:endParaRPr lang="en-US"/>
          </a:p>
        </p:txBody>
      </p:sp>
    </p:spTree>
    <p:extLst>
      <p:ext uri="{BB962C8B-B14F-4D97-AF65-F5344CB8AC3E}">
        <p14:creationId xmlns:p14="http://schemas.microsoft.com/office/powerpoint/2010/main" val="348268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71F3-2247-412E-B3C5-E9926BD9B317}"/>
              </a:ext>
            </a:extLst>
          </p:cNvPr>
          <p:cNvSpPr>
            <a:spLocks noGrp="1"/>
          </p:cNvSpPr>
          <p:nvPr>
            <p:ph type="title"/>
          </p:nvPr>
        </p:nvSpPr>
        <p:spPr>
          <a:xfrm>
            <a:off x="1752600" y="609600"/>
            <a:ext cx="8534400" cy="1143000"/>
          </a:xfrm>
        </p:spPr>
        <p:txBody>
          <a:bodyPr/>
          <a:lstStyle/>
          <a:p>
            <a:r>
              <a:rPr lang="en-US" dirty="0"/>
              <a:t>3.05 802 Leadership Appointments</a:t>
            </a:r>
          </a:p>
        </p:txBody>
      </p:sp>
      <p:sp>
        <p:nvSpPr>
          <p:cNvPr id="3" name="Content Placeholder 2">
            <a:extLst>
              <a:ext uri="{FF2B5EF4-FFF2-40B4-BE49-F238E27FC236}">
                <a16:creationId xmlns:a16="http://schemas.microsoft.com/office/drawing/2014/main" id="{4883E3C6-8A17-4ECD-86DD-2A8AC7903A54}"/>
              </a:ext>
            </a:extLst>
          </p:cNvPr>
          <p:cNvSpPr>
            <a:spLocks noGrp="1"/>
          </p:cNvSpPr>
          <p:nvPr>
            <p:ph idx="1"/>
          </p:nvPr>
        </p:nvSpPr>
        <p:spPr/>
        <p:txBody>
          <a:bodyPr/>
          <a:lstStyle/>
          <a:p>
            <a:r>
              <a:rPr lang="en-US" dirty="0"/>
              <a:t>As announced by my 18 Sept. 2020 email:</a:t>
            </a:r>
          </a:p>
          <a:p>
            <a:pPr lvl="1"/>
            <a:r>
              <a:rPr lang="en-US" sz="2400" dirty="0"/>
              <a:t>Appointed: Pat Kinney to serve as Temporary 802.15 WG Chair and Rick </a:t>
            </a:r>
            <a:r>
              <a:rPr lang="en-US" sz="2400" dirty="0" err="1"/>
              <a:t>Alfvin</a:t>
            </a:r>
            <a:r>
              <a:rPr lang="en-US" sz="2400" dirty="0"/>
              <a:t> to serve as Temporary 802.15 WG Vice Chair until elections can be held sometime within the next six months.</a:t>
            </a:r>
            <a:br>
              <a:rPr lang="en-US" sz="2400" dirty="0"/>
            </a:br>
            <a:r>
              <a:rPr lang="en-US" sz="2400" dirty="0"/>
              <a:t>  </a:t>
            </a:r>
          </a:p>
          <a:p>
            <a:pPr lvl="1"/>
            <a:r>
              <a:rPr lang="en-US" sz="2400" dirty="0"/>
              <a:t>Appointed: Dorothy Stanley to serve as the Wireless Chairs Standing Committee Chair.</a:t>
            </a:r>
            <a:r>
              <a:rPr lang="en-US" dirty="0"/>
              <a:t> </a:t>
            </a:r>
          </a:p>
        </p:txBody>
      </p:sp>
      <p:sp>
        <p:nvSpPr>
          <p:cNvPr id="4" name="Slide Number Placeholder 3">
            <a:extLst>
              <a:ext uri="{FF2B5EF4-FFF2-40B4-BE49-F238E27FC236}">
                <a16:creationId xmlns:a16="http://schemas.microsoft.com/office/drawing/2014/main" id="{9FDC4CAA-A723-470F-8410-206AB2511081}"/>
              </a:ext>
            </a:extLst>
          </p:cNvPr>
          <p:cNvSpPr>
            <a:spLocks noGrp="1"/>
          </p:cNvSpPr>
          <p:nvPr>
            <p:ph type="sldNum" sz="quarter" idx="12"/>
          </p:nvPr>
        </p:nvSpPr>
        <p:spPr/>
        <p:txBody>
          <a:bodyPr/>
          <a:lstStyle/>
          <a:p>
            <a:pPr>
              <a:defRPr/>
            </a:pPr>
            <a:fld id="{C8910AE4-85DC-4894-8AA6-C2187499416B}" type="slidenum">
              <a:rPr lang="en-US" smtClean="0"/>
              <a:pPr>
                <a:defRPr/>
              </a:pPr>
              <a:t>11</a:t>
            </a:fld>
            <a:endParaRPr lang="en-US"/>
          </a:p>
        </p:txBody>
      </p:sp>
    </p:spTree>
    <p:extLst>
      <p:ext uri="{BB962C8B-B14F-4D97-AF65-F5344CB8AC3E}">
        <p14:creationId xmlns:p14="http://schemas.microsoft.com/office/powerpoint/2010/main" val="72819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AC9C6-36EA-4C1E-92FE-FED0C5A082D4}"/>
              </a:ext>
            </a:extLst>
          </p:cNvPr>
          <p:cNvSpPr>
            <a:spLocks noGrp="1"/>
          </p:cNvSpPr>
          <p:nvPr>
            <p:ph idx="1"/>
          </p:nvPr>
        </p:nvSpPr>
        <p:spPr>
          <a:xfrm>
            <a:off x="2209800" y="1295400"/>
            <a:ext cx="7772400" cy="4800600"/>
          </a:xfrm>
        </p:spPr>
        <p:txBody>
          <a:bodyPr/>
          <a:lstStyle/>
          <a:p>
            <a:r>
              <a:rPr lang="en-US" dirty="0"/>
              <a:t>1.00 Meeting called to order</a:t>
            </a:r>
          </a:p>
          <a:p>
            <a:pPr lvl="3"/>
            <a:r>
              <a:rPr lang="en-US" dirty="0"/>
              <a:t>Please use IMAT to record attendance</a:t>
            </a:r>
          </a:p>
          <a:p>
            <a:r>
              <a:rPr lang="en-US" dirty="0"/>
              <a:t>2.00 Review/approve agenda</a:t>
            </a:r>
          </a:p>
          <a:p>
            <a:pPr lvl="0">
              <a:buFont typeface="Arial" panose="020B0604020202020204" pitchFamily="34" charset="0"/>
              <a:buChar char="•"/>
            </a:pPr>
            <a:r>
              <a:rPr lang="en-US" dirty="0"/>
              <a:t>2.01 </a:t>
            </a:r>
            <a:r>
              <a:rPr lang="en-US" dirty="0">
                <a:solidFill>
                  <a:srgbClr val="000000"/>
                </a:solidFill>
              </a:rPr>
              <a:t>Participation Slide Set URL:</a:t>
            </a:r>
            <a:endParaRPr lang="en-US" sz="2800" dirty="0">
              <a:solidFill>
                <a:srgbClr val="000000"/>
              </a:solidFill>
              <a:hlinkClick r:id="rId2">
                <a:extLst>
                  <a:ext uri="{A12FA001-AC4F-418D-AE19-62706E023703}">
                    <ahyp:hlinkClr xmlns:ahyp="http://schemas.microsoft.com/office/drawing/2018/hyperlinkcolor" val="tx"/>
                  </a:ext>
                </a:extLst>
              </a:hlinkClick>
            </a:endParaRPr>
          </a:p>
          <a:p>
            <a:pPr marL="0" indent="0">
              <a:buNone/>
            </a:pPr>
            <a:r>
              <a:rPr lang="en-US" sz="1600" dirty="0">
                <a:solidFill>
                  <a:srgbClr val="000000"/>
                </a:solidFill>
                <a:hlinkClick r:id="rId2">
                  <a:extLst>
                    <a:ext uri="{A12FA001-AC4F-418D-AE19-62706E023703}">
                      <ahyp:hlinkClr xmlns:ahyp="http://schemas.microsoft.com/office/drawing/2018/hyperlinkcolor" val="tx"/>
                    </a:ext>
                  </a:extLst>
                </a:hlinkClick>
              </a:rPr>
              <a:t>https://ieee802.org/sapolicies.shtml </a:t>
            </a:r>
          </a:p>
          <a:p>
            <a:pPr marL="0" indent="0">
              <a:buNone/>
            </a:pPr>
            <a:r>
              <a:rPr lang="en-US" sz="1600" dirty="0">
                <a:solidFill>
                  <a:srgbClr val="000000"/>
                </a:solidFill>
                <a:hlinkClick r:id="rId2">
                  <a:extLst>
                    <a:ext uri="{A12FA001-AC4F-418D-AE19-62706E023703}">
                      <ahyp:hlinkClr xmlns:ahyp="http://schemas.microsoft.com/office/drawing/2018/hyperlinkcolor" val="tx"/>
                    </a:ext>
                  </a:extLst>
                </a:hlinkClick>
              </a:rPr>
              <a:t>https://standards.ieee.org/content/dam/ieee-standards/standards/web/documents/other/Participant-Behavior-Individual-Method.pdf</a:t>
            </a:r>
            <a:endParaRPr lang="en-US" sz="1600" dirty="0">
              <a:solidFill>
                <a:srgbClr val="000000"/>
              </a:solidFill>
            </a:endParaRPr>
          </a:p>
          <a:p>
            <a:pPr lvl="0"/>
            <a:endParaRPr lang="en-US" sz="1600" dirty="0">
              <a:solidFill>
                <a:srgbClr val="000000"/>
              </a:solidFill>
            </a:endParaRPr>
          </a:p>
          <a:p>
            <a:pPr lvl="0"/>
            <a:r>
              <a:rPr lang="en-US" sz="1600" dirty="0">
                <a:solidFill>
                  <a:srgbClr val="000000"/>
                </a:solidFill>
              </a:rPr>
              <a:t>Participant behavior is guided by IEEE Code of Ethics &amp; Conduct</a:t>
            </a:r>
          </a:p>
          <a:p>
            <a:pPr lvl="0"/>
            <a:r>
              <a:rPr lang="en-US" sz="1600" dirty="0">
                <a:solidFill>
                  <a:srgbClr val="000000"/>
                </a:solidFill>
              </a:rPr>
              <a:t>Participants shall act independently of others, including employers</a:t>
            </a:r>
          </a:p>
          <a:p>
            <a:pPr lvl="0"/>
            <a:r>
              <a:rPr lang="en-US" sz="1600" dirty="0">
                <a:solidFill>
                  <a:srgbClr val="000000"/>
                </a:solidFill>
              </a:rPr>
              <a:t>Standards activities shall allow the fair &amp; equitable consideration of all viewpoints</a:t>
            </a:r>
            <a:endParaRPr lang="en-US" dirty="0"/>
          </a:p>
        </p:txBody>
      </p:sp>
      <p:sp>
        <p:nvSpPr>
          <p:cNvPr id="4" name="Slide Number Placeholder 3">
            <a:extLst>
              <a:ext uri="{FF2B5EF4-FFF2-40B4-BE49-F238E27FC236}">
                <a16:creationId xmlns:a16="http://schemas.microsoft.com/office/drawing/2014/main" id="{539153D1-5C5D-456F-969E-A7D21AF83969}"/>
              </a:ext>
            </a:extLst>
          </p:cNvPr>
          <p:cNvSpPr>
            <a:spLocks noGrp="1"/>
          </p:cNvSpPr>
          <p:nvPr>
            <p:ph type="sldNum" sz="quarter" idx="12"/>
          </p:nvPr>
        </p:nvSpPr>
        <p:spPr/>
        <p:txBody>
          <a:bodyPr/>
          <a:lstStyle/>
          <a:p>
            <a:pPr>
              <a:defRPr/>
            </a:pPr>
            <a:fld id="{C8910AE4-85DC-4894-8AA6-C2187499416B}" type="slidenum">
              <a:rPr lang="en-US" smtClean="0"/>
              <a:pPr>
                <a:defRPr/>
              </a:pPr>
              <a:t>2</a:t>
            </a:fld>
            <a:endParaRPr lang="en-US"/>
          </a:p>
        </p:txBody>
      </p:sp>
    </p:spTree>
    <p:extLst>
      <p:ext uri="{BB962C8B-B14F-4D97-AF65-F5344CB8AC3E}">
        <p14:creationId xmlns:p14="http://schemas.microsoft.com/office/powerpoint/2010/main" val="341113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55B6A85-331C-4C7B-BB43-FD973B685073}"/>
              </a:ext>
            </a:extLst>
          </p:cNvPr>
          <p:cNvSpPr>
            <a:spLocks noGrp="1"/>
          </p:cNvSpPr>
          <p:nvPr>
            <p:ph type="title"/>
          </p:nvPr>
        </p:nvSpPr>
        <p:spPr>
          <a:xfrm>
            <a:off x="2209800" y="1071354"/>
            <a:ext cx="7772400" cy="800100"/>
          </a:xfrm>
        </p:spPr>
        <p:txBody>
          <a:bodyPr/>
          <a:lstStyle/>
          <a:p>
            <a:pPr algn="l"/>
            <a:r>
              <a:rPr lang="en-GB" altLang="en-US" dirty="0"/>
              <a:t>IEEE 802.15 In memoriam: Dr Robert F. Heile</a:t>
            </a:r>
          </a:p>
        </p:txBody>
      </p:sp>
      <p:sp>
        <p:nvSpPr>
          <p:cNvPr id="36867" name="Content Placeholder 2">
            <a:extLst>
              <a:ext uri="{FF2B5EF4-FFF2-40B4-BE49-F238E27FC236}">
                <a16:creationId xmlns:a16="http://schemas.microsoft.com/office/drawing/2014/main" id="{70ABF53D-2050-41CD-89FD-E3BDDBD08276}"/>
              </a:ext>
            </a:extLst>
          </p:cNvPr>
          <p:cNvSpPr>
            <a:spLocks noGrp="1"/>
          </p:cNvSpPr>
          <p:nvPr>
            <p:ph idx="1"/>
          </p:nvPr>
        </p:nvSpPr>
        <p:spPr>
          <a:xfrm>
            <a:off x="1767069" y="1832484"/>
            <a:ext cx="5833641" cy="3773281"/>
          </a:xfrm>
        </p:spPr>
        <p:txBody>
          <a:bodyPr/>
          <a:lstStyle/>
          <a:p>
            <a:pPr marL="0" indent="0">
              <a:buNone/>
              <a:defRPr/>
            </a:pPr>
            <a:r>
              <a:rPr lang="en-GB" altLang="en-US" sz="1650" dirty="0"/>
              <a:t>Bob was a contributor to various IEEE 802 WGs since the 1980s in the areas </a:t>
            </a:r>
            <a:r>
              <a:rPr lang="en-US" altLang="en-US" sz="1650" dirty="0"/>
              <a:t>802.3, 802.11, and 802.15</a:t>
            </a:r>
            <a:r>
              <a:rPr lang="en-GB" altLang="en-US" sz="1650" dirty="0"/>
              <a:t>. He was the </a:t>
            </a:r>
            <a:r>
              <a:rPr lang="en-US" sz="1650" dirty="0"/>
              <a:t>Chair of IEEE 2030.5 Working Group for Smart Energy Profile, Co-Chair IEEE P2030 Task Force 3 on Smartgrid Communications, Chair of the ZigBee Alliance, and Director of Standards for the Wi-SUN Alliance.  </a:t>
            </a:r>
            <a:r>
              <a:rPr lang="en-GB" altLang="en-US" sz="1650" dirty="0"/>
              <a:t>Bob was </a:t>
            </a:r>
            <a:r>
              <a:rPr lang="en-GB" altLang="en-US" sz="1650" i="1" dirty="0"/>
              <a:t>heile</a:t>
            </a:r>
            <a:r>
              <a:rPr lang="en-GB" altLang="en-US" sz="1650" dirty="0"/>
              <a:t> active in the wireless community and globally regarded for his expertise and evangelism of mesh networks.</a:t>
            </a:r>
          </a:p>
          <a:p>
            <a:pPr marL="0" indent="0">
              <a:buNone/>
              <a:defRPr/>
            </a:pPr>
            <a:r>
              <a:rPr lang="en-GB" altLang="en-US" sz="1650" dirty="0"/>
              <a:t>He will be missed by many for his guidance, expertise, and friendship.</a:t>
            </a:r>
          </a:p>
          <a:p>
            <a:pPr marL="0" indent="0">
              <a:buNone/>
              <a:defRPr/>
            </a:pPr>
            <a:r>
              <a:rPr lang="en-GB" altLang="en-US" sz="1650" dirty="0"/>
              <a:t>Our deepest condolences to Bob’s family: his wife Bonnie and daughters Sarah and Beth. </a:t>
            </a:r>
          </a:p>
          <a:p>
            <a:pPr marL="0" indent="0">
              <a:buNone/>
              <a:defRPr/>
            </a:pPr>
            <a:r>
              <a:rPr lang="en-GB" altLang="en-US" sz="1650" dirty="0"/>
              <a:t>May he rest in peace (</a:t>
            </a:r>
            <a:r>
              <a:rPr lang="en-GB" altLang="en-US" sz="1650" i="1" dirty="0"/>
              <a:t>but I really think he’s going to be active in other arenas</a:t>
            </a:r>
            <a:r>
              <a:rPr lang="en-GB" altLang="en-US" sz="1650" dirty="0"/>
              <a:t>).</a:t>
            </a:r>
          </a:p>
        </p:txBody>
      </p:sp>
      <p:sp>
        <p:nvSpPr>
          <p:cNvPr id="37895" name="AutoShape 2" descr="100+ &quot;Monteban&quot; profiles | LinkedIn">
            <a:extLst>
              <a:ext uri="{FF2B5EF4-FFF2-40B4-BE49-F238E27FC236}">
                <a16:creationId xmlns:a16="http://schemas.microsoft.com/office/drawing/2014/main" id="{FE8D80A8-A032-438F-8F2B-747A7A637F81}"/>
              </a:ext>
            </a:extLst>
          </p:cNvPr>
          <p:cNvSpPr>
            <a:spLocks noChangeAspect="1" noChangeArrowheads="1"/>
          </p:cNvSpPr>
          <p:nvPr/>
        </p:nvSpPr>
        <p:spPr bwMode="auto">
          <a:xfrm>
            <a:off x="1650207" y="234554"/>
            <a:ext cx="1307306" cy="13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685800" eaLnBrk="0" hangingPunct="0">
              <a:defRPr/>
            </a:pPr>
            <a:endParaRPr lang="en-GB" altLang="en-US" sz="1800">
              <a:solidFill>
                <a:srgbClr val="000000"/>
              </a:solidFill>
              <a:cs typeface="+mn-cs"/>
            </a:endParaRPr>
          </a:p>
        </p:txBody>
      </p:sp>
      <p:sp>
        <p:nvSpPr>
          <p:cNvPr id="4" name="AutoShape 2" descr="Bob.jpg">
            <a:extLst>
              <a:ext uri="{FF2B5EF4-FFF2-40B4-BE49-F238E27FC236}">
                <a16:creationId xmlns:a16="http://schemas.microsoft.com/office/drawing/2014/main" id="{C7855D0A-9EBC-4C4A-AD9E-78920ABAF8CB}"/>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a:solidFill>
                <a:srgbClr val="000000"/>
              </a:solidFill>
              <a:latin typeface="Times New Roman"/>
              <a:cs typeface="+mn-cs"/>
            </a:endParaRPr>
          </a:p>
        </p:txBody>
      </p:sp>
      <p:pic>
        <p:nvPicPr>
          <p:cNvPr id="8" name="Picture 7">
            <a:extLst>
              <a:ext uri="{FF2B5EF4-FFF2-40B4-BE49-F238E27FC236}">
                <a16:creationId xmlns:a16="http://schemas.microsoft.com/office/drawing/2014/main" id="{F3B01122-C79F-544F-8EB8-B694DEC56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488" y="1630055"/>
            <a:ext cx="2863306" cy="40761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3644" y="2012509"/>
            <a:ext cx="7844712" cy="1102519"/>
          </a:xfrm>
        </p:spPr>
        <p:txBody>
          <a:bodyPr>
            <a:noAutofit/>
          </a:bodyPr>
          <a:lstStyle/>
          <a:p>
            <a:r>
              <a:rPr lang="en-US" sz="3600" dirty="0"/>
              <a:t>Top 10 Reasons for Bob Not Attending the 2013 Geneva Plenary Session.</a:t>
            </a:r>
          </a:p>
        </p:txBody>
      </p:sp>
      <p:sp>
        <p:nvSpPr>
          <p:cNvPr id="3" name="Rectangle 2">
            <a:extLst>
              <a:ext uri="{FF2B5EF4-FFF2-40B4-BE49-F238E27FC236}">
                <a16:creationId xmlns:a16="http://schemas.microsoft.com/office/drawing/2014/main" id="{E83E63B6-4AF3-9649-9038-850EB6C773EF}"/>
              </a:ext>
            </a:extLst>
          </p:cNvPr>
          <p:cNvSpPr/>
          <p:nvPr/>
        </p:nvSpPr>
        <p:spPr>
          <a:xfrm>
            <a:off x="2426825" y="3429001"/>
            <a:ext cx="7335456" cy="1200329"/>
          </a:xfrm>
          <a:prstGeom prst="rect">
            <a:avLst/>
          </a:prstGeom>
        </p:spPr>
        <p:txBody>
          <a:bodyPr wrap="square">
            <a:spAutoFit/>
          </a:bodyPr>
          <a:lstStyle/>
          <a:p>
            <a:pPr algn="ctr" defTabSz="685800" fontAlgn="auto">
              <a:spcBef>
                <a:spcPts val="0"/>
              </a:spcBef>
              <a:spcAft>
                <a:spcPts val="0"/>
              </a:spcAft>
            </a:pPr>
            <a:r>
              <a:rPr lang="en-US" dirty="0">
                <a:solidFill>
                  <a:srgbClr val="000000"/>
                </a:solidFill>
                <a:latin typeface="Times New Roman"/>
                <a:cs typeface="+mn-cs"/>
              </a:rPr>
              <a:t>There was a part of Bob that was very private, and he kept his illness a secret from most people starting with the Geneva session.  This mystery caused many in the WG to speculate why he wasn’t there.  Clint Powell captured the top ten reasons for his absence…</a:t>
            </a:r>
          </a:p>
        </p:txBody>
      </p:sp>
    </p:spTree>
    <p:extLst>
      <p:ext uri="{BB962C8B-B14F-4D97-AF65-F5344CB8AC3E}">
        <p14:creationId xmlns:p14="http://schemas.microsoft.com/office/powerpoint/2010/main" val="34200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6F6BB2-7043-A041-94BE-6CE22A726A36}"/>
              </a:ext>
            </a:extLst>
          </p:cNvPr>
          <p:cNvSpPr txBox="1">
            <a:spLocks/>
          </p:cNvSpPr>
          <p:nvPr/>
        </p:nvSpPr>
        <p:spPr bwMode="auto">
          <a:xfrm>
            <a:off x="1787770" y="1384790"/>
            <a:ext cx="8880230" cy="39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ctr" anchorCtr="0" compatLnSpc="1">
            <a:prstTxWarp prst="textNoShape">
              <a:avLst/>
            </a:prstTxWarp>
            <a:noAutofit/>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algn="l" defTabSz="685800"/>
            <a:r>
              <a:rPr lang="en-US" sz="2100" dirty="0">
                <a:solidFill>
                  <a:srgbClr val="000000"/>
                </a:solidFill>
                <a:latin typeface="Times New Roman"/>
              </a:rPr>
              <a:t>10. 	Forgot to register early</a:t>
            </a:r>
          </a:p>
          <a:p>
            <a:pPr algn="l" defTabSz="685800"/>
            <a:r>
              <a:rPr lang="en-US" sz="2100" kern="0" dirty="0">
                <a:solidFill>
                  <a:srgbClr val="000000"/>
                </a:solidFill>
                <a:latin typeface="Times New Roman"/>
              </a:rPr>
              <a:t>9. 	Didn’t want to take the heat for Nanjing...or fall out from Geneva</a:t>
            </a:r>
          </a:p>
          <a:p>
            <a:pPr algn="l" defTabSz="685800"/>
            <a:r>
              <a:rPr lang="en-US" sz="2100" dirty="0">
                <a:solidFill>
                  <a:srgbClr val="000000"/>
                </a:solidFill>
                <a:latin typeface="Times New Roman"/>
              </a:rPr>
              <a:t>8. 	Didn’t want to take anymore heat on Okinawa</a:t>
            </a:r>
          </a:p>
          <a:p>
            <a:pPr algn="l" defTabSz="685800"/>
            <a:r>
              <a:rPr lang="en-US" sz="2100" dirty="0">
                <a:solidFill>
                  <a:srgbClr val="000000"/>
                </a:solidFill>
                <a:latin typeface="Times New Roman"/>
              </a:rPr>
              <a:t>7. 	American Airlines frequent flier miles roll-over after 10M</a:t>
            </a:r>
          </a:p>
          <a:p>
            <a:pPr algn="l" defTabSz="685800"/>
            <a:r>
              <a:rPr lang="en-US" sz="2100" dirty="0">
                <a:solidFill>
                  <a:srgbClr val="000000"/>
                </a:solidFill>
                <a:latin typeface="Times New Roman"/>
              </a:rPr>
              <a:t>6. 	Wanted internet connectivity</a:t>
            </a:r>
          </a:p>
          <a:p>
            <a:pPr algn="l" defTabSz="685800"/>
            <a:r>
              <a:rPr lang="en-US" sz="2100" dirty="0">
                <a:solidFill>
                  <a:srgbClr val="000000"/>
                </a:solidFill>
                <a:latin typeface="Times New Roman"/>
              </a:rPr>
              <a:t>5. 	Fell behind in his yodeling lessons</a:t>
            </a:r>
          </a:p>
          <a:p>
            <a:pPr algn="l" defTabSz="685800"/>
            <a:r>
              <a:rPr lang="en-US" sz="2100" dirty="0">
                <a:solidFill>
                  <a:srgbClr val="000000"/>
                </a:solidFill>
                <a:latin typeface="Times New Roman"/>
              </a:rPr>
              <a:t>4. 	Didn’t want to miss the East Coast Hurricane Season </a:t>
            </a:r>
          </a:p>
          <a:p>
            <a:pPr algn="l" defTabSz="685800"/>
            <a:r>
              <a:rPr lang="en-US" sz="2100" dirty="0">
                <a:solidFill>
                  <a:srgbClr val="000000"/>
                </a:solidFill>
                <a:latin typeface="Times New Roman"/>
              </a:rPr>
              <a:t>3. 	No (free) coffee at breaks </a:t>
            </a:r>
          </a:p>
          <a:p>
            <a:pPr algn="l" defTabSz="685800"/>
            <a:r>
              <a:rPr lang="en-US" sz="2100" dirty="0">
                <a:solidFill>
                  <a:srgbClr val="000000"/>
                </a:solidFill>
                <a:latin typeface="Times New Roman"/>
              </a:rPr>
              <a:t>2. 	Wanted to tick off Pat and make sure he never wants to Chair the WG</a:t>
            </a:r>
          </a:p>
          <a:p>
            <a:pPr algn="l" defTabSz="685800"/>
            <a:r>
              <a:rPr lang="en-US" sz="2100" dirty="0">
                <a:solidFill>
                  <a:srgbClr val="000000"/>
                </a:solidFill>
                <a:latin typeface="Times New Roman"/>
              </a:rPr>
              <a:t>1.	Suddenly had an epiphany -“This wireless #&amp;^% just don’t work”</a:t>
            </a:r>
            <a:endParaRPr lang="en-US" sz="2100" kern="0" dirty="0">
              <a:solidFill>
                <a:srgbClr val="000000"/>
              </a:solidFill>
              <a:latin typeface="Times New Roman"/>
            </a:endParaRPr>
          </a:p>
        </p:txBody>
      </p:sp>
    </p:spTree>
    <p:extLst>
      <p:ext uri="{BB962C8B-B14F-4D97-AF65-F5344CB8AC3E}">
        <p14:creationId xmlns:p14="http://schemas.microsoft.com/office/powerpoint/2010/main" val="210713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178E0-F464-AD46-83A8-01AB8511FCB9}"/>
              </a:ext>
            </a:extLst>
          </p:cNvPr>
          <p:cNvSpPr>
            <a:spLocks noGrp="1"/>
          </p:cNvSpPr>
          <p:nvPr>
            <p:ph type="title"/>
          </p:nvPr>
        </p:nvSpPr>
        <p:spPr>
          <a:xfrm>
            <a:off x="2127504" y="1270880"/>
            <a:ext cx="7936992" cy="800100"/>
          </a:xfrm>
        </p:spPr>
        <p:txBody>
          <a:bodyPr/>
          <a:lstStyle/>
          <a:p>
            <a:r>
              <a:rPr lang="en-US" sz="3000" dirty="0">
                <a:latin typeface="Lucida Handwriting" panose="03010101010101010101" pitchFamily="66" charset="77"/>
              </a:rPr>
              <a:t>So Long and Thanks for All the Fish!</a:t>
            </a:r>
          </a:p>
        </p:txBody>
      </p:sp>
      <p:sp>
        <p:nvSpPr>
          <p:cNvPr id="4" name="Footer Placeholder 3">
            <a:extLst>
              <a:ext uri="{FF2B5EF4-FFF2-40B4-BE49-F238E27FC236}">
                <a16:creationId xmlns:a16="http://schemas.microsoft.com/office/drawing/2014/main" id="{5EA75B5F-EF96-9F49-AA13-83CC13FB0D74}"/>
              </a:ext>
            </a:extLst>
          </p:cNvPr>
          <p:cNvSpPr>
            <a:spLocks noGrp="1"/>
          </p:cNvSpPr>
          <p:nvPr>
            <p:ph type="ftr" sz="quarter" idx="11"/>
          </p:nvPr>
        </p:nvSpPr>
        <p:spPr/>
        <p:txBody>
          <a:bodyPr/>
          <a:lstStyle/>
          <a:p>
            <a:pPr defTabSz="685800" fontAlgn="auto">
              <a:spcBef>
                <a:spcPts val="0"/>
              </a:spcBef>
              <a:spcAft>
                <a:spcPts val="0"/>
              </a:spcAft>
              <a:defRPr/>
            </a:pPr>
            <a:r>
              <a:rPr lang="en-US" sz="1350" dirty="0">
                <a:solidFill>
                  <a:srgbClr val="000000"/>
                </a:solidFill>
                <a:latin typeface="Times New Roman"/>
                <a:cs typeface="+mn-cs"/>
              </a:rPr>
              <a:t>Dorothy Stanley, HP</a:t>
            </a:r>
          </a:p>
        </p:txBody>
      </p:sp>
      <p:pic>
        <p:nvPicPr>
          <p:cNvPr id="7" name="Picture 6">
            <a:extLst>
              <a:ext uri="{FF2B5EF4-FFF2-40B4-BE49-F238E27FC236}">
                <a16:creationId xmlns:a16="http://schemas.microsoft.com/office/drawing/2014/main" id="{51E71706-A994-4C40-8F23-28FA0CA4B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504" y="2070981"/>
            <a:ext cx="7960408" cy="3325055"/>
          </a:xfrm>
          <a:prstGeom prst="rect">
            <a:avLst/>
          </a:prstGeom>
          <a:effectLst>
            <a:softEdge rad="114300"/>
          </a:effectLst>
        </p:spPr>
      </p:pic>
    </p:spTree>
    <p:extLst>
      <p:ext uri="{BB962C8B-B14F-4D97-AF65-F5344CB8AC3E}">
        <p14:creationId xmlns:p14="http://schemas.microsoft.com/office/powerpoint/2010/main" val="336928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327A-3779-4519-9277-11A3963A3952}"/>
              </a:ext>
            </a:extLst>
          </p:cNvPr>
          <p:cNvSpPr>
            <a:spLocks noGrp="1"/>
          </p:cNvSpPr>
          <p:nvPr>
            <p:ph type="title"/>
          </p:nvPr>
        </p:nvSpPr>
        <p:spPr/>
        <p:txBody>
          <a:bodyPr/>
          <a:lstStyle/>
          <a:p>
            <a:r>
              <a:rPr lang="en-US" dirty="0"/>
              <a:t>3.00 Chair’s Announcements</a:t>
            </a:r>
          </a:p>
        </p:txBody>
      </p:sp>
      <p:sp>
        <p:nvSpPr>
          <p:cNvPr id="3" name="Content Placeholder 2">
            <a:extLst>
              <a:ext uri="{FF2B5EF4-FFF2-40B4-BE49-F238E27FC236}">
                <a16:creationId xmlns:a16="http://schemas.microsoft.com/office/drawing/2014/main" id="{1C2A27EB-75E0-4F64-B7DA-43747E7C1D65}"/>
              </a:ext>
            </a:extLst>
          </p:cNvPr>
          <p:cNvSpPr>
            <a:spLocks noGrp="1"/>
          </p:cNvSpPr>
          <p:nvPr>
            <p:ph idx="1"/>
          </p:nvPr>
        </p:nvSpPr>
        <p:spPr>
          <a:xfrm>
            <a:off x="2209800" y="1981200"/>
            <a:ext cx="7772400" cy="1143000"/>
          </a:xfrm>
        </p:spPr>
        <p:txBody>
          <a:bodyPr/>
          <a:lstStyle/>
          <a:p>
            <a:r>
              <a:rPr lang="en-US" sz="2800" dirty="0"/>
              <a:t>Please use IMAT to record your attendance</a:t>
            </a:r>
          </a:p>
          <a:p>
            <a:r>
              <a:rPr lang="en-US" sz="2800" dirty="0"/>
              <a:t>November 2020 plenary schedule layout</a:t>
            </a:r>
            <a:br>
              <a:rPr lang="en-US" sz="2800" dirty="0"/>
            </a:br>
            <a:r>
              <a:rPr lang="en-US" sz="2800" dirty="0"/>
              <a:t>(see next slide)</a:t>
            </a:r>
          </a:p>
        </p:txBody>
      </p:sp>
      <p:sp>
        <p:nvSpPr>
          <p:cNvPr id="4" name="Slide Number Placeholder 3">
            <a:extLst>
              <a:ext uri="{FF2B5EF4-FFF2-40B4-BE49-F238E27FC236}">
                <a16:creationId xmlns:a16="http://schemas.microsoft.com/office/drawing/2014/main" id="{0CE4F015-957F-4645-9F5D-CE2D3EFE087A}"/>
              </a:ext>
            </a:extLst>
          </p:cNvPr>
          <p:cNvSpPr>
            <a:spLocks noGrp="1"/>
          </p:cNvSpPr>
          <p:nvPr>
            <p:ph type="sldNum" sz="quarter" idx="12"/>
          </p:nvPr>
        </p:nvSpPr>
        <p:spPr/>
        <p:txBody>
          <a:bodyPr/>
          <a:lstStyle/>
          <a:p>
            <a:pPr>
              <a:defRPr/>
            </a:pPr>
            <a:fld id="{C8910AE4-85DC-4894-8AA6-C2187499416B}" type="slidenum">
              <a:rPr lang="en-US">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66251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BE5987-AFA6-42D9-8EC6-C3076FC351BE}"/>
              </a:ext>
            </a:extLst>
          </p:cNvPr>
          <p:cNvSpPr>
            <a:spLocks noGrp="1"/>
          </p:cNvSpPr>
          <p:nvPr>
            <p:ph type="sldNum" sz="quarter" idx="12"/>
          </p:nvPr>
        </p:nvSpPr>
        <p:spPr/>
        <p:txBody>
          <a:bodyPr/>
          <a:lstStyle/>
          <a:p>
            <a:pPr>
              <a:defRPr/>
            </a:pPr>
            <a:fld id="{C8910AE4-85DC-4894-8AA6-C2187499416B}" type="slidenum">
              <a:rPr lang="en-US" smtClean="0"/>
              <a:pPr>
                <a:defRPr/>
              </a:pPr>
              <a:t>8</a:t>
            </a:fld>
            <a:endParaRPr lang="en-US"/>
          </a:p>
        </p:txBody>
      </p:sp>
      <p:pic>
        <p:nvPicPr>
          <p:cNvPr id="5" name="Picture 4">
            <a:extLst>
              <a:ext uri="{FF2B5EF4-FFF2-40B4-BE49-F238E27FC236}">
                <a16:creationId xmlns:a16="http://schemas.microsoft.com/office/drawing/2014/main" id="{1037EA94-17CE-46FA-951A-D2B353C96DBA}"/>
              </a:ext>
            </a:extLst>
          </p:cNvPr>
          <p:cNvPicPr>
            <a:picLocks noChangeAspect="1"/>
          </p:cNvPicPr>
          <p:nvPr/>
        </p:nvPicPr>
        <p:blipFill>
          <a:blip r:embed="rId2"/>
          <a:stretch>
            <a:fillRect/>
          </a:stretch>
        </p:blipFill>
        <p:spPr>
          <a:xfrm>
            <a:off x="0" y="1051345"/>
            <a:ext cx="12192000" cy="4755309"/>
          </a:xfrm>
          <a:prstGeom prst="rect">
            <a:avLst/>
          </a:prstGeom>
        </p:spPr>
      </p:pic>
    </p:spTree>
    <p:extLst>
      <p:ext uri="{BB962C8B-B14F-4D97-AF65-F5344CB8AC3E}">
        <p14:creationId xmlns:p14="http://schemas.microsoft.com/office/powerpoint/2010/main" val="12155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0F44-7E4D-4C0C-8497-CE23A786532A}"/>
              </a:ext>
            </a:extLst>
          </p:cNvPr>
          <p:cNvSpPr>
            <a:spLocks noGrp="1"/>
          </p:cNvSpPr>
          <p:nvPr>
            <p:ph type="title"/>
          </p:nvPr>
        </p:nvSpPr>
        <p:spPr/>
        <p:txBody>
          <a:bodyPr/>
          <a:lstStyle/>
          <a:p>
            <a:r>
              <a:rPr lang="en-US" dirty="0"/>
              <a:t>3.03 Monthly EC telecons</a:t>
            </a:r>
          </a:p>
        </p:txBody>
      </p:sp>
      <p:sp>
        <p:nvSpPr>
          <p:cNvPr id="3" name="Content Placeholder 2">
            <a:extLst>
              <a:ext uri="{FF2B5EF4-FFF2-40B4-BE49-F238E27FC236}">
                <a16:creationId xmlns:a16="http://schemas.microsoft.com/office/drawing/2014/main" id="{3E0087E6-1360-4B1D-BFAD-33A947497284}"/>
              </a:ext>
            </a:extLst>
          </p:cNvPr>
          <p:cNvSpPr>
            <a:spLocks noGrp="1"/>
          </p:cNvSpPr>
          <p:nvPr>
            <p:ph idx="1"/>
          </p:nvPr>
        </p:nvSpPr>
        <p:spPr/>
        <p:txBody>
          <a:bodyPr/>
          <a:lstStyle/>
          <a:p>
            <a:r>
              <a:rPr lang="en-US" dirty="0"/>
              <a:t>Continuation of monthly 1-3pm ET 802 EC telecons on the 1</a:t>
            </a:r>
            <a:r>
              <a:rPr lang="en-US" baseline="30000" dirty="0"/>
              <a:t>st</a:t>
            </a:r>
            <a:r>
              <a:rPr lang="en-US" dirty="0"/>
              <a:t> Tuesday of each month, unless otherwise notified.</a:t>
            </a:r>
          </a:p>
          <a:p>
            <a:r>
              <a:rPr lang="en-US" dirty="0"/>
              <a:t>Remaining 2020 schedule: 01 Dec.</a:t>
            </a:r>
          </a:p>
          <a:p>
            <a:r>
              <a:rPr lang="en-US" dirty="0"/>
              <a:t>2021 schedule: </a:t>
            </a:r>
            <a:br>
              <a:rPr lang="en-US" dirty="0"/>
            </a:br>
            <a:r>
              <a:rPr lang="en-US" dirty="0"/>
              <a:t>05 Jan., 02 Feb., 02 Mar., 06 Apr., 04 May, 01 Jun., 06 Jul., 03 Aug., 07 Sep., 05 Oct., 02 Nov., 07 Dec.</a:t>
            </a:r>
          </a:p>
        </p:txBody>
      </p:sp>
      <p:sp>
        <p:nvSpPr>
          <p:cNvPr id="4" name="Slide Number Placeholder 3">
            <a:extLst>
              <a:ext uri="{FF2B5EF4-FFF2-40B4-BE49-F238E27FC236}">
                <a16:creationId xmlns:a16="http://schemas.microsoft.com/office/drawing/2014/main" id="{100AF511-C58A-48A0-9D79-B76B0A84237F}"/>
              </a:ext>
            </a:extLst>
          </p:cNvPr>
          <p:cNvSpPr>
            <a:spLocks noGrp="1"/>
          </p:cNvSpPr>
          <p:nvPr>
            <p:ph type="sldNum" sz="quarter" idx="12"/>
          </p:nvPr>
        </p:nvSpPr>
        <p:spPr/>
        <p:txBody>
          <a:bodyPr/>
          <a:lstStyle/>
          <a:p>
            <a:pPr>
              <a:defRPr/>
            </a:pPr>
            <a:fld id="{C8910AE4-85DC-4894-8AA6-C2187499416B}" type="slidenum">
              <a:rPr lang="en-US" smtClean="0"/>
              <a:pPr>
                <a:defRPr/>
              </a:pPr>
              <a:t>9</a:t>
            </a:fld>
            <a:endParaRPr lang="en-US"/>
          </a:p>
        </p:txBody>
      </p:sp>
    </p:spTree>
    <p:extLst>
      <p:ext uri="{BB962C8B-B14F-4D97-AF65-F5344CB8AC3E}">
        <p14:creationId xmlns:p14="http://schemas.microsoft.com/office/powerpoint/2010/main" val="228663100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293063</TotalTime>
  <Words>690</Words>
  <Application>Microsoft Office PowerPoint</Application>
  <PresentationFormat>Widescreen</PresentationFormat>
  <Paragraphs>55</Paragraphs>
  <Slides>11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Lucida Handwriting</vt:lpstr>
      <vt:lpstr>Times New Roman</vt:lpstr>
      <vt:lpstr>Default Design</vt:lpstr>
      <vt:lpstr>1_Default Design</vt:lpstr>
      <vt:lpstr>IEEE 802 LMSC 06 October 2020  802 Executive Committee  Electronic Meeting  </vt:lpstr>
      <vt:lpstr>PowerPoint Presentation</vt:lpstr>
      <vt:lpstr>IEEE 802.15 In memoriam: Dr Robert F. Heile</vt:lpstr>
      <vt:lpstr>Top 10 Reasons for Bob Not Attending the 2013 Geneva Plenary Session.</vt:lpstr>
      <vt:lpstr>PowerPoint Presentation</vt:lpstr>
      <vt:lpstr>So Long and Thanks for All the Fish!</vt:lpstr>
      <vt:lpstr>3.00 Chair’s Announcements</vt:lpstr>
      <vt:lpstr>PowerPoint Presentation</vt:lpstr>
      <vt:lpstr>3.03 Monthly EC telecons</vt:lpstr>
      <vt:lpstr>3.04 Elimination of Ombudsman role</vt:lpstr>
      <vt:lpstr>3.05 802 Leadership Appointments</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 LMSC Opening EC meeting</dc:title>
  <dc:subject>IEEE 802 LMSC Plenary Session</dc:subject>
  <dc:creator>Paul Nikolich</dc:creator>
  <cp:lastModifiedBy>paulnikolich paulnikolich</cp:lastModifiedBy>
  <cp:revision>4128</cp:revision>
  <cp:lastPrinted>2020-03-16T11:24:54Z</cp:lastPrinted>
  <dcterms:created xsi:type="dcterms:W3CDTF">2002-03-10T15:43:16Z</dcterms:created>
  <dcterms:modified xsi:type="dcterms:W3CDTF">2020-10-05T15:38:24Z</dcterms:modified>
</cp:coreProperties>
</file>