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361" r:id="rId2"/>
    <p:sldId id="691" r:id="rId3"/>
    <p:sldId id="672" r:id="rId4"/>
    <p:sldId id="694" r:id="rId5"/>
    <p:sldId id="689" r:id="rId6"/>
    <p:sldId id="692" r:id="rId7"/>
    <p:sldId id="693" r:id="rId8"/>
    <p:sldId id="661" r:id="rId9"/>
    <p:sldId id="668" r:id="rId10"/>
    <p:sldId id="690" r:id="rId11"/>
    <p:sldId id="359" r:id="rId12"/>
  </p:sldIdLst>
  <p:sldSz cx="12192000" cy="6858000"/>
  <p:notesSz cx="7010400" cy="9296400"/>
  <p:defaultTextStyle>
    <a:defPPr>
      <a:defRPr lang="en-US"/>
    </a:defPPr>
    <a:lvl1pPr algn="l" rtl="0" fontAlgn="base">
      <a:spcBef>
        <a:spcPct val="0"/>
      </a:spcBef>
      <a:spcAft>
        <a:spcPct val="0"/>
      </a:spcAft>
      <a:defRPr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kern="1200">
        <a:solidFill>
          <a:schemeClr val="tx1"/>
        </a:solidFill>
        <a:latin typeface="Times New Roman" pitchFamily="18" charset="0"/>
        <a:ea typeface="+mn-ea"/>
        <a:cs typeface="Arial" pitchFamily="34" charset="0"/>
      </a:defRPr>
    </a:lvl5pPr>
    <a:lvl6pPr marL="2286000" algn="l" defTabSz="914400" rtl="0" eaLnBrk="1" latinLnBrk="0" hangingPunct="1">
      <a:defRPr kern="1200">
        <a:solidFill>
          <a:schemeClr val="tx1"/>
        </a:solidFill>
        <a:latin typeface="Times New Roman" pitchFamily="18" charset="0"/>
        <a:ea typeface="+mn-ea"/>
        <a:cs typeface="Arial" pitchFamily="34" charset="0"/>
      </a:defRPr>
    </a:lvl6pPr>
    <a:lvl7pPr marL="2743200" algn="l" defTabSz="914400" rtl="0" eaLnBrk="1" latinLnBrk="0" hangingPunct="1">
      <a:defRPr kern="1200">
        <a:solidFill>
          <a:schemeClr val="tx1"/>
        </a:solidFill>
        <a:latin typeface="Times New Roman" pitchFamily="18" charset="0"/>
        <a:ea typeface="+mn-ea"/>
        <a:cs typeface="Arial" pitchFamily="34" charset="0"/>
      </a:defRPr>
    </a:lvl7pPr>
    <a:lvl8pPr marL="3200400" algn="l" defTabSz="914400" rtl="0" eaLnBrk="1" latinLnBrk="0" hangingPunct="1">
      <a:defRPr kern="1200">
        <a:solidFill>
          <a:schemeClr val="tx1"/>
        </a:solidFill>
        <a:latin typeface="Times New Roman" pitchFamily="18" charset="0"/>
        <a:ea typeface="+mn-ea"/>
        <a:cs typeface="Arial" pitchFamily="34" charset="0"/>
      </a:defRPr>
    </a:lvl8pPr>
    <a:lvl9pPr marL="3657600" algn="l" defTabSz="914400" rtl="0" eaLnBrk="1" latinLnBrk="0" hangingPunct="1">
      <a:defRPr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1152" userDrawn="1">
          <p15:clr>
            <a:srgbClr val="A4A3A4"/>
          </p15:clr>
        </p15:guide>
        <p15:guide id="2" pos="3904" userDrawn="1">
          <p15:clr>
            <a:srgbClr val="A4A3A4"/>
          </p15:clr>
        </p15:guide>
      </p15:sldGuideLst>
    </p:ext>
    <p:ext uri="{2D200454-40CA-4A62-9FC3-DE9A4176ACB9}">
      <p15:notesGuideLst xmlns:p15="http://schemas.microsoft.com/office/powerpoint/2012/main">
        <p15:guide id="1" orient="horz" pos="2929"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4390" autoAdjust="0"/>
    <p:restoredTop sz="95488" autoAdjust="0"/>
  </p:normalViewPr>
  <p:slideViewPr>
    <p:cSldViewPr>
      <p:cViewPr>
        <p:scale>
          <a:sx n="140" d="100"/>
          <a:sy n="140" d="100"/>
        </p:scale>
        <p:origin x="516" y="492"/>
      </p:cViewPr>
      <p:guideLst>
        <p:guide orient="horz" pos="1152"/>
        <p:guide pos="3904"/>
      </p:guideLst>
    </p:cSldViewPr>
  </p:slideViewPr>
  <p:outlineViewPr>
    <p:cViewPr>
      <p:scale>
        <a:sx n="33" d="100"/>
        <a:sy n="33" d="100"/>
      </p:scale>
      <p:origin x="0" y="0"/>
    </p:cViewPr>
  </p:outlineViewPr>
  <p:notesTextViewPr>
    <p:cViewPr>
      <p:scale>
        <a:sx n="50" d="100"/>
        <a:sy n="50" d="100"/>
      </p:scale>
      <p:origin x="0" y="0"/>
    </p:cViewPr>
  </p:notesTextViewPr>
  <p:sorterViewPr>
    <p:cViewPr>
      <p:scale>
        <a:sx n="100" d="100"/>
        <a:sy n="100" d="100"/>
      </p:scale>
      <p:origin x="0" y="0"/>
    </p:cViewPr>
  </p:sorterViewPr>
  <p:notesViewPr>
    <p:cSldViewPr>
      <p:cViewPr varScale="1">
        <p:scale>
          <a:sx n="54" d="100"/>
          <a:sy n="54" d="100"/>
        </p:scale>
        <p:origin x="-1386" y="-108"/>
      </p:cViewPr>
      <p:guideLst>
        <p:guide orient="horz" pos="2929"/>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3010"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1" name="Rectangle 3"/>
          <p:cNvSpPr>
            <a:spLocks noGrp="1" noChangeArrowheads="1"/>
          </p:cNvSpPr>
          <p:nvPr>
            <p:ph type="dt" sz="quarter"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3012" name="Rectangle 4"/>
          <p:cNvSpPr>
            <a:spLocks noGrp="1" noChangeArrowheads="1"/>
          </p:cNvSpPr>
          <p:nvPr>
            <p:ph type="ftr" sz="quarter" idx="2"/>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3013" name="Rectangle 5"/>
          <p:cNvSpPr>
            <a:spLocks noGrp="1" noChangeArrowheads="1"/>
          </p:cNvSpPr>
          <p:nvPr>
            <p:ph type="sldNum" sz="quarter" idx="3"/>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9F042E5D-BF76-408E-AF8C-1E201793EC83}" type="slidenum">
              <a:rPr lang="en-US"/>
              <a:pPr>
                <a:defRPr/>
              </a:pPr>
              <a:t>‹#›</a:t>
            </a:fld>
            <a:endParaRPr lang="en-US"/>
          </a:p>
        </p:txBody>
      </p:sp>
    </p:spTree>
    <p:extLst>
      <p:ext uri="{BB962C8B-B14F-4D97-AF65-F5344CB8AC3E}">
        <p14:creationId xmlns:p14="http://schemas.microsoft.com/office/powerpoint/2010/main" val="279925208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5"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099" name="Rectangle 3"/>
          <p:cNvSpPr>
            <a:spLocks noGrp="1" noChangeArrowheads="1"/>
          </p:cNvSpPr>
          <p:nvPr>
            <p:ph type="dt" idx="1"/>
          </p:nvPr>
        </p:nvSpPr>
        <p:spPr bwMode="auto">
          <a:xfrm>
            <a:off x="3971509" y="6"/>
            <a:ext cx="3038896" cy="462916"/>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lvl1pPr algn="r" defTabSz="922261">
              <a:lnSpc>
                <a:spcPct val="100000"/>
              </a:lnSpc>
              <a:spcBef>
                <a:spcPct val="0"/>
              </a:spcBef>
              <a:defRPr sz="1200">
                <a:cs typeface="+mn-cs"/>
              </a:defRPr>
            </a:lvl1pPr>
          </a:lstStyle>
          <a:p>
            <a:pPr>
              <a:defRPr/>
            </a:pPr>
            <a:endParaRPr lang="en-US"/>
          </a:p>
        </p:txBody>
      </p:sp>
      <p:sp>
        <p:nvSpPr>
          <p:cNvPr id="45060" name="Rectangle 4"/>
          <p:cNvSpPr>
            <a:spLocks noGrp="1" noRot="1" noChangeAspect="1" noChangeArrowheads="1" noTextEdit="1"/>
          </p:cNvSpPr>
          <p:nvPr>
            <p:ph type="sldImg" idx="2"/>
          </p:nvPr>
        </p:nvSpPr>
        <p:spPr bwMode="auto">
          <a:xfrm>
            <a:off x="407988" y="701675"/>
            <a:ext cx="6196012" cy="348615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934199" y="4416746"/>
            <a:ext cx="5142016" cy="4178942"/>
          </a:xfrm>
          <a:prstGeom prst="rect">
            <a:avLst/>
          </a:prstGeom>
          <a:noFill/>
          <a:ln w="9525">
            <a:noFill/>
            <a:miter lim="800000"/>
            <a:headEnd/>
            <a:tailEnd/>
          </a:ln>
          <a:effectLst/>
        </p:spPr>
        <p:txBody>
          <a:bodyPr vert="horz" wrap="square" lIns="92199" tIns="46099" rIns="92199" bIns="46099"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4102" name="Rectangle 6"/>
          <p:cNvSpPr>
            <a:spLocks noGrp="1" noChangeArrowheads="1"/>
          </p:cNvSpPr>
          <p:nvPr>
            <p:ph type="ftr" sz="quarter" idx="4"/>
          </p:nvPr>
        </p:nvSpPr>
        <p:spPr bwMode="auto">
          <a:xfrm>
            <a:off x="5"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defTabSz="922261">
              <a:lnSpc>
                <a:spcPct val="100000"/>
              </a:lnSpc>
              <a:spcBef>
                <a:spcPct val="0"/>
              </a:spcBef>
              <a:defRPr sz="1200">
                <a:cs typeface="+mn-cs"/>
              </a:defRPr>
            </a:lvl1pPr>
          </a:lstStyle>
          <a:p>
            <a:pPr>
              <a:defRPr/>
            </a:pPr>
            <a:endParaRPr lang="en-US"/>
          </a:p>
        </p:txBody>
      </p:sp>
      <p:sp>
        <p:nvSpPr>
          <p:cNvPr id="4103" name="Rectangle 7"/>
          <p:cNvSpPr>
            <a:spLocks noGrp="1" noChangeArrowheads="1"/>
          </p:cNvSpPr>
          <p:nvPr>
            <p:ph type="sldNum" sz="quarter" idx="5"/>
          </p:nvPr>
        </p:nvSpPr>
        <p:spPr bwMode="auto">
          <a:xfrm>
            <a:off x="3971509" y="8833489"/>
            <a:ext cx="3038896" cy="462916"/>
          </a:xfrm>
          <a:prstGeom prst="rect">
            <a:avLst/>
          </a:prstGeom>
          <a:noFill/>
          <a:ln w="9525">
            <a:noFill/>
            <a:miter lim="800000"/>
            <a:headEnd/>
            <a:tailEnd/>
          </a:ln>
          <a:effectLst/>
        </p:spPr>
        <p:txBody>
          <a:bodyPr vert="horz" wrap="square" lIns="92199" tIns="46099" rIns="92199" bIns="46099" numCol="1" anchor="b" anchorCtr="0" compatLnSpc="1">
            <a:prstTxWarp prst="textNoShape">
              <a:avLst/>
            </a:prstTxWarp>
          </a:bodyPr>
          <a:lstStyle>
            <a:lvl1pPr algn="r" defTabSz="922261">
              <a:lnSpc>
                <a:spcPct val="100000"/>
              </a:lnSpc>
              <a:spcBef>
                <a:spcPct val="0"/>
              </a:spcBef>
              <a:defRPr sz="1200">
                <a:cs typeface="+mn-cs"/>
              </a:defRPr>
            </a:lvl1pPr>
          </a:lstStyle>
          <a:p>
            <a:pPr>
              <a:defRPr/>
            </a:pPr>
            <a:fld id="{3F4789A0-AAA0-4A8A-9A40-13BCD6237604}" type="slidenum">
              <a:rPr lang="en-US"/>
              <a:pPr>
                <a:defRPr/>
              </a:pPr>
              <a:t>‹#›</a:t>
            </a:fld>
            <a:endParaRPr lang="en-US"/>
          </a:p>
        </p:txBody>
      </p:sp>
    </p:spTree>
    <p:extLst>
      <p:ext uri="{BB962C8B-B14F-4D97-AF65-F5344CB8AC3E}">
        <p14:creationId xmlns:p14="http://schemas.microsoft.com/office/powerpoint/2010/main" val="214195152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7988" y="701675"/>
            <a:ext cx="6196012" cy="348615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F4789A0-AAA0-4A8A-9A40-13BCD6237604}" type="slidenum">
              <a:rPr lang="en-US" smtClean="0"/>
              <a:pPr>
                <a:defRPr/>
              </a:pPr>
              <a:t>1</a:t>
            </a:fld>
            <a:endParaRPr lang="en-US"/>
          </a:p>
        </p:txBody>
      </p:sp>
    </p:spTree>
    <p:extLst>
      <p:ext uri="{BB962C8B-B14F-4D97-AF65-F5344CB8AC3E}">
        <p14:creationId xmlns:p14="http://schemas.microsoft.com/office/powerpoint/2010/main" val="24220287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E021F72-5A2D-4EBF-9D13-D35A5BD6752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E21FD272-7419-4152-A918-3B2CE6CB50B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09600"/>
            <a:ext cx="2590800" cy="54864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09600"/>
            <a:ext cx="7569200" cy="54864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68916C83-32D5-4183-8BB8-F71204289A3C}"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14400" y="609600"/>
            <a:ext cx="10363200" cy="1143000"/>
          </a:xfrm>
        </p:spPr>
        <p:txBody>
          <a:bodyPr/>
          <a:lstStyle/>
          <a:p>
            <a:r>
              <a:rPr lang="en-US"/>
              <a:t>Click to edit Master title style</a:t>
            </a:r>
          </a:p>
        </p:txBody>
      </p:sp>
      <p:sp>
        <p:nvSpPr>
          <p:cNvPr id="3" name="Table Placeholder 2"/>
          <p:cNvSpPr>
            <a:spLocks noGrp="1"/>
          </p:cNvSpPr>
          <p:nvPr>
            <p:ph type="tbl" idx="1"/>
          </p:nvPr>
        </p:nvSpPr>
        <p:spPr>
          <a:xfrm>
            <a:off x="914400" y="1981200"/>
            <a:ext cx="10363200" cy="4114800"/>
          </a:xfrm>
        </p:spPr>
        <p:txBody>
          <a:bodyPr/>
          <a:lstStyle/>
          <a:p>
            <a:pPr lvl="0"/>
            <a:endParaRPr lang="en-US" noProof="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CCB76B9-85C7-4C18-BFB5-33B122916F6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8910AE4-85DC-4894-8AA6-C2187499416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5FAFA7F-DAC6-4AD4-9B8D-4F97BD8402E5}"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0F756E78-B411-4A49-8A56-75D9C3D57CC9}"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C38CEB37-5104-4A8D-B584-F10BB83859B7}"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567EF0D1-CDA8-4A2C-97F1-BCCEC62488BC}"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F5AC62-79C9-439A-9F92-7BF53B4E81E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3102C4A-262E-4FC3-8014-622FD9074A70}"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6FCBBC5D-32F8-4359-BF9B-38DBA3AD3F0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09600"/>
            <a:ext cx="103632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9144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spcBef>
                <a:spcPct val="0"/>
              </a:spcBef>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4165600" y="6248400"/>
            <a:ext cx="3860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lnSpc>
                <a:spcPct val="100000"/>
              </a:lnSpc>
              <a:spcBef>
                <a:spcPct val="0"/>
              </a:spcBef>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8737600" y="6248400"/>
            <a:ext cx="2540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spcBef>
                <a:spcPct val="0"/>
              </a:spcBef>
              <a:defRPr sz="1400">
                <a:cs typeface="+mn-cs"/>
              </a:defRPr>
            </a:lvl1pPr>
          </a:lstStyle>
          <a:p>
            <a:pPr>
              <a:defRPr/>
            </a:pPr>
            <a:fld id="{9D398DEB-576E-470D-A31C-B5D1605DDD3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mentor.ieee.org/802-ec/dcn/20/ec-20-0236-00-00EC-addressing-participants-concerns.docx"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standards.ieee.org/content/dam/ieee-standards/standards/web/documents/other/Participant-Behavior-Individual-Method.pdf"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Slide Number Placeholder 5"/>
          <p:cNvSpPr>
            <a:spLocks noGrp="1"/>
          </p:cNvSpPr>
          <p:nvPr>
            <p:ph type="sldNum" sz="quarter" idx="12"/>
          </p:nvPr>
        </p:nvSpPr>
        <p:spPr/>
        <p:txBody>
          <a:bodyPr/>
          <a:lstStyle/>
          <a:p>
            <a:pPr>
              <a:defRPr/>
            </a:pPr>
            <a:fld id="{B120C4F2-6A6A-43CE-B303-91A81F3DB43A}" type="slidenum">
              <a:rPr lang="en-US" smtClean="0"/>
              <a:pPr>
                <a:defRPr/>
              </a:pPr>
              <a:t>1</a:t>
            </a:fld>
            <a:endParaRPr lang="en-US"/>
          </a:p>
        </p:txBody>
      </p:sp>
      <p:pic>
        <p:nvPicPr>
          <p:cNvPr id="2051" name="Picture 5"/>
          <p:cNvPicPr>
            <a:picLocks noChangeAspect="1" noChangeArrowheads="1"/>
          </p:cNvPicPr>
          <p:nvPr/>
        </p:nvPicPr>
        <p:blipFill>
          <a:blip r:embed="rId3" cstate="print">
            <a:lum bright="-48000" contrast="66000"/>
            <a:grayscl/>
          </a:blip>
          <a:srcRect/>
          <a:stretch>
            <a:fillRect/>
          </a:stretch>
        </p:blipFill>
        <p:spPr bwMode="auto">
          <a:xfrm>
            <a:off x="1828800" y="838200"/>
            <a:ext cx="4070350" cy="5562600"/>
          </a:xfrm>
          <a:prstGeom prst="rect">
            <a:avLst/>
          </a:prstGeom>
          <a:noFill/>
          <a:ln w="9525" algn="ctr">
            <a:noFill/>
            <a:miter lim="800000"/>
            <a:headEnd/>
            <a:tailEnd/>
          </a:ln>
        </p:spPr>
      </p:pic>
      <p:sp>
        <p:nvSpPr>
          <p:cNvPr id="2052" name="Rectangle 2"/>
          <p:cNvSpPr>
            <a:spLocks noGrp="1" noChangeArrowheads="1"/>
          </p:cNvSpPr>
          <p:nvPr>
            <p:ph type="title"/>
          </p:nvPr>
        </p:nvSpPr>
        <p:spPr>
          <a:xfrm>
            <a:off x="6096000" y="3886200"/>
            <a:ext cx="4572000" cy="1143000"/>
          </a:xfrm>
        </p:spPr>
        <p:txBody>
          <a:bodyPr/>
          <a:lstStyle/>
          <a:p>
            <a:pPr eaLnBrk="1" hangingPunct="1"/>
            <a:r>
              <a:rPr lang="en-US" sz="4000" dirty="0"/>
              <a:t>IEEE 802 LMSC </a:t>
            </a:r>
            <a:br>
              <a:rPr lang="en-US" sz="4000" dirty="0"/>
            </a:br>
            <a:br>
              <a:rPr lang="en-US" sz="4000" dirty="0"/>
            </a:br>
            <a:r>
              <a:rPr lang="en-US" sz="4000" dirty="0"/>
              <a:t>01DEC 2020</a:t>
            </a:r>
            <a:br>
              <a:rPr lang="en-US" sz="4000" dirty="0"/>
            </a:br>
            <a:r>
              <a:rPr lang="en-US" sz="4000" dirty="0"/>
              <a:t>Electronic Meeting</a:t>
            </a:r>
            <a:br>
              <a:rPr lang="en-US" sz="4000" dirty="0"/>
            </a:br>
            <a:r>
              <a:rPr lang="en-US" sz="4000" dirty="0"/>
              <a:t>1-3pm ET</a:t>
            </a:r>
            <a:br>
              <a:rPr lang="en-US" sz="4000" dirty="0"/>
            </a:br>
            <a:br>
              <a:rPr lang="en-US" sz="4000" dirty="0"/>
            </a:br>
            <a:endParaRPr lang="en-US" sz="4000" dirty="0"/>
          </a:p>
        </p:txBody>
      </p:sp>
      <p:sp>
        <p:nvSpPr>
          <p:cNvPr id="2" name="TextBox 1"/>
          <p:cNvSpPr txBox="1"/>
          <p:nvPr/>
        </p:nvSpPr>
        <p:spPr>
          <a:xfrm>
            <a:off x="5562601" y="6488668"/>
            <a:ext cx="5283133" cy="369332"/>
          </a:xfrm>
          <a:prstGeom prst="rect">
            <a:avLst/>
          </a:prstGeom>
          <a:noFill/>
        </p:spPr>
        <p:txBody>
          <a:bodyPr wrap="square" rtlCol="0">
            <a:spAutoFit/>
          </a:bodyPr>
          <a:lstStyle/>
          <a:p>
            <a:r>
              <a:rPr lang="en-US" dirty="0"/>
              <a:t>DCN ec-20-0249-01-00EC</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6.02 Substitute Chair’s Guideline Text for Ombudsman</a:t>
            </a:r>
            <a:r>
              <a:rPr lang="en-US" sz="4000" dirty="0"/>
              <a:t> </a:t>
            </a:r>
          </a:p>
        </p:txBody>
      </p:sp>
      <p:sp>
        <p:nvSpPr>
          <p:cNvPr id="3" name="Content Placeholder 2"/>
          <p:cNvSpPr>
            <a:spLocks noGrp="1"/>
          </p:cNvSpPr>
          <p:nvPr>
            <p:ph idx="1"/>
          </p:nvPr>
        </p:nvSpPr>
        <p:spPr>
          <a:xfrm>
            <a:off x="609600" y="1828800"/>
            <a:ext cx="10896600" cy="3048000"/>
          </a:xfrm>
        </p:spPr>
        <p:txBody>
          <a:bodyPr/>
          <a:lstStyle/>
          <a:p>
            <a:r>
              <a:rPr lang="en-US" sz="2400" dirty="0"/>
              <a:t>Substitute text for an Ombudsman Guideline</a:t>
            </a:r>
          </a:p>
          <a:p>
            <a:pPr lvl="1"/>
            <a:r>
              <a:rPr lang="en-US" sz="2000" dirty="0"/>
              <a:t>Consider adding a new subclause 2.16 “Addressing Participants Concerns”</a:t>
            </a:r>
          </a:p>
          <a:p>
            <a:pPr lvl="1"/>
            <a:r>
              <a:rPr lang="en-US" sz="2000" dirty="0"/>
              <a:t>Provides guidance to 802 participants and 802 officers</a:t>
            </a:r>
          </a:p>
          <a:p>
            <a:pPr lvl="1"/>
            <a:r>
              <a:rPr lang="en-US" sz="1800" dirty="0">
                <a:hlinkClick r:id="rId2"/>
              </a:rPr>
              <a:t>https://mentor.ieee.org/802-ec/dcn/20/ec-20-0236-00-00EC-addressing-participants-concerns.docx</a:t>
            </a:r>
            <a:endParaRPr lang="en-US" sz="1800" dirty="0"/>
          </a:p>
          <a:p>
            <a:pPr lvl="1"/>
            <a:endParaRPr lang="en-US" sz="1400" dirty="0"/>
          </a:p>
          <a:p>
            <a:r>
              <a:rPr lang="en-US" sz="2400" dirty="0"/>
              <a:t>Next Steps</a:t>
            </a:r>
          </a:p>
          <a:p>
            <a:pPr lvl="1"/>
            <a:r>
              <a:rPr lang="en-US" sz="1800" dirty="0"/>
              <a:t>Request review by 802 EC colleagues</a:t>
            </a:r>
          </a:p>
          <a:p>
            <a:pPr lvl="1"/>
            <a:r>
              <a:rPr lang="en-US" sz="1800" dirty="0"/>
              <a:t>Collect comments, revise as appropriate, once consensus is achieved, submit for 802 EC approval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10</a:t>
            </a:fld>
            <a:endParaRPr lang="en-US" dirty="0"/>
          </a:p>
        </p:txBody>
      </p:sp>
    </p:spTree>
    <p:extLst>
      <p:ext uri="{BB962C8B-B14F-4D97-AF65-F5344CB8AC3E}">
        <p14:creationId xmlns:p14="http://schemas.microsoft.com/office/powerpoint/2010/main" val="28655179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2"/>
          </p:nvPr>
        </p:nvSpPr>
        <p:spPr/>
        <p:txBody>
          <a:bodyPr/>
          <a:lstStyle/>
          <a:p>
            <a:pPr>
              <a:defRPr/>
            </a:pPr>
            <a:fld id="{6C22791D-10B7-4ED3-A051-1D6710D95BE8}" type="slidenum">
              <a:rPr lang="en-US" smtClean="0"/>
              <a:pPr>
                <a:defRPr/>
              </a:pPr>
              <a:t>11</a:t>
            </a:fld>
            <a:endParaRPr lang="en-US"/>
          </a:p>
        </p:txBody>
      </p:sp>
      <p:sp>
        <p:nvSpPr>
          <p:cNvPr id="21507" name="Rectangle 2"/>
          <p:cNvSpPr>
            <a:spLocks noGrp="1" noChangeArrowheads="1"/>
          </p:cNvSpPr>
          <p:nvPr>
            <p:ph type="title"/>
          </p:nvPr>
        </p:nvSpPr>
        <p:spPr/>
        <p:txBody>
          <a:bodyPr/>
          <a:lstStyle/>
          <a:p>
            <a:pPr eaLnBrk="1" hangingPunct="1"/>
            <a:r>
              <a:rPr lang="en-US" sz="4000" dirty="0"/>
              <a:t>Adjourn EC Meeting</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05DAC9C6-36EA-4C1E-92FE-FED0C5A082D4}"/>
              </a:ext>
            </a:extLst>
          </p:cNvPr>
          <p:cNvSpPr>
            <a:spLocks noGrp="1"/>
          </p:cNvSpPr>
          <p:nvPr>
            <p:ph idx="1"/>
          </p:nvPr>
        </p:nvSpPr>
        <p:spPr>
          <a:xfrm>
            <a:off x="2209800" y="1295400"/>
            <a:ext cx="7772400" cy="4800600"/>
          </a:xfrm>
        </p:spPr>
        <p:txBody>
          <a:bodyPr/>
          <a:lstStyle/>
          <a:p>
            <a:r>
              <a:rPr lang="en-US" dirty="0"/>
              <a:t>1.00 Meeting called to order</a:t>
            </a:r>
          </a:p>
          <a:p>
            <a:r>
              <a:rPr lang="en-US" dirty="0"/>
              <a:t>2.00 Review/approve agenda</a:t>
            </a:r>
          </a:p>
          <a:p>
            <a:pPr lvl="0">
              <a:buFont typeface="Arial" panose="020B0604020202020204" pitchFamily="34" charset="0"/>
              <a:buChar char="•"/>
            </a:pPr>
            <a:r>
              <a:rPr lang="en-US" dirty="0"/>
              <a:t>2.01 </a:t>
            </a:r>
            <a:r>
              <a:rPr lang="en-US" dirty="0">
                <a:solidFill>
                  <a:srgbClr val="000000"/>
                </a:solidFill>
              </a:rPr>
              <a:t>Participation Slide Set URL:</a:t>
            </a:r>
            <a:endParaRPr lang="en-US" sz="2800" dirty="0">
              <a:solidFill>
                <a:srgbClr val="000000"/>
              </a:solidFill>
              <a:hlinkClick r:id="rId2">
                <a:extLst>
                  <a:ext uri="{A12FA001-AC4F-418D-AE19-62706E023703}">
                    <ahyp:hlinkClr xmlns:ahyp="http://schemas.microsoft.com/office/drawing/2018/hyperlinkcolor" val="tx"/>
                  </a:ext>
                </a:extLst>
              </a:hlinkClick>
            </a:endParaRP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https://ieee802.org/sapolicies.shtml </a:t>
            </a:r>
          </a:p>
          <a:p>
            <a:pPr marL="0" indent="0">
              <a:buNone/>
            </a:pPr>
            <a:r>
              <a:rPr lang="en-US" sz="1600" dirty="0">
                <a:solidFill>
                  <a:srgbClr val="000000"/>
                </a:solidFill>
                <a:hlinkClick r:id="rId2">
                  <a:extLst>
                    <a:ext uri="{A12FA001-AC4F-418D-AE19-62706E023703}">
                      <ahyp:hlinkClr xmlns:ahyp="http://schemas.microsoft.com/office/drawing/2018/hyperlinkcolor" val="tx"/>
                    </a:ext>
                  </a:extLst>
                </a:hlinkClick>
              </a:rPr>
              <a:t>https://standards.ieee.org/content/dam/ieee-standards/standards/web/documents/other/Participant-Behavior-Individual-Method.pdf</a:t>
            </a:r>
            <a:endParaRPr lang="en-US" sz="1600" dirty="0">
              <a:solidFill>
                <a:srgbClr val="000000"/>
              </a:solidFill>
            </a:endParaRPr>
          </a:p>
          <a:p>
            <a:pPr lvl="0"/>
            <a:endParaRPr lang="en-US" sz="1600" dirty="0">
              <a:solidFill>
                <a:srgbClr val="000000"/>
              </a:solidFill>
            </a:endParaRPr>
          </a:p>
          <a:p>
            <a:pPr lvl="0"/>
            <a:r>
              <a:rPr lang="en-US" sz="1600" dirty="0">
                <a:solidFill>
                  <a:srgbClr val="000000"/>
                </a:solidFill>
              </a:rPr>
              <a:t>Participant behavior is guided by IEEE Code of Ethics &amp; Conduct</a:t>
            </a:r>
          </a:p>
          <a:p>
            <a:pPr lvl="0"/>
            <a:r>
              <a:rPr lang="en-US" sz="1600" dirty="0">
                <a:solidFill>
                  <a:srgbClr val="000000"/>
                </a:solidFill>
              </a:rPr>
              <a:t>Participants shall act independently of others, including employers</a:t>
            </a:r>
          </a:p>
          <a:p>
            <a:pPr lvl="0"/>
            <a:r>
              <a:rPr lang="en-US" sz="1600" dirty="0">
                <a:solidFill>
                  <a:srgbClr val="000000"/>
                </a:solidFill>
              </a:rPr>
              <a:t>Standards activities shall allow the fair &amp; equitable consideration of all viewpoints</a:t>
            </a:r>
            <a:endParaRPr lang="en-US" dirty="0"/>
          </a:p>
        </p:txBody>
      </p:sp>
      <p:sp>
        <p:nvSpPr>
          <p:cNvPr id="4" name="Slide Number Placeholder 3">
            <a:extLst>
              <a:ext uri="{FF2B5EF4-FFF2-40B4-BE49-F238E27FC236}">
                <a16:creationId xmlns:a16="http://schemas.microsoft.com/office/drawing/2014/main" id="{539153D1-5C5D-456F-969E-A7D21AF83969}"/>
              </a:ext>
            </a:extLst>
          </p:cNvPr>
          <p:cNvSpPr>
            <a:spLocks noGrp="1"/>
          </p:cNvSpPr>
          <p:nvPr>
            <p:ph type="sldNum" sz="quarter" idx="12"/>
          </p:nvPr>
        </p:nvSpPr>
        <p:spPr/>
        <p:txBody>
          <a:bodyPr/>
          <a:lstStyle/>
          <a:p>
            <a:pPr>
              <a:defRPr/>
            </a:pPr>
            <a:fld id="{C8910AE4-85DC-4894-8AA6-C2187499416B}" type="slidenum">
              <a:rPr lang="en-US" smtClean="0"/>
              <a:pPr>
                <a:defRPr/>
              </a:pPr>
              <a:t>2</a:t>
            </a:fld>
            <a:endParaRPr lang="en-US"/>
          </a:p>
        </p:txBody>
      </p:sp>
    </p:spTree>
    <p:extLst>
      <p:ext uri="{BB962C8B-B14F-4D97-AF65-F5344CB8AC3E}">
        <p14:creationId xmlns:p14="http://schemas.microsoft.com/office/powerpoint/2010/main" val="341113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3.00 Chair’s Announcements</a:t>
            </a:r>
          </a:p>
        </p:txBody>
      </p:sp>
      <p:sp>
        <p:nvSpPr>
          <p:cNvPr id="3" name="Content Placeholder 2"/>
          <p:cNvSpPr>
            <a:spLocks noGrp="1"/>
          </p:cNvSpPr>
          <p:nvPr>
            <p:ph idx="1"/>
          </p:nvPr>
        </p:nvSpPr>
        <p:spPr>
          <a:xfrm>
            <a:off x="1066800" y="1600200"/>
            <a:ext cx="9829800" cy="4114800"/>
          </a:xfrm>
        </p:spPr>
        <p:txBody>
          <a:bodyPr/>
          <a:lstStyle/>
          <a:p>
            <a:r>
              <a:rPr lang="en-US" sz="2400" dirty="0"/>
              <a:t>Reminders</a:t>
            </a:r>
            <a:endParaRPr lang="en-US" sz="1600" dirty="0"/>
          </a:p>
          <a:p>
            <a:pPr lvl="1"/>
            <a:endParaRPr lang="en-US" sz="1600" dirty="0"/>
          </a:p>
          <a:p>
            <a:pPr marL="457200" lvl="1" indent="0">
              <a:buNone/>
            </a:pPr>
            <a:r>
              <a:rPr lang="en-US" sz="2000" dirty="0"/>
              <a:t>Reminder #1: Use IMAT to log your attendance</a:t>
            </a:r>
          </a:p>
          <a:p>
            <a:pPr marL="457200" lvl="1" indent="0">
              <a:buNone/>
            </a:pPr>
            <a:endParaRPr lang="en-US" sz="2000" dirty="0"/>
          </a:p>
          <a:p>
            <a:pPr marL="457200" lvl="1" indent="0">
              <a:buNone/>
            </a:pPr>
            <a:r>
              <a:rPr lang="en-US" sz="2000" dirty="0"/>
              <a:t>Reminder #2: Please enable mute when you are not speaking</a:t>
            </a:r>
          </a:p>
          <a:p>
            <a:pPr marL="457200" lvl="1" indent="0">
              <a:buNone/>
            </a:pPr>
            <a:endParaRPr lang="en-US" sz="2000" dirty="0"/>
          </a:p>
          <a:p>
            <a:pPr marL="457200" lvl="1" indent="0">
              <a:buNone/>
            </a:pPr>
            <a:r>
              <a:rPr lang="en-US" sz="2000" dirty="0"/>
              <a:t>Reminder #3: Please use the Chat function to request being put in the queue</a:t>
            </a:r>
          </a:p>
          <a:p>
            <a:pPr marL="457200" lvl="1" indent="0">
              <a:buNone/>
            </a:pPr>
            <a:endParaRPr lang="en-US" sz="2000" dirty="0"/>
          </a:p>
          <a:p>
            <a:pPr marL="457200" lvl="1" indent="0">
              <a:buNone/>
            </a:pPr>
            <a:r>
              <a:rPr lang="en-US" sz="2000" dirty="0"/>
              <a:t>Reminder#4: Interim EC meeting scheduled for 05 JAN 2021 2 hours</a:t>
            </a:r>
          </a:p>
          <a:p>
            <a:pPr marL="457200" lvl="1" indent="0">
              <a:buNone/>
            </a:pPr>
            <a:br>
              <a:rPr lang="en-US" sz="1600" dirty="0"/>
            </a:br>
            <a:endParaRPr lang="en-US" sz="1600" dirty="0"/>
          </a:p>
          <a:p>
            <a:pPr marL="457200" lvl="1" indent="0">
              <a:buNone/>
            </a:pPr>
            <a:br>
              <a:rPr lang="en-US" sz="1600" dirty="0"/>
            </a:br>
            <a:br>
              <a:rPr lang="en-US" sz="1600" dirty="0"/>
            </a:br>
            <a:endParaRPr lang="en-US" sz="2400" dirty="0"/>
          </a:p>
          <a:p>
            <a:pPr lvl="1"/>
            <a:endParaRPr lang="en-US"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3</a:t>
            </a:fld>
            <a:endParaRPr lang="en-US"/>
          </a:p>
        </p:txBody>
      </p:sp>
    </p:spTree>
    <p:extLst>
      <p:ext uri="{BB962C8B-B14F-4D97-AF65-F5344CB8AC3E}">
        <p14:creationId xmlns:p14="http://schemas.microsoft.com/office/powerpoint/2010/main" val="3542983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3.01 Rotating time of monthly EC call</a:t>
            </a:r>
            <a:r>
              <a:rPr lang="en-US" sz="4000" dirty="0"/>
              <a:t> </a:t>
            </a:r>
          </a:p>
        </p:txBody>
      </p:sp>
      <p:sp>
        <p:nvSpPr>
          <p:cNvPr id="3" name="Content Placeholder 2"/>
          <p:cNvSpPr>
            <a:spLocks noGrp="1"/>
          </p:cNvSpPr>
          <p:nvPr>
            <p:ph idx="1"/>
          </p:nvPr>
        </p:nvSpPr>
        <p:spPr>
          <a:xfrm>
            <a:off x="647700" y="1600200"/>
            <a:ext cx="10896600" cy="4648200"/>
          </a:xfrm>
        </p:spPr>
        <p:txBody>
          <a:bodyPr/>
          <a:lstStyle/>
          <a:p>
            <a:r>
              <a:rPr lang="en-US" sz="2400" dirty="0"/>
              <a:t>The monthly 802 EC calls have been scheduled for 18:00-20:00 UTC on the first Tuesday of each month</a:t>
            </a:r>
          </a:p>
          <a:p>
            <a:r>
              <a:rPr lang="en-US" sz="2400" dirty="0"/>
              <a:t>In consideration of the fact 802 EC participants live in a wide range of time zones, there is a proposal to rotate the start time of the calls</a:t>
            </a:r>
          </a:p>
          <a:p>
            <a:r>
              <a:rPr lang="en-US" sz="2400" dirty="0"/>
              <a:t>Draft Proposal</a:t>
            </a:r>
          </a:p>
          <a:p>
            <a:pPr lvl="1"/>
            <a:r>
              <a:rPr lang="en-US" sz="1800" dirty="0"/>
              <a:t>Rotate across three start times</a:t>
            </a:r>
          </a:p>
          <a:p>
            <a:pPr lvl="1"/>
            <a:r>
              <a:rPr lang="en-US" sz="1800" dirty="0"/>
              <a:t>Feedback?</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4</a:t>
            </a:fld>
            <a:endParaRPr lang="en-US" dirty="0"/>
          </a:p>
        </p:txBody>
      </p:sp>
      <p:pic>
        <p:nvPicPr>
          <p:cNvPr id="6" name="Picture 5">
            <a:extLst>
              <a:ext uri="{FF2B5EF4-FFF2-40B4-BE49-F238E27FC236}">
                <a16:creationId xmlns:a16="http://schemas.microsoft.com/office/drawing/2014/main" id="{2C17EF29-AFEB-4DFC-8212-B2E185E73FCF}"/>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91100" y="3232404"/>
            <a:ext cx="6553200" cy="3473196"/>
          </a:xfrm>
          <a:prstGeom prst="rect">
            <a:avLst/>
          </a:prstGeom>
        </p:spPr>
      </p:pic>
    </p:spTree>
    <p:extLst>
      <p:ext uri="{BB962C8B-B14F-4D97-AF65-F5344CB8AC3E}">
        <p14:creationId xmlns:p14="http://schemas.microsoft.com/office/powerpoint/2010/main" val="13361431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Restructuring objective – increase efficiency and responsiveness of 802 LMSC</a:t>
            </a:r>
          </a:p>
          <a:p>
            <a:pPr lvl="1"/>
            <a:r>
              <a:rPr lang="en-US" sz="2000" dirty="0"/>
              <a:t>Give WGs and TAGs more autonomy</a:t>
            </a:r>
            <a:endParaRPr lang="en-US" sz="1800" dirty="0"/>
          </a:p>
          <a:p>
            <a:pPr lvl="2"/>
            <a:r>
              <a:rPr lang="en-US" sz="1400" dirty="0"/>
              <a:t>Submit PARs and completed draft standards directly to Standard Board for approval.</a:t>
            </a:r>
          </a:p>
          <a:p>
            <a:pPr lvl="2"/>
            <a:r>
              <a:rPr lang="en-US" sz="1400" dirty="0"/>
              <a:t>Meet independently whenever, wherever and however is best for their participants. One “All-802” gathering per year.</a:t>
            </a:r>
          </a:p>
          <a:p>
            <a:pPr lvl="2"/>
            <a:r>
              <a:rPr lang="en-US" sz="1400" dirty="0"/>
              <a:t>Consider converting well established WGs to Standards Committees.</a:t>
            </a:r>
          </a:p>
          <a:p>
            <a:pPr lvl="1"/>
            <a:r>
              <a:rPr lang="en-US" sz="2000" dirty="0"/>
              <a:t>Re-charter the 802 Executive Committee</a:t>
            </a:r>
          </a:p>
          <a:p>
            <a:pPr lvl="2"/>
            <a:r>
              <a:rPr lang="en-US" sz="1400" dirty="0"/>
              <a:t>Established 40 years ago, the 802 EC is subject to significantly different volunteer, market and technology drivers in 2020.</a:t>
            </a:r>
          </a:p>
          <a:p>
            <a:pPr lvl="2"/>
            <a:r>
              <a:rPr lang="en-US" sz="1400" dirty="0"/>
              <a:t>Less direct operational oversight responsibility – let the WG/TAG manage themselves.</a:t>
            </a:r>
          </a:p>
          <a:p>
            <a:pPr lvl="2"/>
            <a:r>
              <a:rPr lang="en-US" sz="1400" dirty="0"/>
              <a:t>Become more strategic, less operational – more akin to a Board of Directors.</a:t>
            </a:r>
          </a:p>
          <a:p>
            <a:pPr lvl="2"/>
            <a:r>
              <a:rPr lang="en-US" sz="1400" dirty="0"/>
              <a:t>Focus on long term growth, fostering new work, high level interactions with external organizations and public visibility.</a:t>
            </a:r>
          </a:p>
          <a:p>
            <a:r>
              <a:rPr lang="en-US" sz="2400" dirty="0"/>
              <a:t>Next Steps</a:t>
            </a:r>
            <a:endParaRPr lang="en-US" sz="1400" dirty="0"/>
          </a:p>
          <a:p>
            <a:pPr lvl="1"/>
            <a:r>
              <a:rPr lang="en-US" sz="1800" dirty="0"/>
              <a:t>Solicit input via EC reflector </a:t>
            </a:r>
          </a:p>
          <a:p>
            <a:pPr lvl="1"/>
            <a:r>
              <a:rPr lang="en-US" sz="1800" dirty="0"/>
              <a:t>Hold 1 hour meetings at least once per month, report out status each plenary</a:t>
            </a:r>
          </a:p>
          <a:p>
            <a:pPr lvl="2"/>
            <a:r>
              <a:rPr lang="en-US" sz="1400" dirty="0"/>
              <a:t>1</a:t>
            </a:r>
            <a:r>
              <a:rPr lang="en-US" sz="1400" baseline="30000" dirty="0"/>
              <a:t>st</a:t>
            </a:r>
            <a:r>
              <a:rPr lang="en-US" sz="1400" dirty="0"/>
              <a:t> meeting scheduled for 13:00-14:00 ET 15 DEC 2020</a:t>
            </a:r>
          </a:p>
          <a:p>
            <a:pPr lvl="1"/>
            <a:r>
              <a:rPr lang="en-US" sz="1800" dirty="0"/>
              <a:t>Deliverable: a well vetted and socialized recommendation for EC consideration within 12 months. </a:t>
            </a:r>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5</a:t>
            </a:fld>
            <a:endParaRPr lang="en-US" dirty="0"/>
          </a:p>
        </p:txBody>
      </p:sp>
    </p:spTree>
    <p:extLst>
      <p:ext uri="{BB962C8B-B14F-4D97-AF65-F5344CB8AC3E}">
        <p14:creationId xmlns:p14="http://schemas.microsoft.com/office/powerpoint/2010/main" val="12024114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Ad Hoc membership</a:t>
            </a:r>
          </a:p>
          <a:p>
            <a:pPr lvl="1"/>
            <a:r>
              <a:rPr lang="en-US" sz="2000" dirty="0" err="1"/>
              <a:t>Nikolich</a:t>
            </a:r>
            <a:r>
              <a:rPr lang="en-US" sz="2000" dirty="0"/>
              <a:t> to chair. </a:t>
            </a:r>
          </a:p>
          <a:p>
            <a:pPr lvl="1"/>
            <a:r>
              <a:rPr lang="en-US" sz="2000" dirty="0"/>
              <a:t>Any 802 EC Member indicating interest eligible to participate</a:t>
            </a:r>
          </a:p>
          <a:p>
            <a:pPr lvl="1"/>
            <a:r>
              <a:rPr lang="en-US" sz="2000" dirty="0"/>
              <a:t>Plus one additional member per WG/TAG as designated by the WG/TAG chair</a:t>
            </a:r>
          </a:p>
          <a:p>
            <a:r>
              <a:rPr lang="en-US" sz="2000" dirty="0"/>
              <a:t>Draft Agenda</a:t>
            </a:r>
            <a:endParaRPr lang="en-US" sz="1800" dirty="0"/>
          </a:p>
          <a:p>
            <a:pPr lvl="1"/>
            <a:r>
              <a:rPr lang="en-US" sz="1800" dirty="0"/>
              <a:t>Discuss, refine and agree on the scope of the ad hoc: consider the pros and cons of various restructuring options</a:t>
            </a:r>
          </a:p>
          <a:p>
            <a:pPr lvl="1"/>
            <a:r>
              <a:rPr lang="en-US" sz="1800" dirty="0"/>
              <a:t>Agree on 1 hour meetings at least once per month for 2021, (with rotating times to maximize convenience across multiple time zones)</a:t>
            </a:r>
          </a:p>
          <a:p>
            <a:pPr lvl="1"/>
            <a:r>
              <a:rPr lang="en-US" sz="1800" dirty="0"/>
              <a:t>discuss the proposed deliverable: a well vetted and socialized recommendation for EC consideration within 12 months</a:t>
            </a:r>
          </a:p>
          <a:p>
            <a:pPr marL="0" indent="0">
              <a:buNone/>
            </a:pP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6</a:t>
            </a:fld>
            <a:endParaRPr lang="en-US" dirty="0"/>
          </a:p>
        </p:txBody>
      </p:sp>
    </p:spTree>
    <p:extLst>
      <p:ext uri="{BB962C8B-B14F-4D97-AF65-F5344CB8AC3E}">
        <p14:creationId xmlns:p14="http://schemas.microsoft.com/office/powerpoint/2010/main" val="41978203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txBox="1">
            <a:spLocks noGrp="1" noChangeArrowheads="1"/>
          </p:cNvSpPr>
          <p:nvPr>
            <p:ph type="title"/>
          </p:nvPr>
        </p:nvSpPr>
        <p:spPr bwMode="auto">
          <a:xfrm>
            <a:off x="381000" y="609600"/>
            <a:ext cx="11201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3600" dirty="0"/>
              <a:t>3.03 802 ad hoc to evaluate restructuring options</a:t>
            </a:r>
            <a:r>
              <a:rPr lang="en-US" sz="4000" dirty="0"/>
              <a:t> </a:t>
            </a:r>
          </a:p>
        </p:txBody>
      </p:sp>
      <p:sp>
        <p:nvSpPr>
          <p:cNvPr id="3" name="Content Placeholder 2"/>
          <p:cNvSpPr>
            <a:spLocks noGrp="1"/>
          </p:cNvSpPr>
          <p:nvPr>
            <p:ph idx="1"/>
          </p:nvPr>
        </p:nvSpPr>
        <p:spPr>
          <a:xfrm>
            <a:off x="609600" y="1828800"/>
            <a:ext cx="10896600" cy="4648200"/>
          </a:xfrm>
        </p:spPr>
        <p:txBody>
          <a:bodyPr/>
          <a:lstStyle/>
          <a:p>
            <a:r>
              <a:rPr lang="en-US" sz="2400" dirty="0"/>
              <a:t>EC Comments to date</a:t>
            </a:r>
            <a:endParaRPr lang="en-US" sz="1400" dirty="0"/>
          </a:p>
          <a:p>
            <a:pPr lvl="1"/>
            <a:r>
              <a:rPr lang="en-US" sz="1600" dirty="0"/>
              <a:t>Steve: suggests adding specifying what problem(s) we are trying to solve </a:t>
            </a:r>
          </a:p>
          <a:p>
            <a:pPr lvl="1"/>
            <a:endParaRPr lang="en-US" sz="1600" dirty="0"/>
          </a:p>
          <a:p>
            <a:pPr lvl="1"/>
            <a:r>
              <a:rPr lang="en-US" sz="1600" dirty="0"/>
              <a:t>Clint: suggests that yes, we have been productive in the way we have done tasks and work in the past, but do we know that our current processes and procedures are the best way?  Perhaps something new might indeed help us more...</a:t>
            </a:r>
            <a:endParaRPr lang="en-US" sz="1200" dirty="0"/>
          </a:p>
          <a:p>
            <a:pPr lvl="1"/>
            <a:endParaRPr lang="en-US" sz="1600" dirty="0"/>
          </a:p>
          <a:p>
            <a:pPr lvl="1"/>
            <a:r>
              <a:rPr lang="en-US" sz="1600" dirty="0"/>
              <a:t>George: </a:t>
            </a:r>
            <a:endParaRPr lang="en-US" sz="1800" dirty="0"/>
          </a:p>
          <a:p>
            <a:pPr marL="457200" lvl="1" indent="0">
              <a:buNone/>
            </a:pPr>
            <a:endParaRPr lang="en-US" sz="1800" dirty="0"/>
          </a:p>
          <a:p>
            <a:pPr lvl="1"/>
            <a:endParaRPr lang="en-US" sz="1800" dirty="0"/>
          </a:p>
          <a:p>
            <a:pPr lvl="2"/>
            <a:endParaRPr lang="en-US" sz="14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7</a:t>
            </a:fld>
            <a:endParaRPr lang="en-US" dirty="0"/>
          </a:p>
        </p:txBody>
      </p:sp>
      <p:sp>
        <p:nvSpPr>
          <p:cNvPr id="2" name="Rectangle 1">
            <a:extLst>
              <a:ext uri="{FF2B5EF4-FFF2-40B4-BE49-F238E27FC236}">
                <a16:creationId xmlns:a16="http://schemas.microsoft.com/office/drawing/2014/main" id="{148F1095-3C5F-4C42-873D-A667C220F154}"/>
              </a:ext>
            </a:extLst>
          </p:cNvPr>
          <p:cNvSpPr>
            <a:spLocks noChangeArrowheads="1"/>
          </p:cNvSpPr>
          <p:nvPr/>
        </p:nvSpPr>
        <p:spPr bwMode="auto">
          <a:xfrm>
            <a:off x="1371600" y="3913644"/>
            <a:ext cx="9525000" cy="26776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Steve, I think you’ve put your finger on the main delay I see, but it is less a delay of the EC and more a delay in how the WG’s interact to review PARs, i.e., the WG PAR review process.  The EC could theoretically approve PARs at any meeting (probably would require a simple rules change), but the input/feedback process to provide review by other WGs only happens during a plenary cycle.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I think this highlights the main restructuring issues, which relate to working-group interaction-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collaboration</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feel it is important to have cross-working group review</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On what issues do we need an executive ‘steering function’ to resolve differences or allocate work within the working groups? [or, conversely, if we don’t have an EC steering function, what conflicts emerge]</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 </a:t>
            </a:r>
            <a:endParaRPr kumimoji="0" lang="en-US" altLang="en-US" sz="10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Calibri" panose="020F0502020204030204" pitchFamily="34" charset="0"/>
                <a:cs typeface="Calibri" panose="020F0502020204030204" pitchFamily="34" charset="0"/>
              </a:rPr>
              <a:t>and, with those in mind, what is the most efficient structure and process to accomplish it.</a:t>
            </a: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85287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828800" y="1447800"/>
            <a:ext cx="8610600" cy="5181600"/>
          </a:xfrm>
        </p:spPr>
        <p:txBody>
          <a:bodyPr/>
          <a:lstStyle/>
          <a:p>
            <a:r>
              <a:rPr lang="en-US" sz="2400" dirty="0"/>
              <a:t>Review Recording Secretary’s list of Open Action Items</a:t>
            </a:r>
            <a:endParaRPr lang="en-US" sz="2000" dirty="0"/>
          </a:p>
        </p:txBody>
      </p:sp>
      <p:sp>
        <p:nvSpPr>
          <p:cNvPr id="4" name="Slide Number Placeholder 3"/>
          <p:cNvSpPr>
            <a:spLocks noGrp="1"/>
          </p:cNvSpPr>
          <p:nvPr>
            <p:ph type="sldNum" sz="quarter" idx="12"/>
          </p:nvPr>
        </p:nvSpPr>
        <p:spPr/>
        <p:txBody>
          <a:bodyPr/>
          <a:lstStyle/>
          <a:p>
            <a:pPr>
              <a:defRPr/>
            </a:pPr>
            <a:fld id="{C8910AE4-85DC-4894-8AA6-C2187499416B}" type="slidenum">
              <a:rPr lang="en-US" smtClean="0"/>
              <a:pPr>
                <a:defRPr/>
              </a:pPr>
              <a:t>8</a:t>
            </a:fld>
            <a:endParaRPr lang="en-US" dirty="0"/>
          </a:p>
        </p:txBody>
      </p:sp>
      <p:sp>
        <p:nvSpPr>
          <p:cNvPr id="5" name="Rectangle 2"/>
          <p:cNvSpPr txBox="1">
            <a:spLocks noGrp="1" noChangeArrowheads="1"/>
          </p:cNvSpPr>
          <p:nvPr>
            <p:ph type="title"/>
          </p:nvPr>
        </p:nvSpPr>
        <p:spPr bwMode="auto">
          <a:xfrm>
            <a:off x="2209800" y="3048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eaLnBrk="1" hangingPunct="1"/>
            <a:r>
              <a:rPr lang="en-US" sz="4000" dirty="0"/>
              <a:t>3.05 EC Action Item recap</a:t>
            </a:r>
          </a:p>
        </p:txBody>
      </p:sp>
    </p:spTree>
    <p:extLst>
      <p:ext uri="{BB962C8B-B14F-4D97-AF65-F5344CB8AC3E}">
        <p14:creationId xmlns:p14="http://schemas.microsoft.com/office/powerpoint/2010/main" val="23779375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838200" y="304800"/>
            <a:ext cx="10363200" cy="1143000"/>
          </a:xfrm>
        </p:spPr>
        <p:txBody>
          <a:bodyPr/>
          <a:lstStyle/>
          <a:p>
            <a:pPr eaLnBrk="1" hangingPunct="1"/>
            <a:r>
              <a:rPr lang="en-US" sz="4000" dirty="0"/>
              <a:t>6.01 Identify 802 Task Force Topics </a:t>
            </a:r>
          </a:p>
        </p:txBody>
      </p:sp>
      <p:sp>
        <p:nvSpPr>
          <p:cNvPr id="14340" name="Rectangle 3"/>
          <p:cNvSpPr>
            <a:spLocks noGrp="1" noChangeArrowheads="1"/>
          </p:cNvSpPr>
          <p:nvPr>
            <p:ph idx="1"/>
          </p:nvPr>
        </p:nvSpPr>
        <p:spPr>
          <a:xfrm>
            <a:off x="609600" y="1371600"/>
            <a:ext cx="10820400" cy="4114800"/>
          </a:xfrm>
        </p:spPr>
        <p:txBody>
          <a:bodyPr/>
          <a:lstStyle/>
          <a:p>
            <a:pPr marL="0" indent="0" eaLnBrk="1" hangingPunct="1">
              <a:buNone/>
              <a:defRPr/>
            </a:pPr>
            <a:r>
              <a:rPr lang="en-US" sz="2000" dirty="0"/>
              <a:t>802 Task Force Electronic Meeting scheduled for Monday 21 December 2020 2-3pm ET</a:t>
            </a:r>
            <a:br>
              <a:rPr lang="en-US" sz="2000" dirty="0"/>
            </a:br>
            <a:r>
              <a:rPr lang="en-US" sz="2000" dirty="0"/>
              <a:t>	Draft Agenda</a:t>
            </a:r>
            <a:endParaRPr lang="en-US" sz="2400" dirty="0">
              <a:solidFill>
                <a:schemeClr val="tx2"/>
              </a:solidFill>
            </a:endParaRPr>
          </a:p>
          <a:p>
            <a:pPr marL="800100" lvl="1" indent="-342900">
              <a:buFont typeface="+mj-lt"/>
              <a:buAutoNum type="arabicPeriod"/>
              <a:defRPr/>
            </a:pPr>
            <a:r>
              <a:rPr lang="en-US" sz="2400" dirty="0"/>
              <a:t>Open portion of meeting:</a:t>
            </a:r>
            <a:endParaRPr lang="en-US" sz="1600" dirty="0">
              <a:solidFill>
                <a:schemeClr val="tx2"/>
              </a:solidFill>
            </a:endParaRPr>
          </a:p>
          <a:p>
            <a:pPr marL="1200150" lvl="2" indent="-342900">
              <a:buFont typeface="+mj-lt"/>
              <a:buAutoNum type="arabicPeriod"/>
              <a:defRPr/>
            </a:pPr>
            <a:r>
              <a:rPr lang="en-US" sz="1800" dirty="0">
                <a:solidFill>
                  <a:schemeClr val="tx2"/>
                </a:solidFill>
              </a:rPr>
              <a:t>IEEE SA tools update &amp; discussion</a:t>
            </a:r>
          </a:p>
          <a:p>
            <a:pPr marL="1657350" lvl="3" indent="-342900">
              <a:buFont typeface="+mj-lt"/>
              <a:buAutoNum type="arabicPeriod"/>
              <a:defRPr/>
            </a:pPr>
            <a:r>
              <a:rPr lang="en-US" sz="1800" dirty="0">
                <a:solidFill>
                  <a:schemeClr val="tx2"/>
                </a:solidFill>
              </a:rPr>
              <a:t>Remote meeting tools: web conferencing, remote voting, etc.</a:t>
            </a:r>
          </a:p>
          <a:p>
            <a:pPr marL="1657350" lvl="3" indent="-342900">
              <a:buFont typeface="+mj-lt"/>
              <a:buAutoNum type="arabicPeriod"/>
              <a:defRPr/>
            </a:pPr>
            <a:r>
              <a:rPr lang="en-US" sz="1800" dirty="0">
                <a:solidFill>
                  <a:schemeClr val="tx2"/>
                </a:solidFill>
              </a:rPr>
              <a:t>Mentor replacement investigation – status update</a:t>
            </a:r>
          </a:p>
          <a:p>
            <a:pPr marL="1657350" lvl="3" indent="-342900">
              <a:buFont typeface="+mj-lt"/>
              <a:buAutoNum type="arabicPeriod"/>
              <a:defRPr/>
            </a:pPr>
            <a:r>
              <a:rPr lang="en-US" sz="1800" dirty="0">
                <a:solidFill>
                  <a:schemeClr val="tx2"/>
                </a:solidFill>
              </a:rPr>
              <a:t>SA to potentially fund FrameMaker licenses – status update</a:t>
            </a:r>
            <a:endParaRPr lang="en-US" sz="1400" dirty="0">
              <a:solidFill>
                <a:schemeClr val="tx2"/>
              </a:solidFill>
            </a:endParaRPr>
          </a:p>
          <a:p>
            <a:pPr marL="1200150" lvl="2" indent="-342900">
              <a:buFont typeface="+mj-lt"/>
              <a:buAutoNum type="arabicPeriod"/>
              <a:defRPr/>
            </a:pPr>
            <a:r>
              <a:rPr lang="en-US" sz="1800" dirty="0">
                <a:solidFill>
                  <a:schemeClr val="tx2"/>
                </a:solidFill>
              </a:rPr>
              <a:t>Schedule 2021 meetings (possibly 29MAR, 21JUN, 27SEP, 13DEC)</a:t>
            </a:r>
          </a:p>
          <a:p>
            <a:pPr marL="1200150" lvl="2" indent="-342900">
              <a:buFont typeface="+mj-lt"/>
              <a:buAutoNum type="arabicPeriod"/>
              <a:defRPr/>
            </a:pPr>
            <a:r>
              <a:rPr lang="en-US" sz="1800" dirty="0">
                <a:solidFill>
                  <a:schemeClr val="tx2"/>
                </a:solidFill>
              </a:rPr>
              <a:t>Possible item from Public Visibility Standing Committee</a:t>
            </a:r>
          </a:p>
          <a:p>
            <a:pPr marL="1200150" lvl="2" indent="-342900">
              <a:buFont typeface="+mj-lt"/>
              <a:buAutoNum type="arabicPeriod"/>
              <a:defRPr/>
            </a:pPr>
            <a:r>
              <a:rPr lang="en-US" sz="1800" dirty="0">
                <a:solidFill>
                  <a:schemeClr val="tx2"/>
                </a:solidFill>
              </a:rPr>
              <a:t>Any other business, 5 min, all?</a:t>
            </a:r>
          </a:p>
          <a:p>
            <a:pPr marL="1200150" lvl="2" indent="-342900">
              <a:buFont typeface="+mj-lt"/>
              <a:buAutoNum type="arabicPeriod"/>
              <a:defRPr/>
            </a:pPr>
            <a:r>
              <a:rPr lang="en-US" sz="1800" dirty="0">
                <a:solidFill>
                  <a:schemeClr val="tx2"/>
                </a:solidFill>
              </a:rPr>
              <a:t>Action item review, 5 min, </a:t>
            </a:r>
            <a:r>
              <a:rPr lang="en-US" sz="1800" dirty="0" err="1">
                <a:solidFill>
                  <a:schemeClr val="tx2"/>
                </a:solidFill>
              </a:rPr>
              <a:t>Nikolich</a:t>
            </a:r>
            <a:endParaRPr lang="en-US" dirty="0">
              <a:solidFill>
                <a:schemeClr val="tx2"/>
              </a:solidFill>
            </a:endParaRPr>
          </a:p>
          <a:p>
            <a:pPr marL="800100" lvl="1" indent="-342900">
              <a:buFont typeface="+mj-lt"/>
              <a:buAutoNum type="arabicPeriod"/>
              <a:defRPr/>
            </a:pPr>
            <a:r>
              <a:rPr lang="en-US" sz="2400" dirty="0">
                <a:solidFill>
                  <a:schemeClr val="tx2"/>
                </a:solidFill>
              </a:rPr>
              <a:t>Closed portion of meeting: </a:t>
            </a:r>
            <a:endParaRPr lang="en-US" dirty="0">
              <a:solidFill>
                <a:schemeClr val="tx2"/>
              </a:solidFill>
            </a:endParaRPr>
          </a:p>
          <a:p>
            <a:pPr marL="1200150" lvl="2" indent="-342900">
              <a:buFont typeface="+mj-lt"/>
              <a:buAutoNum type="arabicPeriod"/>
              <a:defRPr/>
            </a:pPr>
            <a:r>
              <a:rPr lang="en-US" dirty="0">
                <a:solidFill>
                  <a:schemeClr val="tx2"/>
                </a:solidFill>
              </a:rPr>
              <a:t>None at this time </a:t>
            </a:r>
            <a:endParaRPr lang="en-US" dirty="0"/>
          </a:p>
          <a:p>
            <a:pPr marL="800100" lvl="1" indent="-342900">
              <a:buFont typeface="+mj-lt"/>
              <a:buAutoNum type="arabicPeriod"/>
              <a:defRPr/>
            </a:pPr>
            <a:r>
              <a:rPr lang="en-US" sz="2400" dirty="0">
                <a:solidFill>
                  <a:schemeClr val="tx2"/>
                </a:solidFill>
              </a:rPr>
              <a:t>Adjourn</a:t>
            </a:r>
            <a:endParaRPr lang="en-US" sz="1400" dirty="0">
              <a:solidFill>
                <a:schemeClr val="tx2"/>
              </a:solidFill>
            </a:endParaRPr>
          </a:p>
          <a:p>
            <a:pPr lvl="1" eaLnBrk="1" hangingPunct="1">
              <a:defRPr/>
            </a:pPr>
            <a:endParaRPr lang="en-US" sz="1600" dirty="0"/>
          </a:p>
          <a:p>
            <a:pPr lvl="2" eaLnBrk="1" hangingPunct="1">
              <a:defRPr/>
            </a:pPr>
            <a:endParaRPr lang="en-US" sz="2000" dirty="0"/>
          </a:p>
          <a:p>
            <a:pPr lvl="2" eaLnBrk="1" hangingPunct="1">
              <a:defRPr/>
            </a:pPr>
            <a:endParaRPr lang="en-US" sz="2000" dirty="0"/>
          </a:p>
        </p:txBody>
      </p:sp>
      <p:sp>
        <p:nvSpPr>
          <p:cNvPr id="14338" name="Slide Number Placeholder 5"/>
          <p:cNvSpPr>
            <a:spLocks noGrp="1"/>
          </p:cNvSpPr>
          <p:nvPr>
            <p:ph type="sldNum" sz="quarter" idx="12"/>
          </p:nvPr>
        </p:nvSpPr>
        <p:spPr/>
        <p:txBody>
          <a:bodyPr/>
          <a:lstStyle/>
          <a:p>
            <a:pPr>
              <a:defRPr/>
            </a:pPr>
            <a:fld id="{2F8BFD41-4FBB-4B2A-B8EA-25FA07AA2DC6}" type="slidenum">
              <a:rPr lang="en-US" smtClean="0"/>
              <a:pPr>
                <a:defRPr/>
              </a:pPr>
              <a:t>9</a:t>
            </a:fld>
            <a:endParaRPr lang="en-US"/>
          </a:p>
        </p:txBody>
      </p:sp>
    </p:spTree>
    <p:extLst>
      <p:ext uri="{BB962C8B-B14F-4D97-AF65-F5344CB8AC3E}">
        <p14:creationId xmlns:p14="http://schemas.microsoft.com/office/powerpoint/2010/main" val="4294434335"/>
      </p:ext>
    </p:extLst>
  </p:cSld>
  <p:clrMapOvr>
    <a:masterClrMapping/>
  </p:clrMapOvr>
</p:sld>
</file>

<file path=ppt/theme/theme1.xml><?xml version="1.0" encoding="utf-8"?>
<a:theme xmlns:a="http://schemas.openxmlformats.org/drawingml/2006/main" name="Default Design">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80000"/>
          </a:lnSpc>
          <a:spcBef>
            <a:spcPct val="20000"/>
          </a:spcBef>
          <a:spcAft>
            <a:spcPct val="0"/>
          </a:spcAft>
          <a:buClrTx/>
          <a:buSzTx/>
          <a:buFontTx/>
          <a:buNone/>
          <a:tabLst/>
          <a:defRPr kumimoji="0" lang="en-US"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239247</TotalTime>
  <Words>993</Words>
  <Application>Microsoft Office PowerPoint</Application>
  <PresentationFormat>Widescreen</PresentationFormat>
  <Paragraphs>114</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Times New Roman</vt:lpstr>
      <vt:lpstr>Default Design</vt:lpstr>
      <vt:lpstr>IEEE 802 LMSC   01DEC 2020 Electronic Meeting 1-3pm ET  </vt:lpstr>
      <vt:lpstr>PowerPoint Presentation</vt:lpstr>
      <vt:lpstr>3.00 Chair’s Announcements</vt:lpstr>
      <vt:lpstr>3.01 Rotating time of monthly EC call </vt:lpstr>
      <vt:lpstr>3.03 802 ad hoc to evaluate restructuring options </vt:lpstr>
      <vt:lpstr>3.03 802 ad hoc to evaluate restructuring options </vt:lpstr>
      <vt:lpstr>3.03 802 ad hoc to evaluate restructuring options </vt:lpstr>
      <vt:lpstr>3.05 EC Action Item recap</vt:lpstr>
      <vt:lpstr>6.01 Identify 802 Task Force Topics </vt:lpstr>
      <vt:lpstr>6.02 Substitute Chair’s Guideline Text for Ombudsman </vt:lpstr>
      <vt:lpstr>Adjourn EC Meeting</vt:lpstr>
    </vt:vector>
  </TitlesOfParts>
  <Company>self</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 LMSC Opening EC meeting</dc:title>
  <dc:subject>IEEE 802 LMSC Plenary Session</dc:subject>
  <dc:creator>Paul Nikolich</dc:creator>
  <cp:lastModifiedBy>paulnikolich paulnikolich</cp:lastModifiedBy>
  <cp:revision>3785</cp:revision>
  <cp:lastPrinted>2020-11-13T17:21:27Z</cp:lastPrinted>
  <dcterms:created xsi:type="dcterms:W3CDTF">2002-03-10T15:43:16Z</dcterms:created>
  <dcterms:modified xsi:type="dcterms:W3CDTF">2020-12-01T18:28:32Z</dcterms:modified>
</cp:coreProperties>
</file>