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323" r:id="rId7"/>
    <p:sldId id="263" r:id="rId8"/>
    <p:sldId id="325" r:id="rId9"/>
    <p:sldId id="333" r:id="rId10"/>
    <p:sldId id="332" r:id="rId11"/>
    <p:sldId id="328" r:id="rId12"/>
    <p:sldId id="312" r:id="rId13"/>
    <p:sldId id="308" r:id="rId14"/>
    <p:sldId id="304" r:id="rId15"/>
    <p:sldId id="303" r:id="rId16"/>
    <p:sldId id="291" r:id="rId17"/>
    <p:sldId id="269" r:id="rId18"/>
    <p:sldId id="330" r:id="rId19"/>
    <p:sldId id="331" r:id="rId20"/>
    <p:sldId id="329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easurer Report" id="{942DF32E-C4DB-4B23-A515-A18105EAC902}">
          <p14:sldIdLst>
            <p14:sldId id="256"/>
            <p14:sldId id="257"/>
            <p14:sldId id="323"/>
            <p14:sldId id="263"/>
          </p14:sldIdLst>
        </p14:section>
        <p14:section name="Meeting Income Report Record" id="{90888863-D814-48AF-89AB-7EB609E9FF5C}">
          <p14:sldIdLst>
            <p14:sldId id="325"/>
            <p14:sldId id="333"/>
            <p14:sldId id="332"/>
            <p14:sldId id="328"/>
            <p14:sldId id="312"/>
            <p14:sldId id="308"/>
            <p14:sldId id="304"/>
            <p14:sldId id="303"/>
            <p14:sldId id="291"/>
          </p14:sldIdLst>
        </p14:section>
        <p14:section name="Historical Attendance" id="{1C4EA2CF-D4AE-4AE5-8C56-BAD4577E2C2B}">
          <p14:sldIdLst>
            <p14:sldId id="269"/>
            <p14:sldId id="330"/>
            <p14:sldId id="331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4" autoAdjust="0"/>
    <p:restoredTop sz="85938" autoAdjust="0"/>
  </p:normalViewPr>
  <p:slideViewPr>
    <p:cSldViewPr>
      <p:cViewPr varScale="1">
        <p:scale>
          <a:sx n="81" d="100"/>
          <a:sy n="81" d="100"/>
        </p:scale>
        <p:origin x="106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session – 2003 - 2020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30-4F6D-BD7B-97DFC80CE51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7930-4F6D-BD7B-97DFC80CE51E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7930-4F6D-BD7B-97DFC80C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936"/>
        <c:axId val="484966760"/>
        <c:extLst/>
      </c:lineChart>
      <c:catAx>
        <c:axId val="4849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6760"/>
        <c:crosses val="autoZero"/>
        <c:auto val="1"/>
        <c:lblAlgn val="ctr"/>
        <c:lblOffset val="100"/>
        <c:noMultiLvlLbl val="0"/>
      </c:catAx>
      <c:valAx>
        <c:axId val="484966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5AA1-4D25-A10A-31D86F446B7E}"/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A1-4D25-A10A-31D86F446B7E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5AA1-4D25-A10A-31D86F446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544"/>
        <c:axId val="346737336"/>
        <c:extLst/>
      </c:lineChart>
      <c:catAx>
        <c:axId val="48496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737336"/>
        <c:crosses val="autoZero"/>
        <c:auto val="1"/>
        <c:lblAlgn val="ctr"/>
        <c:lblOffset val="100"/>
        <c:noMultiLvlLbl val="0"/>
      </c:catAx>
      <c:valAx>
        <c:axId val="34673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F961-4E05-A686-355085BC6AE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F961-4E05-A686-355085BC6AE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61-4E05-A686-355085BC6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672912"/>
        <c:axId val="486673304"/>
        <c:extLst/>
      </c:lineChart>
      <c:catAx>
        <c:axId val="4866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3304"/>
        <c:crosses val="autoZero"/>
        <c:auto val="1"/>
        <c:lblAlgn val="ctr"/>
        <c:lblOffset val="100"/>
        <c:noMultiLvlLbl val="0"/>
      </c:catAx>
      <c:valAx>
        <c:axId val="48667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EC-20/0252r0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EC-20/0252r0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EC-20/0252r0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29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EC-20/0252r0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5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EC-20/0252r0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EC-20/0252r0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2020: </a:t>
            </a:r>
          </a:p>
          <a:p>
            <a:r>
              <a:rPr lang="en-US" dirty="0"/>
              <a:t>	SLIKSVN Inv # F20200053 – Subversion for $138.07</a:t>
            </a:r>
          </a:p>
          <a:p>
            <a:r>
              <a:rPr lang="en-US" dirty="0"/>
              <a:t>	Post office – Stamps/envelopes - $16.50</a:t>
            </a:r>
          </a:p>
          <a:p>
            <a:r>
              <a:rPr lang="en-US" dirty="0"/>
              <a:t>2020-05 – Warsaw Poland – Session Cancelled- $35 is wire transfer shortage – still payable to MTG-Events.</a:t>
            </a:r>
            <a:br>
              <a:rPr lang="en-US" dirty="0"/>
            </a:br>
            <a:r>
              <a:rPr lang="en-US" dirty="0" err="1"/>
              <a:t>Misc</a:t>
            </a:r>
            <a:r>
              <a:rPr lang="en-US" dirty="0"/>
              <a:t> Expenses Finance Fees are the Authorize.net monthly charges that have no meeting to be applied to.</a:t>
            </a:r>
          </a:p>
          <a:p>
            <a:r>
              <a:rPr lang="en-US" dirty="0"/>
              <a:t>Audit fee for 2019 $5030.76 included in 4.12 in 2020 – </a:t>
            </a:r>
            <a:r>
              <a:rPr lang="en-US" dirty="0" err="1"/>
              <a:t>Misc</a:t>
            </a:r>
            <a:br>
              <a:rPr lang="en-US" dirty="0"/>
            </a:br>
            <a:r>
              <a:rPr lang="en-US" dirty="0"/>
              <a:t>All expenses/income for 2020 included.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EC-20/0252r0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EC-20/0252r0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91382" y="3256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EC-20/0252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191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Wireless Treasurer Report Nov 2020 -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838B4BB-A4D0-4480-9F10-787314E25A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2003 – 2019 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2015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665 – Atlanta ($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190,625,  $0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357 – Vancouver ($6,323, $14,667)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329 – Bangkok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$3,147,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$18,102)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2016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698 – Atlanta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(-$33,625,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$0)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324 – Waikoloa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$22,740,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$14,253)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– Warsaw ($1,025, 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$7,874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2017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317 – Atlanta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200" b="0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215 – Daejeon ($26,050.00, $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17,666.60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267 - Waikoloa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$17,750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18,404.21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2018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312 – Irvine (-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$12,380, -$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10,435.36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271 – Warsaw ($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5,965.00, $13,661.10)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283-- Waikoloa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$9,425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$18,419.07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2019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293 – St Louis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$30,408, -$13,667.13)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293 –  Atlanta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$32,243, -$20,163.50)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279  - Hanoi ($18,847,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-$1,748.46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3243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50278"/>
              </p:ext>
            </p:extLst>
          </p:nvPr>
        </p:nvGraphicFramePr>
        <p:xfrm>
          <a:off x="685800" y="914400"/>
          <a:ext cx="7620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15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16762"/>
              </p:ext>
            </p:extLst>
          </p:nvPr>
        </p:nvGraphicFramePr>
        <p:xfrm>
          <a:off x="791382" y="838200"/>
          <a:ext cx="775095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39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29788"/>
              </p:ext>
            </p:extLst>
          </p:nvPr>
        </p:nvGraphicFramePr>
        <p:xfrm>
          <a:off x="696912" y="762000"/>
          <a:ext cx="7845426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81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January 2021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4E0CA9D-230F-4C0B-91D7-FF4EFDDA3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931892"/>
              </p:ext>
            </p:extLst>
          </p:nvPr>
        </p:nvGraphicFramePr>
        <p:xfrm>
          <a:off x="1675606" y="659764"/>
          <a:ext cx="5867400" cy="5773106"/>
        </p:xfrm>
        <a:graphic>
          <a:graphicData uri="http://schemas.openxmlformats.org/drawingml/2006/table">
            <a:tbl>
              <a:tblPr/>
              <a:tblGrid>
                <a:gridCol w="3893062">
                  <a:extLst>
                    <a:ext uri="{9D8B030D-6E8A-4147-A177-3AD203B41FA5}">
                      <a16:colId xmlns:a16="http://schemas.microsoft.com/office/drawing/2014/main" val="3395638057"/>
                    </a:ext>
                  </a:extLst>
                </a:gridCol>
                <a:gridCol w="1974338">
                  <a:extLst>
                    <a:ext uri="{9D8B030D-6E8A-4147-A177-3AD203B41FA5}">
                      <a16:colId xmlns:a16="http://schemas.microsoft.com/office/drawing/2014/main" val="1555277913"/>
                    </a:ext>
                  </a:extLst>
                </a:gridCol>
              </a:tblGrid>
              <a:tr h="34766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Balance Sheet</a:t>
                      </a:r>
                    </a:p>
                  </a:txBody>
                  <a:tcPr marL="9521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15122"/>
                  </a:ext>
                </a:extLst>
              </a:tr>
              <a:tr h="34766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End of December 2020</a:t>
                      </a:r>
                    </a:p>
                  </a:txBody>
                  <a:tcPr marL="9521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61829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1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1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981123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976877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692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558230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384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7103418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076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098443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384" marR="9521" marT="95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907590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692" marR="9521" marT="95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227239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16290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461699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692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305605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384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$689,791.90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931512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384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($320,877.03)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431578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692" marR="9521" marT="95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18948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563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C090CA3-55AB-45E4-8067-79C5755DE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011540"/>
              </p:ext>
            </p:extLst>
          </p:nvPr>
        </p:nvGraphicFramePr>
        <p:xfrm>
          <a:off x="791382" y="762000"/>
          <a:ext cx="7666818" cy="5587452"/>
        </p:xfrm>
        <a:graphic>
          <a:graphicData uri="http://schemas.openxmlformats.org/drawingml/2006/table">
            <a:tbl>
              <a:tblPr/>
              <a:tblGrid>
                <a:gridCol w="5694775">
                  <a:extLst>
                    <a:ext uri="{9D8B030D-6E8A-4147-A177-3AD203B41FA5}">
                      <a16:colId xmlns:a16="http://schemas.microsoft.com/office/drawing/2014/main" val="428100400"/>
                    </a:ext>
                  </a:extLst>
                </a:gridCol>
                <a:gridCol w="1972043">
                  <a:extLst>
                    <a:ext uri="{9D8B030D-6E8A-4147-A177-3AD203B41FA5}">
                      <a16:colId xmlns:a16="http://schemas.microsoft.com/office/drawing/2014/main" val="2619000858"/>
                    </a:ext>
                  </a:extLst>
                </a:gridCol>
              </a:tblGrid>
              <a:tr h="60669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278158"/>
                  </a:ext>
                </a:extLst>
              </a:tr>
              <a:tr h="39538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As of 12/31/2020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734422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886685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921239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152.96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323716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(25,013.79)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32193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(24,860.83)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6831550"/>
                  </a:ext>
                </a:extLst>
              </a:tr>
              <a:tr h="6066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- 11/30/2020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393,775.70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951694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368,914.87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015017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- 12/31/2020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368,914.87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435433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992599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079292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12/31/2020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368,914.87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61902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32C1CED-DCCF-4413-8B8F-6B5CF9270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43161"/>
              </p:ext>
            </p:extLst>
          </p:nvPr>
        </p:nvGraphicFramePr>
        <p:xfrm>
          <a:off x="685800" y="685800"/>
          <a:ext cx="8001002" cy="5638800"/>
        </p:xfrm>
        <a:graphic>
          <a:graphicData uri="http://schemas.openxmlformats.org/drawingml/2006/table">
            <a:tbl>
              <a:tblPr/>
              <a:tblGrid>
                <a:gridCol w="1725018">
                  <a:extLst>
                    <a:ext uri="{9D8B030D-6E8A-4147-A177-3AD203B41FA5}">
                      <a16:colId xmlns:a16="http://schemas.microsoft.com/office/drawing/2014/main" val="278635492"/>
                    </a:ext>
                  </a:extLst>
                </a:gridCol>
                <a:gridCol w="645129">
                  <a:extLst>
                    <a:ext uri="{9D8B030D-6E8A-4147-A177-3AD203B41FA5}">
                      <a16:colId xmlns:a16="http://schemas.microsoft.com/office/drawing/2014/main" val="3878286660"/>
                    </a:ext>
                  </a:extLst>
                </a:gridCol>
                <a:gridCol w="731030">
                  <a:extLst>
                    <a:ext uri="{9D8B030D-6E8A-4147-A177-3AD203B41FA5}">
                      <a16:colId xmlns:a16="http://schemas.microsoft.com/office/drawing/2014/main" val="1246345947"/>
                    </a:ext>
                  </a:extLst>
                </a:gridCol>
                <a:gridCol w="673178">
                  <a:extLst>
                    <a:ext uri="{9D8B030D-6E8A-4147-A177-3AD203B41FA5}">
                      <a16:colId xmlns:a16="http://schemas.microsoft.com/office/drawing/2014/main" val="1848736744"/>
                    </a:ext>
                  </a:extLst>
                </a:gridCol>
                <a:gridCol w="715252">
                  <a:extLst>
                    <a:ext uri="{9D8B030D-6E8A-4147-A177-3AD203B41FA5}">
                      <a16:colId xmlns:a16="http://schemas.microsoft.com/office/drawing/2014/main" val="3395511591"/>
                    </a:ext>
                  </a:extLst>
                </a:gridCol>
                <a:gridCol w="688955">
                  <a:extLst>
                    <a:ext uri="{9D8B030D-6E8A-4147-A177-3AD203B41FA5}">
                      <a16:colId xmlns:a16="http://schemas.microsoft.com/office/drawing/2014/main" val="3438958087"/>
                    </a:ext>
                  </a:extLst>
                </a:gridCol>
                <a:gridCol w="680190">
                  <a:extLst>
                    <a:ext uri="{9D8B030D-6E8A-4147-A177-3AD203B41FA5}">
                      <a16:colId xmlns:a16="http://schemas.microsoft.com/office/drawing/2014/main" val="3556889772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101948637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202639278"/>
                    </a:ext>
                  </a:extLst>
                </a:gridCol>
                <a:gridCol w="767844">
                  <a:extLst>
                    <a:ext uri="{9D8B030D-6E8A-4147-A177-3AD203B41FA5}">
                      <a16:colId xmlns:a16="http://schemas.microsoft.com/office/drawing/2014/main" val="4244125000"/>
                    </a:ext>
                  </a:extLst>
                </a:gridCol>
              </a:tblGrid>
              <a:tr h="233981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2020 Actual Income Statement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056003"/>
                  </a:ext>
                </a:extLst>
              </a:tr>
              <a:tr h="67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8071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0153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62257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1525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195697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552125"/>
                  </a:ext>
                </a:extLst>
              </a:tr>
              <a:tr h="455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35410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343186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82336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$67,289.30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7254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88615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67127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$121,987.30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79703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4189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9144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3632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9788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21058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$454,421.21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131239"/>
                  </a:ext>
                </a:extLst>
              </a:tr>
              <a:tr h="3325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($141,672.88)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93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BC503-D770-4C55-8980-DBCC36A4BA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8AAD37-99A3-4903-AEF1-AF39E30DCF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C930C-E97B-4A64-BAB5-5575B7FEF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332514C-BC55-4A7F-8E99-EA2FD801A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906675"/>
              </p:ext>
            </p:extLst>
          </p:nvPr>
        </p:nvGraphicFramePr>
        <p:xfrm>
          <a:off x="791382" y="762000"/>
          <a:ext cx="7665230" cy="5334011"/>
        </p:xfrm>
        <a:graphic>
          <a:graphicData uri="http://schemas.openxmlformats.org/drawingml/2006/table">
            <a:tbl>
              <a:tblPr/>
              <a:tblGrid>
                <a:gridCol w="2587840">
                  <a:extLst>
                    <a:ext uri="{9D8B030D-6E8A-4147-A177-3AD203B41FA5}">
                      <a16:colId xmlns:a16="http://schemas.microsoft.com/office/drawing/2014/main" val="3933394510"/>
                    </a:ext>
                  </a:extLst>
                </a:gridCol>
                <a:gridCol w="1169074">
                  <a:extLst>
                    <a:ext uri="{9D8B030D-6E8A-4147-A177-3AD203B41FA5}">
                      <a16:colId xmlns:a16="http://schemas.microsoft.com/office/drawing/2014/main" val="2442892725"/>
                    </a:ext>
                  </a:extLst>
                </a:gridCol>
                <a:gridCol w="1231259">
                  <a:extLst>
                    <a:ext uri="{9D8B030D-6E8A-4147-A177-3AD203B41FA5}">
                      <a16:colId xmlns:a16="http://schemas.microsoft.com/office/drawing/2014/main" val="1538666983"/>
                    </a:ext>
                  </a:extLst>
                </a:gridCol>
                <a:gridCol w="1343192">
                  <a:extLst>
                    <a:ext uri="{9D8B030D-6E8A-4147-A177-3AD203B41FA5}">
                      <a16:colId xmlns:a16="http://schemas.microsoft.com/office/drawing/2014/main" val="672171281"/>
                    </a:ext>
                  </a:extLst>
                </a:gridCol>
                <a:gridCol w="1333865">
                  <a:extLst>
                    <a:ext uri="{9D8B030D-6E8A-4147-A177-3AD203B41FA5}">
                      <a16:colId xmlns:a16="http://schemas.microsoft.com/office/drawing/2014/main" val="607181458"/>
                    </a:ext>
                  </a:extLst>
                </a:gridCol>
              </a:tblGrid>
              <a:tr h="43444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 Meeting Income Statement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463177"/>
                  </a:ext>
                </a:extLst>
              </a:tr>
              <a:tr h="868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2021 Misc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2021-01 Irvine, CA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097041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9879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129644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923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312434"/>
                  </a:ext>
                </a:extLst>
              </a:tr>
              <a:tr h="555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58468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973820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9234" marR="8804" marT="8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536960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9234" marR="8804" marT="8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408322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8468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64261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9234" marR="8804" marT="8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250101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($24,865.92)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710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05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01B3F1-F5D3-4C40-98CE-D61D6644B5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A80A1-F1C4-466C-A720-7A5A7149D2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5646B-A695-4E33-806C-87666C641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7C9F551-04F2-4E6E-98DE-7F8C31136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417688"/>
              </p:ext>
            </p:extLst>
          </p:nvPr>
        </p:nvGraphicFramePr>
        <p:xfrm>
          <a:off x="776691" y="600704"/>
          <a:ext cx="7590618" cy="5794982"/>
        </p:xfrm>
        <a:graphic>
          <a:graphicData uri="http://schemas.openxmlformats.org/drawingml/2006/table">
            <a:tbl>
              <a:tblPr/>
              <a:tblGrid>
                <a:gridCol w="2450912">
                  <a:extLst>
                    <a:ext uri="{9D8B030D-6E8A-4147-A177-3AD203B41FA5}">
                      <a16:colId xmlns:a16="http://schemas.microsoft.com/office/drawing/2014/main" val="421224674"/>
                    </a:ext>
                  </a:extLst>
                </a:gridCol>
                <a:gridCol w="951531">
                  <a:extLst>
                    <a:ext uri="{9D8B030D-6E8A-4147-A177-3AD203B41FA5}">
                      <a16:colId xmlns:a16="http://schemas.microsoft.com/office/drawing/2014/main" val="3670892867"/>
                    </a:ext>
                  </a:extLst>
                </a:gridCol>
                <a:gridCol w="835375">
                  <a:extLst>
                    <a:ext uri="{9D8B030D-6E8A-4147-A177-3AD203B41FA5}">
                      <a16:colId xmlns:a16="http://schemas.microsoft.com/office/drawing/2014/main" val="30843497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602637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071730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93088861"/>
                    </a:ext>
                  </a:extLst>
                </a:gridCol>
              </a:tblGrid>
              <a:tr h="25722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2020 Meeting Income Statement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942493"/>
                  </a:ext>
                </a:extLst>
              </a:tr>
              <a:tr h="755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28406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97817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5702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61689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0945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88982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98040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22693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29854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9647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37931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24103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$84,487.30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05336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28250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7636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35835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60386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16146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$349,596.91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90550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($36,848.58)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98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412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9D784B-096F-4BC0-B00F-03A4BD4D812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1465D61-7696-4E9E-91CD-487A8EB6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17255</TotalTime>
  <Words>3873</Words>
  <Application>Microsoft Office PowerPoint</Application>
  <PresentationFormat>On-screen Show (4:3)</PresentationFormat>
  <Paragraphs>1310</Paragraphs>
  <Slides>17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Wireless Treasurer Report Nov 2020 - Electronic Plenary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2003 – 2019 Historical Attendance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Jan 2021 - Electronic Interim</dc:title>
  <dc:creator>Jon Rosdahl</dc:creator>
  <cp:keywords>January 2021</cp:keywords>
  <dc:description>Jon Rosdahl (Qualcomm)</dc:description>
  <cp:lastModifiedBy>Jon Rosdahl</cp:lastModifiedBy>
  <cp:revision>45</cp:revision>
  <cp:lastPrinted>1601-01-01T00:00:00Z</cp:lastPrinted>
  <dcterms:created xsi:type="dcterms:W3CDTF">2019-08-01T19:20:26Z</dcterms:created>
  <dcterms:modified xsi:type="dcterms:W3CDTF">2021-01-14T04:48:04Z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