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323" r:id="rId7"/>
    <p:sldId id="263" r:id="rId8"/>
    <p:sldId id="325" r:id="rId9"/>
    <p:sldId id="333" r:id="rId10"/>
    <p:sldId id="332" r:id="rId11"/>
    <p:sldId id="328" r:id="rId12"/>
    <p:sldId id="312" r:id="rId13"/>
    <p:sldId id="308" r:id="rId14"/>
    <p:sldId id="304" r:id="rId15"/>
    <p:sldId id="303" r:id="rId16"/>
    <p:sldId id="291" r:id="rId17"/>
    <p:sldId id="269" r:id="rId18"/>
    <p:sldId id="330" r:id="rId19"/>
    <p:sldId id="331" r:id="rId20"/>
    <p:sldId id="32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</p14:sldIdLst>
        </p14:section>
        <p14:section name="Meeting Income Report Record" id="{90888863-D814-48AF-89AB-7EB609E9FF5C}">
          <p14:sldIdLst>
            <p14:sldId id="325"/>
            <p14:sldId id="333"/>
            <p14:sldId id="332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089A10-A486-4C2D-86B1-5B8072A87C46}" v="2" dt="2021-01-15T14:41:56.5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74" d="100"/>
          <a:sy n="74" d="100"/>
        </p:scale>
        <p:origin x="118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5089A10-A486-4C2D-86B1-5B8072A87C46}"/>
    <pc:docChg chg="modSld modMainMaster">
      <pc:chgData name="Jon Rosdahl" userId="2820f357-2dd4-4127-8713-e0bfde0fd756" providerId="ADAL" clId="{B5089A10-A486-4C2D-86B1-5B8072A87C46}" dt="2021-01-15T14:40:35.141" v="15" actId="6549"/>
      <pc:docMkLst>
        <pc:docMk/>
      </pc:docMkLst>
      <pc:sldChg chg="modSp">
        <pc:chgData name="Jon Rosdahl" userId="2820f357-2dd4-4127-8713-e0bfde0fd756" providerId="ADAL" clId="{B5089A10-A486-4C2D-86B1-5B8072A87C46}" dt="2021-01-15T14:40:10.308" v="13" actId="6549"/>
        <pc:sldMkLst>
          <pc:docMk/>
          <pc:sldMk cId="0" sldId="256"/>
        </pc:sldMkLst>
        <pc:spChg chg="mod">
          <ac:chgData name="Jon Rosdahl" userId="2820f357-2dd4-4127-8713-e0bfde0fd756" providerId="ADAL" clId="{B5089A10-A486-4C2D-86B1-5B8072A87C46}" dt="2021-01-15T14:40:06.053" v="1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B5089A10-A486-4C2D-86B1-5B8072A87C46}" dt="2021-01-15T14:40:10.308" v="13" actId="6549"/>
          <ac:spMkLst>
            <pc:docMk/>
            <pc:sldMk cId="0" sldId="256"/>
            <ac:spMk id="3074" creationId="{00000000-0000-0000-0000-000000000000}"/>
          </ac:spMkLst>
        </pc:spChg>
      </pc:sldChg>
      <pc:sldMasterChg chg="modSp">
        <pc:chgData name="Jon Rosdahl" userId="2820f357-2dd4-4127-8713-e0bfde0fd756" providerId="ADAL" clId="{B5089A10-A486-4C2D-86B1-5B8072A87C46}" dt="2021-01-15T14:40:35.141" v="15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B5089A10-A486-4C2D-86B1-5B8072A87C46}" dt="2021-01-15T14:40:35.141" v="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936"/>
        <c:axId val="484966760"/>
        <c:extLst/>
      </c:lineChart>
      <c:catAx>
        <c:axId val="4849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6760"/>
        <c:crosses val="autoZero"/>
        <c:auto val="1"/>
        <c:lblAlgn val="ctr"/>
        <c:lblOffset val="100"/>
        <c:noMultiLvlLbl val="0"/>
      </c:catAx>
      <c:valAx>
        <c:axId val="48496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67544"/>
        <c:axId val="346737336"/>
        <c:extLst/>
      </c:lineChart>
      <c:catAx>
        <c:axId val="48496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737336"/>
        <c:crosses val="autoZero"/>
        <c:auto val="1"/>
        <c:lblAlgn val="ctr"/>
        <c:lblOffset val="100"/>
        <c:noMultiLvlLbl val="0"/>
      </c:catAx>
      <c:valAx>
        <c:axId val="34673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67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6672912"/>
        <c:axId val="486673304"/>
        <c:extLst/>
      </c:lineChart>
      <c:catAx>
        <c:axId val="4866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3304"/>
        <c:crosses val="autoZero"/>
        <c:auto val="1"/>
        <c:lblAlgn val="ctr"/>
        <c:lblOffset val="100"/>
        <c:noMultiLvlLbl val="0"/>
      </c:catAx>
      <c:valAx>
        <c:axId val="48667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6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EC-20/0252r1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EC-20/0252r1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EC-20/0252r1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EC-20/0252r1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EC-20/0252r1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EC-20/0252r1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  <a:p>
            <a:r>
              <a:rPr lang="en-US" dirty="0"/>
              <a:t>Audit fee for 2019 $5030.76 included in 4.12 in 2020 – </a:t>
            </a:r>
            <a:r>
              <a:rPr lang="en-US" dirty="0" err="1"/>
              <a:t>Misc</a:t>
            </a:r>
            <a:br>
              <a:rPr lang="en-US" dirty="0"/>
            </a:br>
            <a:r>
              <a:rPr lang="en-US" dirty="0"/>
              <a:t>All expenses/income for 2020 included.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EC-20/0252r1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EC-20/0252r1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EC-20/0252r1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EC-20/0252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January 2021-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January 2021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E0CA9D-230F-4C0B-91D7-FF4EFDDA3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931892"/>
              </p:ext>
            </p:extLst>
          </p:nvPr>
        </p:nvGraphicFramePr>
        <p:xfrm>
          <a:off x="1675606" y="659764"/>
          <a:ext cx="5867400" cy="5773106"/>
        </p:xfrm>
        <a:graphic>
          <a:graphicData uri="http://schemas.openxmlformats.org/drawingml/2006/table">
            <a:tbl>
              <a:tblPr/>
              <a:tblGrid>
                <a:gridCol w="3893062">
                  <a:extLst>
                    <a:ext uri="{9D8B030D-6E8A-4147-A177-3AD203B41FA5}">
                      <a16:colId xmlns:a16="http://schemas.microsoft.com/office/drawing/2014/main" val="3395638057"/>
                    </a:ext>
                  </a:extLst>
                </a:gridCol>
                <a:gridCol w="1974338">
                  <a:extLst>
                    <a:ext uri="{9D8B030D-6E8A-4147-A177-3AD203B41FA5}">
                      <a16:colId xmlns:a16="http://schemas.microsoft.com/office/drawing/2014/main" val="1555277913"/>
                    </a:ext>
                  </a:extLst>
                </a:gridCol>
              </a:tblGrid>
              <a:tr h="3476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15122"/>
                  </a:ext>
                </a:extLst>
              </a:tr>
              <a:tr h="3476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End of December 2020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61829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1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81123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976877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55823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10341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076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098443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90759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227239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1629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461699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305605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931512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384" marR="9521" marT="95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($320,877.03)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43157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692" marR="9521" marT="95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1894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$368,914.87 </a:t>
                      </a:r>
                    </a:p>
                  </a:txBody>
                  <a:tcPr marL="9521" marR="9521" marT="95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56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C090CA3-55AB-45E4-8067-79C5755DE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011540"/>
              </p:ext>
            </p:extLst>
          </p:nvPr>
        </p:nvGraphicFramePr>
        <p:xfrm>
          <a:off x="791382" y="762000"/>
          <a:ext cx="7666818" cy="5587452"/>
        </p:xfrm>
        <a:graphic>
          <a:graphicData uri="http://schemas.openxmlformats.org/drawingml/2006/table">
            <a:tbl>
              <a:tblPr/>
              <a:tblGrid>
                <a:gridCol w="5694775">
                  <a:extLst>
                    <a:ext uri="{9D8B030D-6E8A-4147-A177-3AD203B41FA5}">
                      <a16:colId xmlns:a16="http://schemas.microsoft.com/office/drawing/2014/main" val="428100400"/>
                    </a:ext>
                  </a:extLst>
                </a:gridCol>
                <a:gridCol w="1972043">
                  <a:extLst>
                    <a:ext uri="{9D8B030D-6E8A-4147-A177-3AD203B41FA5}">
                      <a16:colId xmlns:a16="http://schemas.microsoft.com/office/drawing/2014/main" val="2619000858"/>
                    </a:ext>
                  </a:extLst>
                </a:gridCol>
              </a:tblGrid>
              <a:tr h="60669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278158"/>
                  </a:ext>
                </a:extLst>
              </a:tr>
              <a:tr h="39538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As of 12/31/2020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734422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886685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921239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323716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(25,013.79)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32193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(24,860.83)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831550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- 11/30/2020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393,775.70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951694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015017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- 12/31/2020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435433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92599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079292"/>
                  </a:ext>
                </a:extLst>
              </a:tr>
              <a:tr h="3953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12/31/2020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368,914.87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61902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2C1CED-DCCF-4413-8B8F-6B5CF927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43161"/>
              </p:ext>
            </p:extLst>
          </p:nvPr>
        </p:nvGraphicFramePr>
        <p:xfrm>
          <a:off x="685800" y="685800"/>
          <a:ext cx="8001002" cy="5638800"/>
        </p:xfrm>
        <a:graphic>
          <a:graphicData uri="http://schemas.openxmlformats.org/drawingml/2006/table">
            <a:tbl>
              <a:tblPr/>
              <a:tblGrid>
                <a:gridCol w="1725018">
                  <a:extLst>
                    <a:ext uri="{9D8B030D-6E8A-4147-A177-3AD203B41FA5}">
                      <a16:colId xmlns:a16="http://schemas.microsoft.com/office/drawing/2014/main" val="278635492"/>
                    </a:ext>
                  </a:extLst>
                </a:gridCol>
                <a:gridCol w="645129">
                  <a:extLst>
                    <a:ext uri="{9D8B030D-6E8A-4147-A177-3AD203B41FA5}">
                      <a16:colId xmlns:a16="http://schemas.microsoft.com/office/drawing/2014/main" val="3878286660"/>
                    </a:ext>
                  </a:extLst>
                </a:gridCol>
                <a:gridCol w="731030">
                  <a:extLst>
                    <a:ext uri="{9D8B030D-6E8A-4147-A177-3AD203B41FA5}">
                      <a16:colId xmlns:a16="http://schemas.microsoft.com/office/drawing/2014/main" val="1246345947"/>
                    </a:ext>
                  </a:extLst>
                </a:gridCol>
                <a:gridCol w="673178">
                  <a:extLst>
                    <a:ext uri="{9D8B030D-6E8A-4147-A177-3AD203B41FA5}">
                      <a16:colId xmlns:a16="http://schemas.microsoft.com/office/drawing/2014/main" val="1848736744"/>
                    </a:ext>
                  </a:extLst>
                </a:gridCol>
                <a:gridCol w="715252">
                  <a:extLst>
                    <a:ext uri="{9D8B030D-6E8A-4147-A177-3AD203B41FA5}">
                      <a16:colId xmlns:a16="http://schemas.microsoft.com/office/drawing/2014/main" val="3395511591"/>
                    </a:ext>
                  </a:extLst>
                </a:gridCol>
                <a:gridCol w="688955">
                  <a:extLst>
                    <a:ext uri="{9D8B030D-6E8A-4147-A177-3AD203B41FA5}">
                      <a16:colId xmlns:a16="http://schemas.microsoft.com/office/drawing/2014/main" val="3438958087"/>
                    </a:ext>
                  </a:extLst>
                </a:gridCol>
                <a:gridCol w="680190">
                  <a:extLst>
                    <a:ext uri="{9D8B030D-6E8A-4147-A177-3AD203B41FA5}">
                      <a16:colId xmlns:a16="http://schemas.microsoft.com/office/drawing/2014/main" val="3556889772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101948637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1202639278"/>
                    </a:ext>
                  </a:extLst>
                </a:gridCol>
                <a:gridCol w="767844">
                  <a:extLst>
                    <a:ext uri="{9D8B030D-6E8A-4147-A177-3AD203B41FA5}">
                      <a16:colId xmlns:a16="http://schemas.microsoft.com/office/drawing/2014/main" val="4244125000"/>
                    </a:ext>
                  </a:extLst>
                </a:gridCol>
              </a:tblGrid>
              <a:tr h="233981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2020 Actual Income Statement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056003"/>
                  </a:ext>
                </a:extLst>
              </a:tr>
              <a:tr h="678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2022-01 Irvine, CA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8071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108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0153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257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41525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195697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52125"/>
                  </a:ext>
                </a:extLst>
              </a:tr>
              <a:tr h="455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35410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343186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82336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254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88615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1278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$121,987.30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703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41896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91441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3632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978825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91942" marR="5108" marT="51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210582"/>
                  </a:ext>
                </a:extLst>
              </a:tr>
              <a:tr h="231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45971" marR="5108" marT="51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$454,421.21 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31239"/>
                  </a:ext>
                </a:extLst>
              </a:tr>
              <a:tr h="3325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($141,672.88)</a:t>
                      </a:r>
                    </a:p>
                  </a:txBody>
                  <a:tcPr marL="5108" marR="5108" marT="51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93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BC503-D770-4C55-8980-DBCC36A4BA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AAD37-99A3-4903-AEF1-AF39E30DCF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C930C-E97B-4A64-BAB5-5575B7FEF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32514C-BC55-4A7F-8E99-EA2FD801A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06675"/>
              </p:ext>
            </p:extLst>
          </p:nvPr>
        </p:nvGraphicFramePr>
        <p:xfrm>
          <a:off x="791382" y="762000"/>
          <a:ext cx="7665230" cy="5334011"/>
        </p:xfrm>
        <a:graphic>
          <a:graphicData uri="http://schemas.openxmlformats.org/drawingml/2006/table">
            <a:tbl>
              <a:tblPr/>
              <a:tblGrid>
                <a:gridCol w="2587840">
                  <a:extLst>
                    <a:ext uri="{9D8B030D-6E8A-4147-A177-3AD203B41FA5}">
                      <a16:colId xmlns:a16="http://schemas.microsoft.com/office/drawing/2014/main" val="3933394510"/>
                    </a:ext>
                  </a:extLst>
                </a:gridCol>
                <a:gridCol w="1169074">
                  <a:extLst>
                    <a:ext uri="{9D8B030D-6E8A-4147-A177-3AD203B41FA5}">
                      <a16:colId xmlns:a16="http://schemas.microsoft.com/office/drawing/2014/main" val="2442892725"/>
                    </a:ext>
                  </a:extLst>
                </a:gridCol>
                <a:gridCol w="1231259">
                  <a:extLst>
                    <a:ext uri="{9D8B030D-6E8A-4147-A177-3AD203B41FA5}">
                      <a16:colId xmlns:a16="http://schemas.microsoft.com/office/drawing/2014/main" val="1538666983"/>
                    </a:ext>
                  </a:extLst>
                </a:gridCol>
                <a:gridCol w="1343192">
                  <a:extLst>
                    <a:ext uri="{9D8B030D-6E8A-4147-A177-3AD203B41FA5}">
                      <a16:colId xmlns:a16="http://schemas.microsoft.com/office/drawing/2014/main" val="672171281"/>
                    </a:ext>
                  </a:extLst>
                </a:gridCol>
                <a:gridCol w="1333865">
                  <a:extLst>
                    <a:ext uri="{9D8B030D-6E8A-4147-A177-3AD203B41FA5}">
                      <a16:colId xmlns:a16="http://schemas.microsoft.com/office/drawing/2014/main" val="607181458"/>
                    </a:ext>
                  </a:extLst>
                </a:gridCol>
              </a:tblGrid>
              <a:tr h="43444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2021 Meeting Income Statement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463177"/>
                  </a:ext>
                </a:extLst>
              </a:tr>
              <a:tr h="868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2021 Misc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2021-01 Irvine, CA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2021-09 waikoloa, HI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097041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80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9879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29644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312434"/>
                  </a:ext>
                </a:extLst>
              </a:tr>
              <a:tr h="555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8468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973820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536960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408322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8468" marR="8804" marT="88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64261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9234" marR="8804" marT="880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$12,500.00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250101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$134.08 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($12,500.00)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($24,865.92)</a:t>
                      </a:r>
                    </a:p>
                  </a:txBody>
                  <a:tcPr marL="8804" marR="8804" marT="88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710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90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01B3F1-F5D3-4C40-98CE-D61D6644B5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A80A1-F1C4-466C-A720-7A5A7149D2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5646B-A695-4E33-806C-87666C641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C9F551-04F2-4E6E-98DE-7F8C31136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7688"/>
              </p:ext>
            </p:extLst>
          </p:nvPr>
        </p:nvGraphicFramePr>
        <p:xfrm>
          <a:off x="776691" y="600704"/>
          <a:ext cx="7590618" cy="5794982"/>
        </p:xfrm>
        <a:graphic>
          <a:graphicData uri="http://schemas.openxmlformats.org/drawingml/2006/table">
            <a:tbl>
              <a:tblPr/>
              <a:tblGrid>
                <a:gridCol w="2450912">
                  <a:extLst>
                    <a:ext uri="{9D8B030D-6E8A-4147-A177-3AD203B41FA5}">
                      <a16:colId xmlns:a16="http://schemas.microsoft.com/office/drawing/2014/main" val="421224674"/>
                    </a:ext>
                  </a:extLst>
                </a:gridCol>
                <a:gridCol w="951531">
                  <a:extLst>
                    <a:ext uri="{9D8B030D-6E8A-4147-A177-3AD203B41FA5}">
                      <a16:colId xmlns:a16="http://schemas.microsoft.com/office/drawing/2014/main" val="3670892867"/>
                    </a:ext>
                  </a:extLst>
                </a:gridCol>
                <a:gridCol w="835375">
                  <a:extLst>
                    <a:ext uri="{9D8B030D-6E8A-4147-A177-3AD203B41FA5}">
                      <a16:colId xmlns:a16="http://schemas.microsoft.com/office/drawing/2014/main" val="30843497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0263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0717302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93088861"/>
                    </a:ext>
                  </a:extLst>
                </a:gridCol>
              </a:tblGrid>
              <a:tr h="25722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2020 Meeting Income Statement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942493"/>
                  </a:ext>
                </a:extLst>
              </a:tr>
              <a:tr h="755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28406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7817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35702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61689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0945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8982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8040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$3,824.93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$312,748.33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2693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298540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9647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379317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$5,120.76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$12,625.78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$17,746.54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241032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05336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282504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76362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358355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60386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19224" marR="6624" marT="66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61461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612" marR="6624" marT="66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$5,275.33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$312,571.58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$349,596.91 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905503"/>
                  </a:ext>
                </a:extLst>
              </a:tr>
              <a:tr h="2517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($1,450.40)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($3,648.18)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($36,848.58)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8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2021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D784B-096F-4BC0-B00F-03A4BD4D812F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schemas.openxmlformats.org/package/2006/metadata/core-properties"/>
    <ds:schemaRef ds:uri="ba37140e-f4c5-4a6c-a9b4-20a691ce6c8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17295</TotalTime>
  <Words>3872</Words>
  <Application>Microsoft Office PowerPoint</Application>
  <PresentationFormat>On-screen Show (4:3)</PresentationFormat>
  <Paragraphs>1310</Paragraphs>
  <Slides>17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Wireless Treasurer Report January 2021- Electronic Plenary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Jan 2021 - Electronic Interim</dc:title>
  <dc:creator>Jon Rosdahl</dc:creator>
  <cp:keywords>January 2021</cp:keywords>
  <dc:description>Jon Rosdahl (Qualcomm)</dc:description>
  <cp:lastModifiedBy>Jon Rosdahl</cp:lastModifiedBy>
  <cp:revision>45</cp:revision>
  <cp:lastPrinted>1601-01-01T00:00:00Z</cp:lastPrinted>
  <dcterms:created xsi:type="dcterms:W3CDTF">2019-08-01T19:20:26Z</dcterms:created>
  <dcterms:modified xsi:type="dcterms:W3CDTF">2021-01-15T14:42:01Z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