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61" r:id="rId2"/>
    <p:sldId id="696" r:id="rId3"/>
    <p:sldId id="692" r:id="rId4"/>
    <p:sldId id="689" r:id="rId5"/>
    <p:sldId id="693" r:id="rId6"/>
    <p:sldId id="700" r:id="rId7"/>
    <p:sldId id="701" r:id="rId8"/>
    <p:sldId id="694" r:id="rId9"/>
    <p:sldId id="695" r:id="rId10"/>
    <p:sldId id="699" r:id="rId1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31" d="100"/>
          <a:sy n="131" d="100"/>
        </p:scale>
        <p:origin x="156" y="39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timeanddate.com/worldclock/meetingtime.html?iso=20210706&amp;p2=179&amp;p3=64&amp;p4=75&amp;p5=224&amp;p6=240&amp;p7=136" TargetMode="External"/><Relationship Id="rId2" Type="http://schemas.openxmlformats.org/officeDocument/2006/relationships/hyperlink" Target="https://www.timeanddate.com/worldclock/meetingtime.html?iso=20210105&amp;p2=179&amp;p3=64&amp;p4=75&amp;p5=224&amp;p6=240&amp;p7=1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15 DEC 2020 Electronic Meeting</a:t>
            </a:r>
            <a:br>
              <a:rPr lang="en-US" sz="4000" dirty="0"/>
            </a:br>
            <a:r>
              <a:rPr lang="en-US" sz="4000" dirty="0"/>
              <a:t>noon-13:00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ec-20-0256-00-00EC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endParaRPr lang="en-US" dirty="0"/>
          </a:p>
          <a:p>
            <a:r>
              <a:rPr lang="en-US" dirty="0"/>
              <a:t>Draft agenda for next meeting</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401165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Structure: </a:t>
            </a:r>
            <a:r>
              <a:rPr lang="en-US" sz="2000" dirty="0" err="1"/>
              <a:t>Nikolich</a:t>
            </a:r>
            <a:r>
              <a:rPr lang="en-US" sz="2000" dirty="0"/>
              <a:t> to chair, </a:t>
            </a:r>
            <a:r>
              <a:rPr lang="en-US" sz="2000" dirty="0" err="1"/>
              <a:t>tbd</a:t>
            </a:r>
            <a:r>
              <a:rPr lang="en-US" sz="2000" dirty="0"/>
              <a:t> note taker </a:t>
            </a:r>
          </a:p>
          <a:p>
            <a:pPr lvl="1"/>
            <a:r>
              <a:rPr lang="en-US" sz="2000" dirty="0"/>
              <a:t>Ad hoc membership</a:t>
            </a:r>
          </a:p>
          <a:p>
            <a:pPr lvl="2"/>
            <a:r>
              <a:rPr lang="en-US" sz="1600" dirty="0"/>
              <a:t> 802 EC Members</a:t>
            </a:r>
          </a:p>
          <a:p>
            <a:pPr lvl="2"/>
            <a:r>
              <a:rPr lang="en-US" sz="1600" dirty="0"/>
              <a:t>Plus one additional member per WG/TAG as designated by the WG/TAG chair</a:t>
            </a:r>
          </a:p>
          <a:p>
            <a:pPr lvl="3"/>
            <a:r>
              <a:rPr lang="en-US" sz="1200" dirty="0"/>
              <a:t>802.3 - Adam Healey, 802.18 – Stuart Kerry, others TBD</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Anyone willing to take notes?</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3" name="Content Placeholder 2"/>
          <p:cNvSpPr>
            <a:spLocks noGrp="1"/>
          </p:cNvSpPr>
          <p:nvPr>
            <p:ph idx="1"/>
          </p:nvPr>
        </p:nvSpPr>
        <p:spPr>
          <a:xfrm>
            <a:off x="152400" y="1828800"/>
            <a:ext cx="11353800" cy="4648200"/>
          </a:xfrm>
        </p:spPr>
        <p:txBody>
          <a:bodyPr/>
          <a:lstStyle/>
          <a:p>
            <a:r>
              <a:rPr lang="en-US" sz="2800" dirty="0"/>
              <a:t>Draft Agenda</a:t>
            </a:r>
            <a:endParaRPr lang="en-US" sz="2400" dirty="0"/>
          </a:p>
          <a:p>
            <a:pPr marL="800100" lvl="1" indent="-342900">
              <a:buFont typeface="+mj-lt"/>
              <a:buAutoNum type="alphaLcParenR"/>
            </a:pPr>
            <a:r>
              <a:rPr lang="en-US" sz="2400" dirty="0"/>
              <a:t>Discuss, refine and agree on the scope of the ad hoc: </a:t>
            </a:r>
          </a:p>
          <a:p>
            <a:pPr marL="1257300" lvl="2" indent="-400050">
              <a:buFont typeface="+mj-lt"/>
              <a:buAutoNum type="arabicPeriod"/>
            </a:pPr>
            <a:r>
              <a:rPr lang="en-US" sz="1800" dirty="0"/>
              <a:t>Specify what problem(s) we are trying to solve </a:t>
            </a:r>
          </a:p>
          <a:p>
            <a:pPr marL="1257300" lvl="2" indent="-400050">
              <a:buFont typeface="+mj-lt"/>
              <a:buAutoNum type="arabicPeriod"/>
            </a:pPr>
            <a:r>
              <a:rPr lang="en-US" sz="1800" dirty="0"/>
              <a:t>consider the pros and cons of various restructuring options</a:t>
            </a:r>
          </a:p>
          <a:p>
            <a:pPr marL="800100" lvl="1" indent="-342900">
              <a:buFont typeface="+mj-lt"/>
              <a:buAutoNum type="alphaLcParenR"/>
            </a:pPr>
            <a:r>
              <a:rPr lang="en-US" sz="2400" dirty="0"/>
              <a:t>Discuss the proposed deliverable: </a:t>
            </a:r>
          </a:p>
          <a:p>
            <a:pPr marL="1200150" lvl="2" indent="-342900">
              <a:buFont typeface="+mj-lt"/>
              <a:buAutoNum type="arabicPeriod"/>
            </a:pPr>
            <a:r>
              <a:rPr lang="en-US" sz="1800" dirty="0"/>
              <a:t>a well vetted and socialized recommendation for EC consideration within 12 months</a:t>
            </a:r>
          </a:p>
          <a:p>
            <a:pPr marL="800100" lvl="1" indent="-342900">
              <a:buFont typeface="+mj-lt"/>
              <a:buAutoNum type="alphaLcParenR"/>
            </a:pPr>
            <a:r>
              <a:rPr lang="en-US" sz="2400" dirty="0"/>
              <a:t>Discuss recommendation: 13:00-14:00 ET 3</a:t>
            </a:r>
            <a:r>
              <a:rPr lang="en-US" sz="2400" baseline="30000" dirty="0"/>
              <a:t>rd</a:t>
            </a:r>
            <a:r>
              <a:rPr lang="en-US" sz="2400" dirty="0"/>
              <a:t> Tuesday of each month in 2021 </a:t>
            </a:r>
          </a:p>
          <a:p>
            <a:pPr marL="800100" lvl="1" indent="-342900">
              <a:buFont typeface="+mj-lt"/>
              <a:buAutoNum type="alphaLcParenR"/>
            </a:pPr>
            <a:r>
              <a:rPr lang="en-US" sz="2400" dirty="0"/>
              <a:t>Review action items, draft agenda for our next meeting</a:t>
            </a:r>
          </a:p>
          <a:p>
            <a:pPr marL="0" indent="0">
              <a:buNone/>
            </a:pPr>
            <a:endParaRPr lang="en-US" sz="2400" dirty="0"/>
          </a:p>
          <a:p>
            <a:pPr marL="457200" lvl="1" indent="0">
              <a:buNone/>
            </a:pPr>
            <a:endParaRPr lang="en-US" sz="24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Tree>
    <p:extLst>
      <p:ext uri="{BB962C8B-B14F-4D97-AF65-F5344CB8AC3E}">
        <p14:creationId xmlns:p14="http://schemas.microsoft.com/office/powerpoint/2010/main" val="419782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endParaRPr lang="en-US" sz="1400" dirty="0"/>
          </a:p>
          <a:p>
            <a:pPr lvl="1"/>
            <a:r>
              <a:rPr lang="en-US" sz="1800" dirty="0"/>
              <a:t>Solicit input via EC reflector </a:t>
            </a:r>
          </a:p>
          <a:p>
            <a:pPr lvl="1"/>
            <a:r>
              <a:rPr lang="en-US" sz="1800" dirty="0"/>
              <a:t>Hold 1 hour meetings at least once per month, report out status each plenary</a:t>
            </a:r>
          </a:p>
          <a:p>
            <a:pPr lvl="2"/>
            <a:r>
              <a:rPr lang="en-US" sz="1400" dirty="0"/>
              <a:t>1</a:t>
            </a:r>
            <a:r>
              <a:rPr lang="en-US" sz="1400" baseline="30000" dirty="0"/>
              <a:t>st</a:t>
            </a:r>
            <a:r>
              <a:rPr lang="en-US" sz="1400" dirty="0"/>
              <a:t> meeting scheduled for 12:00-13:00 ET 15 DEC 2020</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3" name="Content Placeholder 2"/>
          <p:cNvSpPr>
            <a:spLocks noGrp="1"/>
          </p:cNvSpPr>
          <p:nvPr>
            <p:ph idx="1"/>
          </p:nvPr>
        </p:nvSpPr>
        <p:spPr>
          <a:xfrm>
            <a:off x="609600" y="1828800"/>
            <a:ext cx="10896600" cy="4648200"/>
          </a:xfrm>
        </p:spPr>
        <p:txBody>
          <a:bodyPr/>
          <a:lstStyle/>
          <a:p>
            <a:r>
              <a:rPr lang="en-US" sz="2400" dirty="0"/>
              <a:t>EC Comments to date</a:t>
            </a:r>
            <a:endParaRPr lang="en-US" sz="1400" dirty="0"/>
          </a:p>
          <a:p>
            <a:pPr lvl="1"/>
            <a:r>
              <a:rPr lang="en-US" sz="1600" dirty="0"/>
              <a:t>Steve: suggests adding specifying what problem(s) we are trying to solve </a:t>
            </a:r>
          </a:p>
          <a:p>
            <a:pPr lvl="1"/>
            <a:endParaRPr lang="en-US" sz="1600" dirty="0"/>
          </a:p>
          <a:p>
            <a:pPr lvl="1"/>
            <a:r>
              <a:rPr lang="en-US" sz="1600" dirty="0"/>
              <a:t>Clint: suggests that yes, we have been productive in the way we have done tasks and work in the past, but do we know that our current processes and procedures are the best way?  Perhaps something new might indeed help us more...</a:t>
            </a:r>
            <a:endParaRPr lang="en-US" sz="1200" dirty="0"/>
          </a:p>
          <a:p>
            <a:pPr lvl="1"/>
            <a:endParaRPr lang="en-US" sz="1600" dirty="0"/>
          </a:p>
          <a:p>
            <a:pPr lvl="1"/>
            <a:r>
              <a:rPr lang="en-US" sz="1600" dirty="0"/>
              <a:t>George: </a:t>
            </a: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2" name="Rectangle 1">
            <a:extLst>
              <a:ext uri="{FF2B5EF4-FFF2-40B4-BE49-F238E27FC236}">
                <a16:creationId xmlns:a16="http://schemas.microsoft.com/office/drawing/2014/main" id="{148F1095-3C5F-4C42-873D-A667C220F154}"/>
              </a:ext>
            </a:extLst>
          </p:cNvPr>
          <p:cNvSpPr>
            <a:spLocks noChangeArrowheads="1"/>
          </p:cNvSpPr>
          <p:nvPr/>
        </p:nvSpPr>
        <p:spPr bwMode="auto">
          <a:xfrm>
            <a:off x="1371600" y="3913644"/>
            <a:ext cx="9525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Steve, I think you’ve put your finger on the main delay I see, but it is less a delay of the EC and more a delay in how the WG’s interact to review PARs, i.e., the WG PAR review process.  The EC could theoretically approve PARs at any meeting (probably would require a simple rules change), but the input/feedback process to provide review by other WGs only happens during a plenary cycle.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 think this highlights the main restructuring issues, which relate to working-group interaction-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collaboration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review</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need an executive ‘steering function’ to resolve differences or allocate work within the working groups? [or, conversely, if we don’t have an EC steering function, what conflicts emerge]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and, with those in mind, what is the most efficient structure and process to accomplish it.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22678-D65A-47B8-957A-905F36474106}"/>
              </a:ext>
            </a:extLst>
          </p:cNvPr>
          <p:cNvSpPr>
            <a:spLocks noGrp="1"/>
          </p:cNvSpPr>
          <p:nvPr>
            <p:ph type="title"/>
          </p:nvPr>
        </p:nvSpPr>
        <p:spPr/>
        <p:txBody>
          <a:bodyPr/>
          <a:lstStyle/>
          <a:p>
            <a:pPr algn="l"/>
            <a:r>
              <a:rPr lang="en-US" sz="3600" dirty="0"/>
              <a:t>a) Discuss, refine and agree on the scope of the ad hoc</a:t>
            </a:r>
          </a:p>
        </p:txBody>
      </p:sp>
      <p:sp>
        <p:nvSpPr>
          <p:cNvPr id="3" name="Content Placeholder 2">
            <a:extLst>
              <a:ext uri="{FF2B5EF4-FFF2-40B4-BE49-F238E27FC236}">
                <a16:creationId xmlns:a16="http://schemas.microsoft.com/office/drawing/2014/main" id="{C1F6D514-0846-48BE-B313-E4CA88D0D7C0}"/>
              </a:ext>
            </a:extLst>
          </p:cNvPr>
          <p:cNvSpPr>
            <a:spLocks noGrp="1"/>
          </p:cNvSpPr>
          <p:nvPr>
            <p:ph idx="1"/>
          </p:nvPr>
        </p:nvSpPr>
        <p:spPr/>
        <p:txBody>
          <a:bodyPr/>
          <a:lstStyle/>
          <a:p>
            <a:pPr marL="1257300" lvl="2" indent="-400050">
              <a:buFont typeface="+mj-lt"/>
              <a:buAutoNum type="arabicPeriod"/>
            </a:pPr>
            <a:r>
              <a:rPr lang="en-US" sz="1800" dirty="0"/>
              <a:t>Specify what problem(s) we are trying to solve</a:t>
            </a:r>
            <a:br>
              <a:rPr lang="en-US" sz="1800" dirty="0"/>
            </a:br>
            <a:r>
              <a:rPr lang="en-US" sz="1800" dirty="0"/>
              <a:t>	discuss and enumerate</a:t>
            </a:r>
            <a:br>
              <a:rPr lang="en-US" sz="1800" dirty="0"/>
            </a:br>
            <a:r>
              <a:rPr lang="en-US" sz="1800" dirty="0"/>
              <a:t> </a:t>
            </a:r>
          </a:p>
          <a:p>
            <a:pPr marL="1257300" lvl="2" indent="-400050">
              <a:buFont typeface="+mj-lt"/>
              <a:buAutoNum type="arabicPeriod"/>
            </a:pPr>
            <a:r>
              <a:rPr lang="en-US" sz="1800" dirty="0"/>
              <a:t>Consider the pros and cons of various restructuring options</a:t>
            </a:r>
            <a:br>
              <a:rPr lang="en-US" sz="1800" dirty="0"/>
            </a:br>
            <a:r>
              <a:rPr lang="en-US" sz="1800" dirty="0"/>
              <a:t>	discuss and enumerate</a:t>
            </a:r>
            <a:br>
              <a:rPr lang="en-US" sz="1800" dirty="0"/>
            </a:br>
            <a:endParaRPr lang="en-US" sz="1800" dirty="0"/>
          </a:p>
          <a:p>
            <a:pPr marL="1257300" lvl="2" indent="-400050">
              <a:buFont typeface="+mj-lt"/>
              <a:buAutoNum type="arabicPeriod"/>
            </a:pPr>
            <a:r>
              <a:rPr lang="en-US" sz="1800" dirty="0"/>
              <a:t>Draft a revised Scope/Charter for the ad hoc</a:t>
            </a:r>
            <a:endParaRPr lang="en-US" dirty="0"/>
          </a:p>
        </p:txBody>
      </p:sp>
      <p:sp>
        <p:nvSpPr>
          <p:cNvPr id="4" name="Slide Number Placeholder 3">
            <a:extLst>
              <a:ext uri="{FF2B5EF4-FFF2-40B4-BE49-F238E27FC236}">
                <a16:creationId xmlns:a16="http://schemas.microsoft.com/office/drawing/2014/main" id="{AE7DE2B5-1AE8-4900-9BB2-F0200BDDDF50}"/>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260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3E53-2759-418C-809C-61949BB581E1}"/>
              </a:ext>
            </a:extLst>
          </p:cNvPr>
          <p:cNvSpPr>
            <a:spLocks noGrp="1"/>
          </p:cNvSpPr>
          <p:nvPr>
            <p:ph type="title"/>
          </p:nvPr>
        </p:nvSpPr>
        <p:spPr/>
        <p:txBody>
          <a:bodyPr/>
          <a:lstStyle/>
          <a:p>
            <a:pPr algn="l"/>
            <a:r>
              <a:rPr lang="en-US" sz="3600" dirty="0"/>
              <a:t>b) Discuss the proposed deliverable:</a:t>
            </a:r>
          </a:p>
        </p:txBody>
      </p:sp>
      <p:sp>
        <p:nvSpPr>
          <p:cNvPr id="3" name="Content Placeholder 2">
            <a:extLst>
              <a:ext uri="{FF2B5EF4-FFF2-40B4-BE49-F238E27FC236}">
                <a16:creationId xmlns:a16="http://schemas.microsoft.com/office/drawing/2014/main" id="{1606169A-AA69-4772-A951-EB4D81FD408C}"/>
              </a:ext>
            </a:extLst>
          </p:cNvPr>
          <p:cNvSpPr>
            <a:spLocks noGrp="1"/>
          </p:cNvSpPr>
          <p:nvPr>
            <p:ph idx="1"/>
          </p:nvPr>
        </p:nvSpPr>
        <p:spPr/>
        <p:txBody>
          <a:bodyPr/>
          <a:lstStyle/>
          <a:p>
            <a:r>
              <a:rPr lang="en-US" dirty="0"/>
              <a:t>a well vetted and socialized recommendation for EC consideration within 12 months</a:t>
            </a:r>
            <a:br>
              <a:rPr lang="en-US" dirty="0"/>
            </a:br>
            <a:br>
              <a:rPr lang="en-US" dirty="0"/>
            </a:br>
            <a:r>
              <a:rPr lang="en-US" dirty="0"/>
              <a:t>discussion</a:t>
            </a:r>
          </a:p>
        </p:txBody>
      </p:sp>
      <p:sp>
        <p:nvSpPr>
          <p:cNvPr id="4" name="Slide Number Placeholder 3">
            <a:extLst>
              <a:ext uri="{FF2B5EF4-FFF2-40B4-BE49-F238E27FC236}">
                <a16:creationId xmlns:a16="http://schemas.microsoft.com/office/drawing/2014/main" id="{0F593FE2-2423-42D9-AFD9-8C45FD63E748}"/>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631816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Proposal: 13:00-14:00 ET 3rd Tuesday of each month</a:t>
            </a:r>
          </a:p>
          <a:p>
            <a:pPr lvl="1"/>
            <a:r>
              <a:rPr lang="en-US" sz="2000" dirty="0"/>
              <a:t>This recommendation is based on the EC feedback Glenn received </a:t>
            </a:r>
            <a:br>
              <a:rPr lang="en-US" sz="2000" dirty="0"/>
            </a:br>
            <a:r>
              <a:rPr lang="en-US" sz="2000" dirty="0"/>
              <a:t>(per his 04DEC email shown on the following page)</a:t>
            </a:r>
          </a:p>
          <a:p>
            <a:pPr lvl="1"/>
            <a:r>
              <a:rPr lang="en-US" sz="2000" dirty="0"/>
              <a:t>discussion</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AF69414-5D74-4053-89C2-CFA27ED905E9}"/>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
        <p:nvSpPr>
          <p:cNvPr id="5" name="Rectangle 1">
            <a:extLst>
              <a:ext uri="{FF2B5EF4-FFF2-40B4-BE49-F238E27FC236}">
                <a16:creationId xmlns:a16="http://schemas.microsoft.com/office/drawing/2014/main" id="{B65A76A8-3D05-49D0-BC5E-51EED7888E63}"/>
              </a:ext>
            </a:extLst>
          </p:cNvPr>
          <p:cNvSpPr>
            <a:spLocks noGrp="1" noChangeArrowheads="1"/>
          </p:cNvSpPr>
          <p:nvPr>
            <p:ph idx="1"/>
          </p:nvPr>
        </p:nvSpPr>
        <p:spPr bwMode="auto">
          <a:xfrm>
            <a:off x="228600" y="720565"/>
            <a:ext cx="10952037"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From Glenn Parsons 04DEC2020 email:</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Colleagues,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Based on the discussion at the EC meeting this week, my proposal is to confirm a fixed sweet spot that is workable for all voting and non-voting EC members.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It is currently 1-3 pm ET.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My assessment is that the EC members are spread across six time zones.  In standard time (not adjusting for daylight/summer) they are: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 UTC -5, UTC -6, UTC -7, UTC -8, UTC +10</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Adjusting</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for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daylight</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summer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(but not the gap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weeks</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that</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would</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be</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either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southern</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summer</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 UTC -5, UTC -6, UTC -7, UTC -8, UTC +11</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E.g</a:t>
            </a: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Jan 5</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2"/>
              </a:rPr>
              <a:t>https://www.timeanddate.com/worldclock/meetingtime.html?iso=20210105&amp;p2=179&amp;p3=64&amp;p4=75&amp;p5=224&amp;p6=240&amp;p7=136</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Or northern summer:</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UTC+1, UTC -4, UTC -5, UTC -6, UTC -7, UTC +10</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E.g., July 6</a:t>
            </a:r>
            <a:endParaRPr kumimoji="0" lang="fr-CA"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https://www.timeanddate.com/worldclock/meetingtime.html?iso=20210706&amp;p2=179&amp;p3=64&amp;p4=75&amp;p5=224&amp;p6=240&amp;p7=136</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So the sweet spot (which is green or yellow in the table at the above links for each time zone) would be 3-5 pm ET in southern summer and 4-6 pm ET in northern summer.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Alternating times would presumably put the meeting during sleeping time (red in the table) for one or more members for each meeting.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If we would like, we could weight this by the number of members per time zone or voting vs non-voting members.  </a:t>
            </a:r>
            <a:b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both cases that would likely move the sweet spot closer to noon ET (e.g., our current slot), which again would put the meeting during sleeping time for some.</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Comments?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Cheers,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Glenn.</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325048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239310</TotalTime>
  <Words>1162</Words>
  <Application>Microsoft Office PowerPoint</Application>
  <PresentationFormat>Widescreen</PresentationFormat>
  <Paragraphs>109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Default Design</vt:lpstr>
      <vt:lpstr>IEEE 802 LMSC Restructuring ad hoc  15 DEC 2020 Electronic Meeting noon-13:00 ET  </vt:lpstr>
      <vt:lpstr>Restructuring ad hoc membership</vt:lpstr>
      <vt:lpstr>802 restructuring ad hoc</vt:lpstr>
      <vt:lpstr>802 restructuring ad hoc -- background </vt:lpstr>
      <vt:lpstr>802 restructuring ad hoc</vt:lpstr>
      <vt:lpstr>a) Discuss, refine and agree on the scope of the ad hoc</vt:lpstr>
      <vt:lpstr>b) Discuss the proposed deliverable:</vt:lpstr>
      <vt:lpstr>c) Date and Time of monthly ad hoc calls </vt:lpstr>
      <vt:lpstr>PowerPoint Presentation</vt:lpstr>
      <vt:lpstr>d) Review action items, draft agenda for our next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3795</cp:revision>
  <cp:lastPrinted>2020-11-13T17:21:27Z</cp:lastPrinted>
  <dcterms:created xsi:type="dcterms:W3CDTF">2002-03-10T15:43:16Z</dcterms:created>
  <dcterms:modified xsi:type="dcterms:W3CDTF">2020-12-15T15:39:07Z</dcterms:modified>
</cp:coreProperties>
</file>