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1" r:id="rId2"/>
    <p:sldId id="696" r:id="rId3"/>
    <p:sldId id="692" r:id="rId4"/>
    <p:sldId id="689" r:id="rId5"/>
    <p:sldId id="693" r:id="rId6"/>
    <p:sldId id="700" r:id="rId7"/>
    <p:sldId id="702" r:id="rId8"/>
    <p:sldId id="701" r:id="rId9"/>
    <p:sldId id="694" r:id="rId10"/>
    <p:sldId id="695" r:id="rId11"/>
    <p:sldId id="699"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p:scale>
          <a:sx n="100" d="100"/>
          <a:sy n="100" d="100"/>
        </p:scale>
        <p:origin x="1038" y="31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timeanddate.com/worldclock/meetingtime.html?iso=20210706&amp;p2=179&amp;p3=64&amp;p4=75&amp;p5=224&amp;p6=240&amp;p7=136" TargetMode="External"/><Relationship Id="rId2" Type="http://schemas.openxmlformats.org/officeDocument/2006/relationships/hyperlink" Target="https://www.timeanddate.com/worldclock/meetingtime.html?iso=20210105&amp;p2=179&amp;p3=64&amp;p4=75&amp;p5=224&amp;p6=240&amp;p7=13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15 DEC 2020 Electronic Meeting</a:t>
            </a:r>
            <a:br>
              <a:rPr lang="en-US" sz="4000" dirty="0"/>
            </a:br>
            <a:r>
              <a:rPr lang="en-US" sz="4000" dirty="0"/>
              <a:t>noon-13:00 ET</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ec-20-0256-01-00EC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AF69414-5D74-4053-89C2-CFA27ED905E9}"/>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
        <p:nvSpPr>
          <p:cNvPr id="5" name="Rectangle 1">
            <a:extLst>
              <a:ext uri="{FF2B5EF4-FFF2-40B4-BE49-F238E27FC236}">
                <a16:creationId xmlns:a16="http://schemas.microsoft.com/office/drawing/2014/main" id="{B65A76A8-3D05-49D0-BC5E-51EED7888E63}"/>
              </a:ext>
            </a:extLst>
          </p:cNvPr>
          <p:cNvSpPr>
            <a:spLocks noGrp="1" noChangeArrowheads="1"/>
          </p:cNvSpPr>
          <p:nvPr>
            <p:ph idx="1"/>
          </p:nvPr>
        </p:nvSpPr>
        <p:spPr bwMode="auto">
          <a:xfrm>
            <a:off x="228600" y="720565"/>
            <a:ext cx="10952037"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From Glenn Parsons 04DEC2020 email:</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Colleagues,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Based on the discussion at the EC meeting this week, my proposal is to confirm a fixed sweet spot that is workable for all voting and non-voting EC members.  </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It is currently 1-3 pm ET.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My assessment is that the EC members are spread across six time zones.  In standard time (not adjusting for daylight/summer) they are: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UTC, UTC -5, UTC -6, UTC -7, UTC -8, UTC +10</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Adjusting</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for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daylight</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summer</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(but not the gap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weeks</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that</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would</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be</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either</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southern</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summer</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UTC, UTC -5, UTC -6, UTC -7, UTC -8, UTC +11</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E.g</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Jan 5</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2"/>
              </a:rPr>
              <a:t>https://www.timeanddate.com/worldclock/meetingtime.html?iso=20210105&amp;p2=179&amp;p3=64&amp;p4=75&amp;p5=224&amp;p6=240&amp;p7=136</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Or northern summer:</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UTC+1, UTC -4, UTC -5, UTC -6, UTC -7, UTC +10</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E.g., July 6</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https://www.timeanddate.com/worldclock/meetingtime.html?iso=20210706&amp;p2=179&amp;p3=64&amp;p4=75&amp;p5=224&amp;p6=240&amp;p7=136</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So the sweet spot (which is green or yellow in the table at the above links for each time zone) would be 3-5 pm ET in southern summer and 4-6 pm ET in northern summer.  </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Alternating times would presumably put the meeting during sleeping time (red in the table) for one or more members for each meeting.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If we would like, we could weight this by the number of members per time zone or voting vs non-voting members.  </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both cases that would likely move the sweet spot closer to noon ET (e.g., our current slot), which again would put the meeting during sleeping time for some.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Comments?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Cheers,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Glenn.</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3250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d)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dirty="0"/>
              <a:t>Action Items</a:t>
            </a:r>
          </a:p>
          <a:p>
            <a:pPr marL="457200" lvl="1" indent="0">
              <a:buNone/>
            </a:pPr>
            <a:r>
              <a:rPr lang="en-US" dirty="0"/>
              <a:t>1.	Rolfe/Zimmerman/</a:t>
            </a:r>
            <a:r>
              <a:rPr lang="en-US" dirty="0" err="1"/>
              <a:t>Nikolich</a:t>
            </a:r>
            <a:r>
              <a:rPr lang="en-US" dirty="0"/>
              <a:t> to publish meeting notes</a:t>
            </a:r>
          </a:p>
          <a:p>
            <a:pPr marL="457200" lvl="1" indent="0">
              <a:buNone/>
            </a:pPr>
            <a:r>
              <a:rPr lang="en-US" dirty="0"/>
              <a:t>2.	Ad hoc members to continue discussion on what problem(s) we are trying to solve on the 802 EC reflector.</a:t>
            </a:r>
          </a:p>
          <a:p>
            <a:endParaRPr lang="en-US" dirty="0"/>
          </a:p>
          <a:p>
            <a:r>
              <a:rPr lang="en-US" dirty="0"/>
              <a:t>Draft agenda for next meeting</a:t>
            </a:r>
          </a:p>
          <a:p>
            <a:pPr lvl="1"/>
            <a:r>
              <a:rPr lang="en-US" dirty="0"/>
              <a:t>TBD</a:t>
            </a:r>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4011659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membership</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Structure: </a:t>
            </a:r>
            <a:r>
              <a:rPr lang="en-US" sz="2000" dirty="0" err="1"/>
              <a:t>Nikolich</a:t>
            </a:r>
            <a:r>
              <a:rPr lang="en-US" sz="2000" dirty="0"/>
              <a:t> to chair, </a:t>
            </a:r>
            <a:r>
              <a:rPr lang="en-US" sz="2000" dirty="0" err="1"/>
              <a:t>tbd</a:t>
            </a:r>
            <a:r>
              <a:rPr lang="en-US" sz="2000" dirty="0"/>
              <a:t> note taker </a:t>
            </a:r>
          </a:p>
          <a:p>
            <a:pPr lvl="1"/>
            <a:r>
              <a:rPr lang="en-US" sz="2000" dirty="0"/>
              <a:t>Ad hoc membership</a:t>
            </a:r>
          </a:p>
          <a:p>
            <a:pPr lvl="2"/>
            <a:r>
              <a:rPr lang="en-US" sz="1600" dirty="0"/>
              <a:t> 802 EC Members</a:t>
            </a:r>
          </a:p>
          <a:p>
            <a:pPr lvl="2"/>
            <a:r>
              <a:rPr lang="en-US" sz="1600" dirty="0"/>
              <a:t>Plus one additional member per WG/TAG as designated by the WG/TAG chair</a:t>
            </a:r>
          </a:p>
          <a:p>
            <a:pPr lvl="3"/>
            <a:r>
              <a:rPr lang="en-US" sz="1200" dirty="0"/>
              <a:t>802.3 - Adam Healey, 802.18 – Stuart Kerry, others TBD</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take notes? – Paul, George and Ben to collaborate</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a:t>
            </a:r>
            <a:endParaRPr lang="en-US" sz="4000" dirty="0"/>
          </a:p>
        </p:txBody>
      </p:sp>
      <p:sp>
        <p:nvSpPr>
          <p:cNvPr id="3" name="Content Placeholder 2"/>
          <p:cNvSpPr>
            <a:spLocks noGrp="1"/>
          </p:cNvSpPr>
          <p:nvPr>
            <p:ph idx="1"/>
          </p:nvPr>
        </p:nvSpPr>
        <p:spPr>
          <a:xfrm>
            <a:off x="152400" y="1828800"/>
            <a:ext cx="11353800" cy="4648200"/>
          </a:xfrm>
        </p:spPr>
        <p:txBody>
          <a:bodyPr/>
          <a:lstStyle/>
          <a:p>
            <a:r>
              <a:rPr lang="en-US" sz="2800" dirty="0"/>
              <a:t>Draft Agenda</a:t>
            </a:r>
            <a:endParaRPr lang="en-US" sz="2400" dirty="0"/>
          </a:p>
          <a:p>
            <a:pPr marL="800100" lvl="1" indent="-342900">
              <a:buFont typeface="+mj-lt"/>
              <a:buAutoNum type="alphaLcParenR"/>
            </a:pPr>
            <a:r>
              <a:rPr lang="en-US" sz="2400" dirty="0"/>
              <a:t>Discuss, refine and agree on the scope of the ad hoc: </a:t>
            </a:r>
          </a:p>
          <a:p>
            <a:pPr marL="1257300" lvl="2" indent="-400050">
              <a:buFont typeface="+mj-lt"/>
              <a:buAutoNum type="arabicPeriod"/>
            </a:pPr>
            <a:r>
              <a:rPr lang="en-US" sz="1800" dirty="0"/>
              <a:t>Specify what problem(s) we are trying to solve </a:t>
            </a:r>
            <a:r>
              <a:rPr lang="en-US" sz="1800" dirty="0">
                <a:sym typeface="Wingdings" panose="05000000000000000000" pitchFamily="2" charset="2"/>
              </a:rPr>
              <a:t> focus for this meeting</a:t>
            </a:r>
            <a:endParaRPr lang="en-US" sz="1800" dirty="0"/>
          </a:p>
          <a:p>
            <a:pPr marL="1257300" lvl="2" indent="-400050">
              <a:buFont typeface="+mj-lt"/>
              <a:buAutoNum type="arabicPeriod"/>
            </a:pPr>
            <a:r>
              <a:rPr lang="en-US" sz="1800" dirty="0"/>
              <a:t>consider the pros and cons of various restructuring options</a:t>
            </a:r>
          </a:p>
          <a:p>
            <a:pPr marL="800100" lvl="1" indent="-342900">
              <a:buFont typeface="+mj-lt"/>
              <a:buAutoNum type="alphaLcParenR"/>
            </a:pPr>
            <a:r>
              <a:rPr lang="en-US" sz="2400" dirty="0"/>
              <a:t>Discuss the proposed deliverable: </a:t>
            </a:r>
          </a:p>
          <a:p>
            <a:pPr marL="1200150" lvl="2" indent="-342900">
              <a:buFont typeface="+mj-lt"/>
              <a:buAutoNum type="arabicPeriod"/>
            </a:pPr>
            <a:r>
              <a:rPr lang="en-US" sz="1800" dirty="0"/>
              <a:t>a well vetted and socialized recommendation for EC consideration within 12 months</a:t>
            </a:r>
          </a:p>
          <a:p>
            <a:pPr marL="800100" lvl="1" indent="-342900">
              <a:buFont typeface="+mj-lt"/>
              <a:buAutoNum type="alphaLcParenR"/>
            </a:pPr>
            <a:r>
              <a:rPr lang="en-US" sz="2400" dirty="0"/>
              <a:t>Discuss day/time monthly meeting recommendation: </a:t>
            </a:r>
            <a:br>
              <a:rPr lang="en-US" sz="2400" dirty="0"/>
            </a:br>
            <a:r>
              <a:rPr lang="en-US" sz="2400" dirty="0"/>
              <a:t>13:00-14:00 ET 3</a:t>
            </a:r>
            <a:r>
              <a:rPr lang="en-US" sz="2400" baseline="30000" dirty="0"/>
              <a:t>rd</a:t>
            </a:r>
            <a:r>
              <a:rPr lang="en-US" sz="2400" dirty="0"/>
              <a:t> Tuesday of each month in 2021 </a:t>
            </a:r>
          </a:p>
          <a:p>
            <a:pPr marL="800100" lvl="1" indent="-342900">
              <a:buFont typeface="+mj-lt"/>
              <a:buAutoNum type="alphaLcParenR"/>
            </a:pPr>
            <a:r>
              <a:rPr lang="en-US" sz="2400" dirty="0"/>
              <a:t>Review action items, draft agenda for our next meeting</a:t>
            </a:r>
          </a:p>
          <a:p>
            <a:pPr marL="0" indent="0">
              <a:buNone/>
            </a:pPr>
            <a:endParaRPr lang="en-US" sz="2400" dirty="0"/>
          </a:p>
          <a:p>
            <a:pPr marL="457200" lvl="1" indent="0">
              <a:buNone/>
            </a:pPr>
            <a:endParaRPr lang="en-US" sz="2400" dirty="0"/>
          </a:p>
          <a:p>
            <a:pPr lvl="1"/>
            <a:endParaRPr lang="en-US" sz="2400" dirty="0"/>
          </a:p>
          <a:p>
            <a:pPr lvl="2"/>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dirty="0"/>
          </a:p>
        </p:txBody>
      </p:sp>
    </p:spTree>
    <p:extLst>
      <p:ext uri="{BB962C8B-B14F-4D97-AF65-F5344CB8AC3E}">
        <p14:creationId xmlns:p14="http://schemas.microsoft.com/office/powerpoint/2010/main" val="419782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p>
          <a:p>
            <a:pPr lvl="1"/>
            <a:r>
              <a:rPr lang="en-US" sz="2000" dirty="0"/>
              <a:t>Give WGs and TAGs more autonomy</a:t>
            </a:r>
            <a:endParaRPr lang="en-US" sz="1800" dirty="0"/>
          </a:p>
          <a:p>
            <a:pPr lvl="2"/>
            <a:r>
              <a:rPr lang="en-US" sz="1400" dirty="0"/>
              <a:t>Submit PARs and completed draft standards directly to Standard Board for approval.</a:t>
            </a:r>
          </a:p>
          <a:p>
            <a:pPr lvl="2"/>
            <a:r>
              <a:rPr lang="en-US" sz="1400" dirty="0"/>
              <a:t>Meet independently whenever, wherever and however is best for their participants. One “All-802” gathering per year.</a:t>
            </a:r>
          </a:p>
          <a:p>
            <a:pPr lvl="2"/>
            <a:r>
              <a:rPr lang="en-US" sz="1400" dirty="0"/>
              <a:t>Consider converting well established WGs to Standards Committees.</a:t>
            </a:r>
          </a:p>
          <a:p>
            <a:pPr lvl="1"/>
            <a:r>
              <a:rPr lang="en-US" sz="2000" dirty="0"/>
              <a:t>Re-charter the 802 Executive Committee</a:t>
            </a:r>
          </a:p>
          <a:p>
            <a:pPr lvl="2"/>
            <a:r>
              <a:rPr lang="en-US" sz="1400" dirty="0"/>
              <a:t>Established 40 years ago, the 802 EC is subject to significantly different volunteer, market and technology drivers in 2020.</a:t>
            </a:r>
          </a:p>
          <a:p>
            <a:pPr lvl="2"/>
            <a:r>
              <a:rPr lang="en-US" sz="1400" dirty="0"/>
              <a:t>Less direct operational oversight responsibility – let the WG/TAG manage themselves.</a:t>
            </a:r>
          </a:p>
          <a:p>
            <a:pPr lvl="2"/>
            <a:r>
              <a:rPr lang="en-US" sz="1400" dirty="0"/>
              <a:t>Become more strategic, less operational – more akin to a Board of Directors.</a:t>
            </a:r>
          </a:p>
          <a:p>
            <a:pPr lvl="2"/>
            <a:r>
              <a:rPr lang="en-US" sz="1400" dirty="0"/>
              <a:t>Focus on long term growth, fostering new work, high level interactions with external organizations and public visibility.</a:t>
            </a:r>
          </a:p>
          <a:p>
            <a:r>
              <a:rPr lang="en-US" sz="2400" dirty="0"/>
              <a:t>Next Steps</a:t>
            </a:r>
            <a:endParaRPr lang="en-US" sz="1400" dirty="0"/>
          </a:p>
          <a:p>
            <a:pPr lvl="1"/>
            <a:r>
              <a:rPr lang="en-US" sz="1800" dirty="0"/>
              <a:t>Solicit input via EC reflector </a:t>
            </a:r>
          </a:p>
          <a:p>
            <a:pPr lvl="1"/>
            <a:r>
              <a:rPr lang="en-US" sz="1800" dirty="0"/>
              <a:t>Hold 1 hour meetings at least once per month, report out status each plenary</a:t>
            </a:r>
          </a:p>
          <a:p>
            <a:pPr lvl="2"/>
            <a:r>
              <a:rPr lang="en-US" sz="1400" dirty="0"/>
              <a:t>1</a:t>
            </a:r>
            <a:r>
              <a:rPr lang="en-US" sz="1400" baseline="30000" dirty="0"/>
              <a:t>st</a:t>
            </a:r>
            <a:r>
              <a:rPr lang="en-US" sz="1400" dirty="0"/>
              <a:t> meeting scheduled for 12:00-13:00 ET 15 DEC 2020</a:t>
            </a:r>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a:t>
            </a:r>
            <a:endParaRPr lang="en-US" sz="4000" dirty="0"/>
          </a:p>
        </p:txBody>
      </p:sp>
      <p:sp>
        <p:nvSpPr>
          <p:cNvPr id="3" name="Content Placeholder 2"/>
          <p:cNvSpPr>
            <a:spLocks noGrp="1"/>
          </p:cNvSpPr>
          <p:nvPr>
            <p:ph idx="1"/>
          </p:nvPr>
        </p:nvSpPr>
        <p:spPr>
          <a:xfrm>
            <a:off x="609600" y="1828800"/>
            <a:ext cx="10896600" cy="4648200"/>
          </a:xfrm>
        </p:spPr>
        <p:txBody>
          <a:bodyPr/>
          <a:lstStyle/>
          <a:p>
            <a:r>
              <a:rPr lang="en-US" sz="2400" dirty="0"/>
              <a:t>EC Comments to date</a:t>
            </a:r>
            <a:endParaRPr lang="en-US" sz="1400" dirty="0"/>
          </a:p>
          <a:p>
            <a:pPr lvl="1"/>
            <a:r>
              <a:rPr lang="en-US" sz="1600" dirty="0"/>
              <a:t>Steve: suggests adding specifying what problem(s) we are trying to solve </a:t>
            </a:r>
          </a:p>
          <a:p>
            <a:pPr lvl="1"/>
            <a:endParaRPr lang="en-US" sz="1600" dirty="0"/>
          </a:p>
          <a:p>
            <a:pPr lvl="1"/>
            <a:r>
              <a:rPr lang="en-US" sz="1600" dirty="0"/>
              <a:t>Clint: suggests that yes, we have been productive in the way we have done tasks and work in the past, but do we know that our current processes and procedures are the best way?  Perhaps something new might indeed help us more...</a:t>
            </a:r>
            <a:endParaRPr lang="en-US" sz="1200" dirty="0"/>
          </a:p>
          <a:p>
            <a:pPr lvl="1"/>
            <a:endParaRPr lang="en-US" sz="1600" dirty="0"/>
          </a:p>
          <a:p>
            <a:pPr lvl="1"/>
            <a:r>
              <a:rPr lang="en-US" sz="1600" dirty="0"/>
              <a:t>George: </a:t>
            </a: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2" name="Rectangle 1">
            <a:extLst>
              <a:ext uri="{FF2B5EF4-FFF2-40B4-BE49-F238E27FC236}">
                <a16:creationId xmlns:a16="http://schemas.microsoft.com/office/drawing/2014/main" id="{148F1095-3C5F-4C42-873D-A667C220F154}"/>
              </a:ext>
            </a:extLst>
          </p:cNvPr>
          <p:cNvSpPr>
            <a:spLocks noChangeArrowheads="1"/>
          </p:cNvSpPr>
          <p:nvPr/>
        </p:nvSpPr>
        <p:spPr bwMode="auto">
          <a:xfrm>
            <a:off x="1371600" y="3913644"/>
            <a:ext cx="9525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Steve, I think you’ve put your finger on the main delay I see, but it is less a delay of the EC and more a delay in how the WG’s interact to review PARs, i.e., the WG PAR review process.  The EC could theoretically approve PARs at any meeting (probably would require a simple rules change), but the input/feedback process to provide review by other WGs only happens during a plenary cycle.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 think this highlights the main restructuring issues, which relate to working-group interaction-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collaboration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review</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need an executive ‘steering function’ to resolve differences or allocate work within the working groups? [or, conversely, if we don’t have an EC steering function, what conflicts emerge]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and, with those in mind, what is the most efficient structure and process to accomplish it.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528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22678-D65A-47B8-957A-905F36474106}"/>
              </a:ext>
            </a:extLst>
          </p:cNvPr>
          <p:cNvSpPr>
            <a:spLocks noGrp="1"/>
          </p:cNvSpPr>
          <p:nvPr>
            <p:ph type="title"/>
          </p:nvPr>
        </p:nvSpPr>
        <p:spPr>
          <a:xfrm>
            <a:off x="76200" y="304800"/>
            <a:ext cx="11582400" cy="1143000"/>
          </a:xfrm>
        </p:spPr>
        <p:txBody>
          <a:bodyPr/>
          <a:lstStyle/>
          <a:p>
            <a:pPr algn="l"/>
            <a:r>
              <a:rPr lang="en-US" sz="3600" dirty="0"/>
              <a:t>a) Discuss, refine and agree on the scope of the ad hoc (1-2) </a:t>
            </a:r>
          </a:p>
        </p:txBody>
      </p:sp>
      <p:sp>
        <p:nvSpPr>
          <p:cNvPr id="3" name="Content Placeholder 2">
            <a:extLst>
              <a:ext uri="{FF2B5EF4-FFF2-40B4-BE49-F238E27FC236}">
                <a16:creationId xmlns:a16="http://schemas.microsoft.com/office/drawing/2014/main" id="{C1F6D514-0846-48BE-B313-E4CA88D0D7C0}"/>
              </a:ext>
            </a:extLst>
          </p:cNvPr>
          <p:cNvSpPr>
            <a:spLocks noGrp="1"/>
          </p:cNvSpPr>
          <p:nvPr>
            <p:ph idx="1"/>
          </p:nvPr>
        </p:nvSpPr>
        <p:spPr>
          <a:xfrm>
            <a:off x="228600" y="1295400"/>
            <a:ext cx="11582400" cy="5105400"/>
          </a:xfrm>
        </p:spPr>
        <p:txBody>
          <a:bodyPr/>
          <a:lstStyle/>
          <a:p>
            <a:pPr marL="1257300" lvl="2" indent="-400050">
              <a:buFont typeface="+mj-lt"/>
              <a:buAutoNum type="arabicPeriod"/>
            </a:pPr>
            <a:r>
              <a:rPr lang="en-US" sz="1800" dirty="0"/>
              <a:t>Specify what problem(s) we are trying to solve: discuss and enumerate</a:t>
            </a:r>
          </a:p>
          <a:p>
            <a:pPr marL="1714500" lvl="3" indent="-400050">
              <a:buFont typeface="+mj-lt"/>
              <a:buAutoNum type="arabicPeriod"/>
            </a:pPr>
            <a:r>
              <a:rPr lang="en-US" sz="1400" dirty="0"/>
              <a:t>3 time/year PAR submission limitation vs value of review</a:t>
            </a:r>
          </a:p>
          <a:p>
            <a:pPr marL="1714500" lvl="3" indent="-400050">
              <a:buFont typeface="+mj-lt"/>
              <a:buAutoNum type="arabicPeriod"/>
            </a:pPr>
            <a:r>
              <a:rPr lang="en-US" sz="1400" dirty="0"/>
              <a:t>Identify the benefit/services 802 provides</a:t>
            </a:r>
          </a:p>
          <a:p>
            <a:pPr marL="1714500" lvl="3" indent="-400050">
              <a:buFont typeface="+mj-lt"/>
              <a:buAutoNum type="arabicPeriod"/>
            </a:pPr>
            <a:r>
              <a:rPr lang="en-US" sz="1400" dirty="0"/>
              <a:t>What service does the 802 EC provide and what is the cost of providing it?</a:t>
            </a:r>
          </a:p>
          <a:p>
            <a:pPr marL="1714500" lvl="3" indent="-400050">
              <a:buFont typeface="+mj-lt"/>
              <a:buAutoNum type="arabicPeriod"/>
            </a:pPr>
            <a:r>
              <a:rPr lang="en-US" sz="1400" dirty="0"/>
              <a:t>PAR review is valuable, 3 times per year is too infrequent, 6 times per year is better</a:t>
            </a:r>
          </a:p>
          <a:p>
            <a:pPr marL="1714500" lvl="3" indent="-400050">
              <a:buFont typeface="+mj-lt"/>
              <a:buAutoNum type="arabicPeriod"/>
            </a:pPr>
            <a:r>
              <a:rPr lang="en-US" sz="1400" dirty="0"/>
              <a:t>802 EC should provide more technical oversight or coordination between </a:t>
            </a:r>
            <a:r>
              <a:rPr lang="en-US" sz="1400" dirty="0" err="1"/>
              <a:t>WGs&amp;TAGs</a:t>
            </a:r>
            <a:r>
              <a:rPr lang="en-US" sz="1400" dirty="0"/>
              <a:t>, draft PAR review provides this to a degree, this is one of the benefits the 802 EC provides, perhaps we should formalize technical coordination?, e.g., IETF example, </a:t>
            </a:r>
          </a:p>
          <a:p>
            <a:pPr marL="1714500" lvl="3" indent="-400050">
              <a:buFont typeface="+mj-lt"/>
              <a:buAutoNum type="arabicPeriod"/>
            </a:pPr>
            <a:r>
              <a:rPr lang="en-US" sz="1400" dirty="0"/>
              <a:t>Potential Values: competent technical review, training for new groups, ensure process is followed to avoid appeals/delays, what we do should be closely aligned to the SASB calendar, e.g., </a:t>
            </a:r>
            <a:r>
              <a:rPr lang="en-US" sz="1400" dirty="0" err="1"/>
              <a:t>NesCom</a:t>
            </a:r>
            <a:r>
              <a:rPr lang="en-US" sz="1400" dirty="0"/>
              <a:t> and </a:t>
            </a:r>
            <a:r>
              <a:rPr lang="en-US" sz="1400" dirty="0" err="1"/>
              <a:t>RevCom</a:t>
            </a:r>
            <a:r>
              <a:rPr lang="en-US" sz="1400" dirty="0"/>
              <a:t> deadlines, </a:t>
            </a:r>
          </a:p>
          <a:p>
            <a:pPr marL="1714500" lvl="3" indent="-400050">
              <a:buFont typeface="+mj-lt"/>
              <a:buAutoNum type="arabicPeriod"/>
            </a:pPr>
            <a:r>
              <a:rPr lang="en-US" sz="1400" dirty="0"/>
              <a:t>Efficiency gains </a:t>
            </a:r>
            <a:r>
              <a:rPr lang="en-US" sz="1400" dirty="0" err="1"/>
              <a:t>wrt</a:t>
            </a:r>
            <a:r>
              <a:rPr lang="en-US" sz="1400" dirty="0"/>
              <a:t> rules, e.g., need for face to face mtg requirements, registration </a:t>
            </a:r>
            <a:r>
              <a:rPr lang="en-US" sz="1400" dirty="0" err="1"/>
              <a:t>rqmts</a:t>
            </a:r>
            <a:r>
              <a:rPr lang="en-US" sz="1400" dirty="0"/>
              <a:t>, gaining voting membership, look for a shift from </a:t>
            </a:r>
            <a:r>
              <a:rPr lang="en-US" sz="1400" dirty="0" err="1"/>
              <a:t>FtF</a:t>
            </a:r>
            <a:r>
              <a:rPr lang="en-US" sz="1400" dirty="0"/>
              <a:t> meetings to online meetings, perhaps </a:t>
            </a:r>
            <a:r>
              <a:rPr lang="en-US" sz="1400" dirty="0" err="1"/>
              <a:t>FtF</a:t>
            </a:r>
            <a:r>
              <a:rPr lang="en-US" sz="1400" dirty="0"/>
              <a:t> meeting become more social than necessary to complete work</a:t>
            </a:r>
          </a:p>
          <a:p>
            <a:pPr marL="1714500" lvl="3" indent="-400050">
              <a:buFont typeface="+mj-lt"/>
              <a:buAutoNum type="arabicPeriod"/>
            </a:pPr>
            <a:r>
              <a:rPr lang="en-US" sz="1400" dirty="0"/>
              <a:t>Support technical coherence/coordination.  Comparing to other societies, 802 provides value as a family</a:t>
            </a:r>
          </a:p>
          <a:p>
            <a:pPr marL="1714500" lvl="3" indent="-400050">
              <a:buFont typeface="+mj-lt"/>
              <a:buAutoNum type="arabicPeriod"/>
            </a:pPr>
            <a:r>
              <a:rPr lang="en-US" sz="1400" dirty="0"/>
              <a:t>Need to be able to initiate and complete a </a:t>
            </a:r>
            <a:r>
              <a:rPr lang="en-US" sz="1400" dirty="0" err="1"/>
              <a:t>stds</a:t>
            </a:r>
            <a:r>
              <a:rPr lang="en-US" sz="1400" dirty="0"/>
              <a:t> project within a 2.5 year time frame, because it is essential to the success of the std, allow participants to gain membership at electronic meetings, permit more frequent meetings to gain membership</a:t>
            </a:r>
          </a:p>
          <a:p>
            <a:pPr marL="1714500" lvl="3" indent="-400050">
              <a:buFont typeface="+mj-lt"/>
              <a:buAutoNum type="arabicPeriod"/>
            </a:pPr>
            <a:r>
              <a:rPr lang="en-US" sz="1400" dirty="0"/>
              <a:t>There is redundancy in the above list. 802 has outside of the formulating group reviewers, this provided better review, built in set of naïve readers.  A new project brings in new participants that want to make quick progress, but the 802 EC has a broader, long range perspective that helps fit the process better.  Quality – what we have is a loose confederation that enables us to form systems of value over time, e.g., operational technology networks/factory automation is occurring, going towards 802 wired/wireless/TSN technologies.</a:t>
            </a:r>
          </a:p>
          <a:p>
            <a:pPr marL="1714500" lvl="3" indent="-400050">
              <a:buFont typeface="+mj-lt"/>
              <a:buAutoNum type="arabicPeriod"/>
            </a:pPr>
            <a:r>
              <a:rPr lang="en-US" sz="1400" dirty="0"/>
              <a:t>We discussed cost/benefit analysis, but we now have monthly EC meetings which has raised the cost of EC participation. We talk about the value of 802, 802 has become the General Motors of networking, which brings significant brand value to networking.  Perhaps we need to split the larger WGs into smaller WGs?  </a:t>
            </a:r>
            <a:br>
              <a:rPr lang="en-US" sz="1400" dirty="0"/>
            </a:br>
            <a:r>
              <a:rPr lang="en-US" sz="1400" dirty="0"/>
              <a:t> </a:t>
            </a:r>
          </a:p>
          <a:p>
            <a:pPr marL="1257300" lvl="2" indent="-400050">
              <a:buFont typeface="+mj-lt"/>
              <a:buAutoNum type="arabicPeriod"/>
            </a:pPr>
            <a:endParaRPr lang="en-US" dirty="0"/>
          </a:p>
        </p:txBody>
      </p:sp>
      <p:sp>
        <p:nvSpPr>
          <p:cNvPr id="4" name="Slide Number Placeholder 3">
            <a:extLst>
              <a:ext uri="{FF2B5EF4-FFF2-40B4-BE49-F238E27FC236}">
                <a16:creationId xmlns:a16="http://schemas.microsoft.com/office/drawing/2014/main" id="{AE7DE2B5-1AE8-4900-9BB2-F0200BDDDF50}"/>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260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0DB5A-7280-4AF1-9D5B-763C66750FD9}"/>
              </a:ext>
            </a:extLst>
          </p:cNvPr>
          <p:cNvSpPr>
            <a:spLocks noGrp="1"/>
          </p:cNvSpPr>
          <p:nvPr>
            <p:ph type="title"/>
          </p:nvPr>
        </p:nvSpPr>
        <p:spPr>
          <a:xfrm>
            <a:off x="152400" y="609600"/>
            <a:ext cx="12039600" cy="1143000"/>
          </a:xfrm>
        </p:spPr>
        <p:txBody>
          <a:bodyPr/>
          <a:lstStyle/>
          <a:p>
            <a:pPr algn="l"/>
            <a:r>
              <a:rPr lang="en-US" sz="3600" dirty="0"/>
              <a:t>a) Discuss, refine and agree on the scope of the ad hoc (2-2)</a:t>
            </a:r>
          </a:p>
        </p:txBody>
      </p:sp>
      <p:sp>
        <p:nvSpPr>
          <p:cNvPr id="3" name="Content Placeholder 2">
            <a:extLst>
              <a:ext uri="{FF2B5EF4-FFF2-40B4-BE49-F238E27FC236}">
                <a16:creationId xmlns:a16="http://schemas.microsoft.com/office/drawing/2014/main" id="{9096E5CD-71F6-49D5-B10E-32FB970BEC18}"/>
              </a:ext>
            </a:extLst>
          </p:cNvPr>
          <p:cNvSpPr>
            <a:spLocks noGrp="1"/>
          </p:cNvSpPr>
          <p:nvPr>
            <p:ph idx="1"/>
          </p:nvPr>
        </p:nvSpPr>
        <p:spPr/>
        <p:txBody>
          <a:bodyPr/>
          <a:lstStyle/>
          <a:p>
            <a:pPr marL="1257300" lvl="2" indent="-400050">
              <a:buFont typeface="+mj-lt"/>
              <a:buAutoNum type="arabicPeriod"/>
            </a:pPr>
            <a:r>
              <a:rPr lang="en-US" sz="1800" dirty="0"/>
              <a:t>Consider the pros and cons of various restructuring options</a:t>
            </a:r>
            <a:br>
              <a:rPr lang="en-US" sz="1800" dirty="0"/>
            </a:br>
            <a:r>
              <a:rPr lang="en-US" sz="1800" dirty="0"/>
              <a:t>	discuss and enumerate</a:t>
            </a:r>
            <a:br>
              <a:rPr lang="en-US" sz="1800" dirty="0"/>
            </a:br>
            <a:endParaRPr lang="en-US" sz="1800" dirty="0"/>
          </a:p>
          <a:p>
            <a:pPr marL="1257300" lvl="2" indent="-400050">
              <a:buFont typeface="+mj-lt"/>
              <a:buAutoNum type="arabicPeriod"/>
            </a:pPr>
            <a:r>
              <a:rPr lang="en-US" sz="1800" dirty="0"/>
              <a:t>Draft a revised Scope/Charter for the ad hoc</a:t>
            </a:r>
            <a:endParaRPr lang="en-US" dirty="0"/>
          </a:p>
        </p:txBody>
      </p:sp>
      <p:sp>
        <p:nvSpPr>
          <p:cNvPr id="4" name="Slide Number Placeholder 3">
            <a:extLst>
              <a:ext uri="{FF2B5EF4-FFF2-40B4-BE49-F238E27FC236}">
                <a16:creationId xmlns:a16="http://schemas.microsoft.com/office/drawing/2014/main" id="{346B0B18-3180-4CF4-AE00-DEF8841B1507}"/>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243395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43E53-2759-418C-809C-61949BB581E1}"/>
              </a:ext>
            </a:extLst>
          </p:cNvPr>
          <p:cNvSpPr>
            <a:spLocks noGrp="1"/>
          </p:cNvSpPr>
          <p:nvPr>
            <p:ph type="title"/>
          </p:nvPr>
        </p:nvSpPr>
        <p:spPr/>
        <p:txBody>
          <a:bodyPr/>
          <a:lstStyle/>
          <a:p>
            <a:pPr algn="l"/>
            <a:r>
              <a:rPr lang="en-US" sz="3600" dirty="0"/>
              <a:t>b) Discuss the proposed deliverable:</a:t>
            </a:r>
          </a:p>
        </p:txBody>
      </p:sp>
      <p:sp>
        <p:nvSpPr>
          <p:cNvPr id="3" name="Content Placeholder 2">
            <a:extLst>
              <a:ext uri="{FF2B5EF4-FFF2-40B4-BE49-F238E27FC236}">
                <a16:creationId xmlns:a16="http://schemas.microsoft.com/office/drawing/2014/main" id="{1606169A-AA69-4772-A951-EB4D81FD408C}"/>
              </a:ext>
            </a:extLst>
          </p:cNvPr>
          <p:cNvSpPr>
            <a:spLocks noGrp="1"/>
          </p:cNvSpPr>
          <p:nvPr>
            <p:ph idx="1"/>
          </p:nvPr>
        </p:nvSpPr>
        <p:spPr/>
        <p:txBody>
          <a:bodyPr/>
          <a:lstStyle/>
          <a:p>
            <a:r>
              <a:rPr lang="en-US" dirty="0"/>
              <a:t>a well vetted and socialized recommendation for EC consideration within 12 months</a:t>
            </a:r>
            <a:br>
              <a:rPr lang="en-US" dirty="0"/>
            </a:br>
            <a:br>
              <a:rPr lang="en-US" dirty="0"/>
            </a:br>
            <a:r>
              <a:rPr lang="en-US" dirty="0"/>
              <a:t>discussion</a:t>
            </a:r>
          </a:p>
        </p:txBody>
      </p:sp>
      <p:sp>
        <p:nvSpPr>
          <p:cNvPr id="4" name="Slide Number Placeholder 3">
            <a:extLst>
              <a:ext uri="{FF2B5EF4-FFF2-40B4-BE49-F238E27FC236}">
                <a16:creationId xmlns:a16="http://schemas.microsoft.com/office/drawing/2014/main" id="{0F593FE2-2423-42D9-AFD9-8C45FD63E748}"/>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631816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c)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Proposal: 13:00-14:00 ET 3rd Tuesday of each month</a:t>
            </a:r>
          </a:p>
          <a:p>
            <a:pPr lvl="1"/>
            <a:r>
              <a:rPr lang="en-US" sz="2000" dirty="0"/>
              <a:t>This recommendation is based on the EC feedback Glenn received </a:t>
            </a:r>
            <a:br>
              <a:rPr lang="en-US" sz="2000" dirty="0"/>
            </a:br>
            <a:r>
              <a:rPr lang="en-US" sz="2000" dirty="0"/>
              <a:t>(per his 04DEC email shown on the following page)</a:t>
            </a:r>
          </a:p>
          <a:p>
            <a:pPr lvl="1"/>
            <a:endParaRPr lang="en-US" sz="2000" dirty="0"/>
          </a:p>
          <a:p>
            <a:pPr lvl="1"/>
            <a:r>
              <a:rPr lang="en-US" sz="2000" dirty="0"/>
              <a:t>No time for discussion, but agreed on 13:00-14:00 ET Tuesday 19 January for next meeting</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1336143116"/>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240680</TotalTime>
  <Words>1689</Words>
  <Application>Microsoft Office PowerPoint</Application>
  <PresentationFormat>Widescreen</PresentationFormat>
  <Paragraphs>128</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IEEE 802 LMSC Restructuring ad hoc  15 DEC 2020 Electronic Meeting noon-13:00 ET  </vt:lpstr>
      <vt:lpstr>Restructuring ad hoc membership</vt:lpstr>
      <vt:lpstr>802 restructuring ad hoc</vt:lpstr>
      <vt:lpstr>802 restructuring ad hoc -- background </vt:lpstr>
      <vt:lpstr>802 restructuring ad hoc</vt:lpstr>
      <vt:lpstr>a) Discuss, refine and agree on the scope of the ad hoc (1-2) </vt:lpstr>
      <vt:lpstr>a) Discuss, refine and agree on the scope of the ad hoc (2-2)</vt:lpstr>
      <vt:lpstr>b) Discuss the proposed deliverable:</vt:lpstr>
      <vt:lpstr>c) Date and Time of monthly ad hoc calls </vt:lpstr>
      <vt:lpstr>PowerPoint Presentation</vt:lpstr>
      <vt:lpstr>d) Review action items, draft agenda for our next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3812</cp:revision>
  <cp:lastPrinted>2020-12-15T16:33:02Z</cp:lastPrinted>
  <dcterms:created xsi:type="dcterms:W3CDTF">2002-03-10T15:43:16Z</dcterms:created>
  <dcterms:modified xsi:type="dcterms:W3CDTF">2020-12-16T14:29:13Z</dcterms:modified>
</cp:coreProperties>
</file>