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1" r:id="rId2"/>
    <p:sldId id="691" r:id="rId3"/>
    <p:sldId id="672" r:id="rId4"/>
    <p:sldId id="689" r:id="rId5"/>
    <p:sldId id="692" r:id="rId6"/>
    <p:sldId id="693" r:id="rId7"/>
    <p:sldId id="661" r:id="rId8"/>
    <p:sldId id="359" r:id="rId9"/>
    <p:sldId id="695" r:id="rId10"/>
    <p:sldId id="668" r:id="rId11"/>
    <p:sldId id="690" r:id="rId1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0" autoAdjust="0"/>
    <p:restoredTop sz="95488" autoAdjust="0"/>
  </p:normalViewPr>
  <p:slideViewPr>
    <p:cSldViewPr>
      <p:cViewPr>
        <p:scale>
          <a:sx n="130" d="100"/>
          <a:sy n="130" d="100"/>
        </p:scale>
        <p:origin x="1938" y="88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36-00-00EC-addressing-participants-concern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JAN 2021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r>
              <a:rPr lang="en-US" sz="4000" dirty="0"/>
              <a:t>1-3pm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ec-21-0003-00-00EC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3632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6.01 Identify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10820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 Task Force Electronic Meeting scheduled for Monday 21 December 2020 2-3pm ET</a:t>
            </a:r>
            <a:br>
              <a:rPr lang="en-US" sz="2000" dirty="0"/>
            </a:br>
            <a:r>
              <a:rPr lang="en-US" sz="2000" dirty="0"/>
              <a:t>	Draft Agenda</a:t>
            </a:r>
            <a:endParaRPr lang="en-US" sz="2400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/>
              <a:t>Open portion of meeting:</a:t>
            </a:r>
            <a:endParaRPr lang="en-US" sz="16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IEEE SA tools update &amp; discussion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Remote meeting tools: web conferencing, remote voting, etc.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Mentor replacement investigation – status update</a:t>
            </a:r>
          </a:p>
          <a:p>
            <a:pPr marL="1657350" lvl="3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SA to potentially fund FrameMaker licenses – status update</a:t>
            </a:r>
            <a:endParaRPr lang="en-US" sz="1400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Schedule 2021 meetings (possibly 29MAR, 21JUN, 27SEP, 13DEC)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Possible item from Public Visibility Standing Committee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Any other business, 5 min, all?</a:t>
            </a: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sz="1800" dirty="0">
                <a:solidFill>
                  <a:schemeClr val="tx2"/>
                </a:solidFill>
              </a:rPr>
              <a:t>Action item review, 5 min, </a:t>
            </a:r>
            <a:r>
              <a:rPr lang="en-US" sz="1800" dirty="0" err="1">
                <a:solidFill>
                  <a:schemeClr val="tx2"/>
                </a:solidFill>
              </a:rPr>
              <a:t>Nikolich</a:t>
            </a:r>
            <a:endParaRPr lang="en-US" dirty="0">
              <a:solidFill>
                <a:schemeClr val="tx2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Closed portion of meeting: </a:t>
            </a:r>
            <a:endParaRPr lang="en-US" dirty="0">
              <a:solidFill>
                <a:schemeClr val="tx2"/>
              </a:solidFill>
            </a:endParaRPr>
          </a:p>
          <a:p>
            <a:pPr marL="1200150" lvl="2" indent="-342900">
              <a:buFont typeface="+mj-lt"/>
              <a:buAutoNum type="arabicPeriod"/>
              <a:defRPr/>
            </a:pPr>
            <a:r>
              <a:rPr lang="en-US" dirty="0">
                <a:solidFill>
                  <a:schemeClr val="tx2"/>
                </a:solidFill>
              </a:rPr>
              <a:t>None at this time </a:t>
            </a:r>
            <a:endParaRPr lang="en-US" dirty="0"/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2"/>
                </a:solidFill>
              </a:rPr>
              <a:t>Adjourn</a:t>
            </a:r>
            <a:endParaRPr lang="en-US" sz="1400" dirty="0">
              <a:solidFill>
                <a:schemeClr val="tx2"/>
              </a:solidFill>
            </a:endParaRPr>
          </a:p>
          <a:p>
            <a:pPr lvl="1" eaLnBrk="1" hangingPunct="1">
              <a:defRPr/>
            </a:pP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6.02 Substitute Chair’s Guideline Text for Ombudsman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3048000"/>
          </a:xfrm>
        </p:spPr>
        <p:txBody>
          <a:bodyPr/>
          <a:lstStyle/>
          <a:p>
            <a:r>
              <a:rPr lang="en-US" sz="2400" dirty="0"/>
              <a:t>Substitute text for an Ombudsman Guideline</a:t>
            </a:r>
          </a:p>
          <a:p>
            <a:pPr lvl="1"/>
            <a:r>
              <a:rPr lang="en-US" sz="2000" dirty="0"/>
              <a:t>Consider adding a new subclause 2.16 “Addressing Participants Concerns”</a:t>
            </a:r>
          </a:p>
          <a:p>
            <a:pPr lvl="1"/>
            <a:r>
              <a:rPr lang="en-US" sz="2000" dirty="0"/>
              <a:t>Provides guidance to 802 participants and 802 officers</a:t>
            </a:r>
          </a:p>
          <a:p>
            <a:pPr lvl="1"/>
            <a:r>
              <a:rPr lang="en-US" sz="1800" dirty="0">
                <a:hlinkClick r:id="rId2"/>
              </a:rPr>
              <a:t>https://mentor.ieee.org/802-ec/dcn/20/ec-20-0236-00-00EC-addressing-participants-concerns.docx</a:t>
            </a:r>
            <a:endParaRPr lang="en-US" sz="1800" dirty="0"/>
          </a:p>
          <a:p>
            <a:pPr lvl="1"/>
            <a:endParaRPr lang="en-US" sz="1400" dirty="0"/>
          </a:p>
          <a:p>
            <a:r>
              <a:rPr lang="en-US" sz="2400" dirty="0"/>
              <a:t>Next Steps</a:t>
            </a:r>
          </a:p>
          <a:p>
            <a:pPr lvl="1"/>
            <a:r>
              <a:rPr lang="en-US" sz="1800" dirty="0"/>
              <a:t>Request review by 802 EC colleagues</a:t>
            </a:r>
          </a:p>
          <a:p>
            <a:pPr lvl="1"/>
            <a:r>
              <a:rPr lang="en-US" sz="1800" dirty="0"/>
              <a:t>Collect comments, revise as appropriate, once consensus is achieved, submit for 802 EC approval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17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295400"/>
            <a:ext cx="7772400" cy="4800600"/>
          </a:xfrm>
        </p:spPr>
        <p:txBody>
          <a:bodyPr/>
          <a:lstStyle/>
          <a:p>
            <a:r>
              <a:rPr lang="en-US" dirty="0"/>
              <a:t>1.00 Meeting called to order</a:t>
            </a:r>
          </a:p>
          <a:p>
            <a:r>
              <a:rPr lang="en-US" dirty="0"/>
              <a:t>2.00 Review/approve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9829800" cy="4114800"/>
          </a:xfrm>
        </p:spPr>
        <p:txBody>
          <a:bodyPr/>
          <a:lstStyle/>
          <a:p>
            <a:r>
              <a:rPr lang="en-US" sz="2400" dirty="0"/>
              <a:t>Reminders</a:t>
            </a:r>
            <a:endParaRPr lang="en-US" sz="16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Reminder #2: Please enable mute when you are not speaking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Reminder #3: Please use the Chat function to request being put in the queue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Reminder #4: Next interim EC meeting scheduled for 02 FEB 2021 for 2 hours</a:t>
            </a:r>
          </a:p>
          <a:p>
            <a:pPr marL="457200" lvl="1" indent="0">
              <a:buNone/>
            </a:pPr>
            <a:br>
              <a:rPr lang="en-US" sz="1600" dirty="0"/>
            </a:br>
            <a:endParaRPr lang="en-US" sz="1600" dirty="0"/>
          </a:p>
          <a:p>
            <a:pPr marL="457200" lvl="1" indent="0">
              <a:buNone/>
            </a:pPr>
            <a:br>
              <a:rPr lang="en-US" sz="1600" dirty="0"/>
            </a:br>
            <a:br>
              <a:rPr lang="en-US" sz="1600" dirty="0"/>
            </a:b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3.01 802 restructuring ad hoc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97" y="1104900"/>
            <a:ext cx="10896600" cy="4648200"/>
          </a:xfrm>
        </p:spPr>
        <p:txBody>
          <a:bodyPr/>
          <a:lstStyle/>
          <a:p>
            <a:r>
              <a:rPr lang="en-US" sz="2400" dirty="0"/>
              <a:t>Electronic meeting held 15 December 2020</a:t>
            </a:r>
          </a:p>
          <a:p>
            <a:pPr lvl="1"/>
            <a:r>
              <a:rPr lang="en-US" sz="2000" dirty="0"/>
              <a:t>Focused on defining problems to be solved (meeting notes: EC-20-0258-01-00EC)</a:t>
            </a:r>
            <a:br>
              <a:rPr lang="en-US" sz="2000" dirty="0"/>
            </a:br>
            <a:r>
              <a:rPr lang="en-US" sz="2000" dirty="0"/>
              <a:t> </a:t>
            </a:r>
            <a:endParaRPr lang="en-US" sz="1800" dirty="0"/>
          </a:p>
          <a:p>
            <a:pPr marL="0" indent="0">
              <a:buNone/>
            </a:pPr>
            <a:r>
              <a:rPr lang="en-US" sz="2000" dirty="0"/>
              <a:t>Suggested Focus Areas from </a:t>
            </a:r>
            <a:r>
              <a:rPr lang="en-US" sz="2000" dirty="0" err="1"/>
              <a:t>Shellhammer</a:t>
            </a:r>
            <a:r>
              <a:rPr lang="en-US" sz="2000" dirty="0"/>
              <a:t> via EC reflector</a:t>
            </a:r>
            <a:endParaRPr lang="en-US" sz="2200" dirty="0"/>
          </a:p>
          <a:p>
            <a:pPr marL="400050" lvl="1" indent="0">
              <a:spcBef>
                <a:spcPct val="0"/>
              </a:spcBef>
              <a:buFontTx/>
              <a:buAutoNum type="arabicPeriod"/>
            </a:pPr>
            <a:r>
              <a:rPr lang="en-US" altLang="en-US" sz="1200" dirty="0"/>
              <a:t> </a:t>
            </a:r>
            <a:r>
              <a:rPr lang="en-US" altLang="en-US" sz="1400" dirty="0"/>
              <a:t>Operational Efficiency (Area for Improvement) 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This is where I would put the topic of reducing the time to get PARs approved, and submitted to </a:t>
            </a:r>
            <a:r>
              <a:rPr lang="en-US" altLang="en-US" sz="1400" dirty="0" err="1"/>
              <a:t>NesCom</a:t>
            </a:r>
            <a:r>
              <a:rPr lang="en-US" altLang="en-US" sz="1400" dirty="0"/>
              <a:t> in a timely manner aligned with their calendar, so we get a timely approval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I also heard the idea of training new groups.  Maybe that is an area where we can make improvements.  Maybe it would make us a preferred organization in which to start new standards, beyond those areas where we are well established.</a:t>
            </a:r>
          </a:p>
          <a:p>
            <a:pPr marL="400050" lvl="1" indent="0">
              <a:spcBef>
                <a:spcPct val="0"/>
              </a:spcBef>
              <a:buFontTx/>
              <a:buAutoNum type="arabicPeriod"/>
            </a:pPr>
            <a:r>
              <a:rPr lang="en-US" altLang="en-US" sz="1400" dirty="0"/>
              <a:t> Quality Standards (Maintain Good Performance) 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Clearly we want to maintain our high-quality PAR review process, if we make any changes to the process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This might be where we discuss the Technical Review ideas mentioned on the call, and maybe that is an area for improvement</a:t>
            </a:r>
          </a:p>
          <a:p>
            <a:pPr marL="400050" lvl="1" indent="0">
              <a:spcBef>
                <a:spcPct val="0"/>
              </a:spcBef>
              <a:buFontTx/>
              <a:buAutoNum type="arabicPeriod"/>
            </a:pPr>
            <a:r>
              <a:rPr lang="en-US" altLang="en-US" sz="1400" dirty="0"/>
              <a:t> External Influence (Maintain Good Performance) </a:t>
            </a:r>
          </a:p>
          <a:p>
            <a:pPr marL="857250" lvl="2" indent="0">
              <a:spcBef>
                <a:spcPct val="0"/>
              </a:spcBef>
            </a:pPr>
            <a:r>
              <a:rPr lang="en-US" altLang="en-US" sz="1400" dirty="0"/>
              <a:t> I heard an argument about our influence on Regulatory Bodies.  I think having our unified 802 submissions to Regulatory Bodies is good.  We probably want to maintain that strong process</a:t>
            </a:r>
            <a:r>
              <a:rPr lang="en-US" altLang="en-US" sz="1200" dirty="0"/>
              <a:t>.</a:t>
            </a:r>
            <a:br>
              <a:rPr lang="en-US" altLang="en-US" sz="1200" dirty="0"/>
            </a:br>
            <a:endParaRPr lang="en-US" altLang="en-US" sz="1200" dirty="0"/>
          </a:p>
          <a:p>
            <a:pPr marL="57150" indent="0">
              <a:spcBef>
                <a:spcPct val="0"/>
              </a:spcBef>
              <a:buNone/>
            </a:pPr>
            <a:r>
              <a:rPr lang="en-US" sz="1800" dirty="0"/>
              <a:t>Suggested Focus area from </a:t>
            </a:r>
            <a:r>
              <a:rPr lang="en-US" sz="1800" dirty="0" err="1"/>
              <a:t>Nikolich</a:t>
            </a:r>
            <a:r>
              <a:rPr lang="en-US" sz="1800" dirty="0"/>
              <a:t> via EC reflector</a:t>
            </a:r>
          </a:p>
          <a:p>
            <a:pPr marL="857250" lvl="1" indent="-342900">
              <a:spcBef>
                <a:spcPct val="0"/>
              </a:spcBef>
              <a:buFont typeface="+mj-lt"/>
              <a:buAutoNum type="arabicPeriod" startAt="4"/>
            </a:pPr>
            <a:r>
              <a:rPr lang="en-US" sz="1400" dirty="0"/>
              <a:t>Strategic Activities ((incubation of emerging areas, collaboration with internal and external Organizational Units to the IEEE, public visibility)</a:t>
            </a:r>
          </a:p>
          <a:p>
            <a:pPr marL="57150" indent="0">
              <a:spcBef>
                <a:spcPct val="0"/>
              </a:spcBef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1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3.01 802 restructuring ad hoc status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Next Steps</a:t>
            </a:r>
            <a:endParaRPr lang="en-US" sz="1400" dirty="0"/>
          </a:p>
          <a:p>
            <a:pPr lvl="1"/>
            <a:r>
              <a:rPr lang="en-US" sz="1800" dirty="0"/>
              <a:t>Solicit additional input via EC reflector</a:t>
            </a:r>
          </a:p>
          <a:p>
            <a:pPr lvl="1"/>
            <a:r>
              <a:rPr lang="en-US" sz="1800" dirty="0"/>
              <a:t>1 hour meetings held at least once per month, report out status each plenary</a:t>
            </a:r>
          </a:p>
          <a:p>
            <a:pPr lvl="2"/>
            <a:r>
              <a:rPr lang="en-US" sz="1400" dirty="0"/>
              <a:t>2nd meeting scheduled for 13:00-14:00 ET 19 January 2021</a:t>
            </a:r>
          </a:p>
          <a:p>
            <a:pPr lvl="1"/>
            <a:r>
              <a:rPr lang="en-US" sz="1800" dirty="0"/>
              <a:t>Deliverable: a well vetted and socialized recommendation for EC consideration December 2021.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2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3.02 802/SA Task Force status update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Tools discussion</a:t>
            </a:r>
            <a:endParaRPr lang="en-US" sz="1000" dirty="0"/>
          </a:p>
          <a:p>
            <a:pPr lvl="1"/>
            <a:r>
              <a:rPr lang="en-US" sz="1600" dirty="0"/>
              <a:t>SA will continue to support web conferencing, even after in person meetings resume</a:t>
            </a:r>
          </a:p>
          <a:p>
            <a:pPr lvl="1"/>
            <a:r>
              <a:rPr lang="en-US" sz="1600" dirty="0"/>
              <a:t>SA procured license for Direct Vote Live and will continue to support going forward</a:t>
            </a:r>
          </a:p>
          <a:p>
            <a:pPr lvl="1"/>
            <a:r>
              <a:rPr lang="en-US" sz="1600" dirty="0"/>
              <a:t>802 requests SA to evaluate hybrid meeting platforms</a:t>
            </a:r>
          </a:p>
          <a:p>
            <a:pPr lvl="1"/>
            <a:r>
              <a:rPr lang="en-US" sz="1600" dirty="0"/>
              <a:t>Adobe FrameMaker licenses – 802 requests SA to provide adequate number of licenses to support 802 editors long term</a:t>
            </a:r>
          </a:p>
          <a:p>
            <a:pPr lvl="1"/>
            <a:r>
              <a:rPr lang="en-US" sz="1600" dirty="0"/>
              <a:t>Mentor replacement – consultant to SA assessing Mentor, IMAT and </a:t>
            </a:r>
            <a:r>
              <a:rPr lang="en-US" sz="1600" dirty="0" err="1"/>
              <a:t>Imeet</a:t>
            </a:r>
            <a:r>
              <a:rPr lang="en-US" sz="1600" dirty="0"/>
              <a:t> capabilities and alternatives, in addition to conducting interviews with several 802 EC members</a:t>
            </a:r>
          </a:p>
          <a:p>
            <a:pPr lvl="1"/>
            <a:endParaRPr lang="en-US" sz="1600" dirty="0"/>
          </a:p>
          <a:p>
            <a:r>
              <a:rPr lang="en-US" sz="2000" dirty="0"/>
              <a:t>Tentative schedule for next meeting – Monday 01 March 203pm ET</a:t>
            </a:r>
          </a:p>
          <a:p>
            <a:pPr lvl="1"/>
            <a:r>
              <a:rPr lang="en-US" sz="1400" dirty="0"/>
              <a:t>Please supply agenda item requests as appropriate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8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3606"/>
            <a:ext cx="10515600" cy="2421194"/>
          </a:xfrm>
        </p:spPr>
        <p:txBody>
          <a:bodyPr/>
          <a:lstStyle/>
          <a:p>
            <a:r>
              <a:rPr lang="en-US" sz="2000" dirty="0"/>
              <a:t>Parsons to summarize feedback from his request to confirm a fixed sweet spot for holding EC teleconferences</a:t>
            </a:r>
          </a:p>
          <a:p>
            <a:endParaRPr lang="en-US" sz="2000" dirty="0"/>
          </a:p>
          <a:p>
            <a:r>
              <a:rPr lang="en-US" sz="2000" dirty="0"/>
              <a:t>Next meeting scheduled for 1-3pm ET Tuesday 02 February 2021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1059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3.03 Monthly EC teleconference call scheduling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98EC4-4D30-4A64-8A33-94101D622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20645-3C63-435D-8F05-2EAA1A691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 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7BE20-9B6F-4E98-8511-303B0133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375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239322</TotalTime>
  <Words>807</Words>
  <Application>Microsoft Office PowerPoint</Application>
  <PresentationFormat>Widescreen</PresentationFormat>
  <Paragraphs>102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IEEE 802 LMSC   05 JAN 2021 Electronic Meeting 1-3pm ET  </vt:lpstr>
      <vt:lpstr>PowerPoint Presentation</vt:lpstr>
      <vt:lpstr>3.00 Chair’s Announcements</vt:lpstr>
      <vt:lpstr>3.01 802 restructuring ad hoc status</vt:lpstr>
      <vt:lpstr>3.01 802 restructuring ad hoc status</vt:lpstr>
      <vt:lpstr>3.02 802/SA Task Force status update</vt:lpstr>
      <vt:lpstr>3.03 Monthly EC teleconference call scheduling</vt:lpstr>
      <vt:lpstr>Adjourn EC Meeting</vt:lpstr>
      <vt:lpstr>PowerPoint Presentation</vt:lpstr>
      <vt:lpstr>6.01 Identify 802 Task Force Topics </vt:lpstr>
      <vt:lpstr>6.02 Substitute Chair’s Guideline Text for Ombudsman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3801</cp:revision>
  <cp:lastPrinted>2020-11-13T17:21:27Z</cp:lastPrinted>
  <dcterms:created xsi:type="dcterms:W3CDTF">2002-03-10T15:43:16Z</dcterms:created>
  <dcterms:modified xsi:type="dcterms:W3CDTF">2021-01-05T17:03:03Z</dcterms:modified>
</cp:coreProperties>
</file>