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61" r:id="rId2"/>
    <p:sldId id="696" r:id="rId3"/>
    <p:sldId id="692" r:id="rId4"/>
    <p:sldId id="689" r:id="rId5"/>
    <p:sldId id="693" r:id="rId6"/>
    <p:sldId id="704" r:id="rId7"/>
    <p:sldId id="701" r:id="rId8"/>
    <p:sldId id="694" r:id="rId9"/>
    <p:sldId id="699" r:id="rId10"/>
    <p:sldId id="703" r:id="rId11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90" autoAdjust="0"/>
    <p:restoredTop sz="95488" autoAdjust="0"/>
  </p:normalViewPr>
  <p:slideViewPr>
    <p:cSldViewPr>
      <p:cViewPr varScale="1">
        <p:scale>
          <a:sx n="104" d="100"/>
          <a:sy n="104" d="100"/>
        </p:scale>
        <p:origin x="132" y="810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371600"/>
            <a:ext cx="8534400" cy="43434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Restructuring ad hoc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19 JAN 2021 Electronic Meeting</a:t>
            </a:r>
            <a:br>
              <a:rPr lang="en-US" sz="4000" dirty="0"/>
            </a:br>
            <a:r>
              <a:rPr lang="en-US" sz="4000" dirty="0"/>
              <a:t>13:00-14:00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ec-21-0010-00-00EC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E54B2-20FA-4635-B4B6-130423F77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7A298-0A1B-4A18-80B9-D591FF4A4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3A18E6-51F2-4EA7-934E-5FD03EFEE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95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0C7BE-7EF7-4333-81A4-30DF9CADA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Restructuring ad hoc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ED25D-F053-452D-8AAA-4A9A874E0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Ad Hoc Structure: </a:t>
            </a:r>
            <a:r>
              <a:rPr lang="en-US" sz="2000" dirty="0" err="1"/>
              <a:t>Nikolich</a:t>
            </a:r>
            <a:r>
              <a:rPr lang="en-US" sz="2000" dirty="0"/>
              <a:t> to chair, note taker(s): need volunteer(s) </a:t>
            </a:r>
          </a:p>
          <a:p>
            <a:pPr lvl="1"/>
            <a:r>
              <a:rPr lang="en-US" sz="2000" dirty="0"/>
              <a:t>Ad hoc membership</a:t>
            </a:r>
          </a:p>
          <a:p>
            <a:pPr lvl="2"/>
            <a:r>
              <a:rPr lang="en-US" sz="1600" dirty="0"/>
              <a:t> 802 EC Members</a:t>
            </a:r>
          </a:p>
          <a:p>
            <a:pPr lvl="2"/>
            <a:r>
              <a:rPr lang="en-US" sz="1600" dirty="0"/>
              <a:t>Plus one additional member per WG/TAG as designated by the WG/TAG chair</a:t>
            </a:r>
          </a:p>
          <a:p>
            <a:pPr lvl="3"/>
            <a:r>
              <a:rPr lang="en-US" sz="1200" dirty="0"/>
              <a:t>802.3 - Adam Healey, 802.18 – Stuart Kerry, others TBD</a:t>
            </a:r>
          </a:p>
          <a:p>
            <a:r>
              <a:rPr lang="en-US" sz="2400" dirty="0"/>
              <a:t>Meeting protocol</a:t>
            </a:r>
          </a:p>
          <a:p>
            <a:pPr lvl="1"/>
            <a:r>
              <a:rPr lang="en-US" sz="2000" dirty="0"/>
              <a:t>Default: open meeting, anyone may observe</a:t>
            </a:r>
          </a:p>
          <a:p>
            <a:pPr lvl="1"/>
            <a:r>
              <a:rPr lang="en-US" sz="2000" dirty="0"/>
              <a:t>Only ad hoc members may speak, unless the chair decides otherwise</a:t>
            </a:r>
          </a:p>
          <a:p>
            <a:pPr lvl="2"/>
            <a:r>
              <a:rPr lang="en-US" sz="1600" dirty="0"/>
              <a:t>Please use the chat function to request a spot on the queue to speak</a:t>
            </a:r>
          </a:p>
          <a:p>
            <a:pPr lvl="1"/>
            <a:r>
              <a:rPr lang="en-US" sz="2000" dirty="0"/>
              <a:t>We will use straw polls to develop consensus when necessary</a:t>
            </a:r>
          </a:p>
          <a:p>
            <a:pPr lvl="2"/>
            <a:r>
              <a:rPr lang="en-US" sz="1600" dirty="0"/>
              <a:t>simple majority of those voting Y or N</a:t>
            </a:r>
          </a:p>
          <a:p>
            <a:pPr lvl="1"/>
            <a:r>
              <a:rPr lang="en-US" sz="2000" dirty="0"/>
              <a:t>Anyone willing to take notes?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9AF6A6-0D79-44C7-9261-AE4B4C371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229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381000" y="609600"/>
            <a:ext cx="1120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dirty="0"/>
              <a:t>802 restructuring ad hoc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11353800" cy="4648200"/>
          </a:xfrm>
        </p:spPr>
        <p:txBody>
          <a:bodyPr/>
          <a:lstStyle/>
          <a:p>
            <a:r>
              <a:rPr lang="en-US" sz="2800" dirty="0"/>
              <a:t>Draft Agenda</a:t>
            </a:r>
            <a:endParaRPr lang="en-US" sz="2400" dirty="0"/>
          </a:p>
          <a:p>
            <a:pPr marL="800100" lvl="1" indent="-342900">
              <a:buFont typeface="+mj-lt"/>
              <a:buAutoNum type="alphaLcParenR"/>
            </a:pPr>
            <a:r>
              <a:rPr lang="en-US" sz="2400" dirty="0"/>
              <a:t>Discuss, refine and agree on the scope of the ad hoc: </a:t>
            </a:r>
          </a:p>
          <a:p>
            <a:pPr marL="1257300" lvl="2" indent="-400050">
              <a:buFont typeface="+mj-lt"/>
              <a:buAutoNum type="arabicPeriod"/>
            </a:pPr>
            <a:r>
              <a:rPr lang="en-US" sz="1800" dirty="0"/>
              <a:t>Continue discussion on specifying what problem(s) we are trying to solve </a:t>
            </a:r>
            <a:r>
              <a:rPr lang="en-US" sz="1800" dirty="0">
                <a:sym typeface="Wingdings" panose="05000000000000000000" pitchFamily="2" charset="2"/>
              </a:rPr>
              <a:t> focus for this meeting</a:t>
            </a:r>
            <a:endParaRPr lang="en-US" sz="1800" dirty="0"/>
          </a:p>
          <a:p>
            <a:pPr marL="1257300" lvl="2" indent="-400050">
              <a:buFont typeface="+mj-lt"/>
              <a:buAutoNum type="arabicPeriod"/>
            </a:pPr>
            <a:r>
              <a:rPr lang="en-US" sz="1800" dirty="0"/>
              <a:t>Consider the pros and cons of various restructuring options (postpone to later meeting(s))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2400" dirty="0"/>
              <a:t>Proposed deliverable: 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a well vetted and socialized recommendation for EC consideration within 12 months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2400" dirty="0"/>
              <a:t>Monthly meeting reminder: </a:t>
            </a:r>
            <a:br>
              <a:rPr lang="en-US" sz="2400" dirty="0"/>
            </a:br>
            <a:r>
              <a:rPr lang="en-US" sz="2400" dirty="0"/>
              <a:t>default -- 13:00-14:00 ET 3</a:t>
            </a:r>
            <a:r>
              <a:rPr lang="en-US" sz="2400" baseline="30000" dirty="0"/>
              <a:t>rd</a:t>
            </a:r>
            <a:r>
              <a:rPr lang="en-US" sz="2400" dirty="0"/>
              <a:t> Tuesday of each month in 2021</a:t>
            </a:r>
            <a:br>
              <a:rPr lang="en-US" sz="2400" dirty="0"/>
            </a:br>
            <a:r>
              <a:rPr lang="en-US" sz="2400" dirty="0"/>
              <a:t> </a:t>
            </a:r>
            <a:r>
              <a:rPr lang="en-US" sz="2000" dirty="0"/>
              <a:t>19Jan, 16Feb, 16Mar, 20Apr, 18May, 15Jun, 20Jul, 17Aug, 21Sep, 19Oct, 16Nov, 21Dec</a:t>
            </a:r>
            <a:endParaRPr lang="en-US" sz="2400" dirty="0"/>
          </a:p>
          <a:p>
            <a:pPr marL="800100" lvl="1" indent="-342900">
              <a:buFont typeface="+mj-lt"/>
              <a:buAutoNum type="alphaLcParenR"/>
            </a:pPr>
            <a:r>
              <a:rPr lang="en-US" sz="2400" dirty="0"/>
              <a:t>Review action items, draft agenda for our next meeting</a:t>
            </a:r>
          </a:p>
          <a:p>
            <a:pPr marL="0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  <a:p>
            <a:pPr lvl="1"/>
            <a:endParaRPr lang="en-US" sz="2400" dirty="0"/>
          </a:p>
          <a:p>
            <a:pPr lvl="2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27E1175-BBB0-4CBD-B596-5CB012F162BE}"/>
              </a:ext>
            </a:extLst>
          </p:cNvPr>
          <p:cNvSpPr/>
          <p:nvPr/>
        </p:nvSpPr>
        <p:spPr bwMode="auto">
          <a:xfrm>
            <a:off x="609600" y="2438400"/>
            <a:ext cx="10363200" cy="6858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A0291F3-EA64-4732-8DA2-C1E590F6FEB2}"/>
              </a:ext>
            </a:extLst>
          </p:cNvPr>
          <p:cNvSpPr/>
          <p:nvPr/>
        </p:nvSpPr>
        <p:spPr bwMode="auto">
          <a:xfrm>
            <a:off x="609600" y="2362200"/>
            <a:ext cx="9982200" cy="7620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566E30B-D359-4033-958A-D08A8D010D72}"/>
              </a:ext>
            </a:extLst>
          </p:cNvPr>
          <p:cNvSpPr/>
          <p:nvPr/>
        </p:nvSpPr>
        <p:spPr bwMode="auto">
          <a:xfrm>
            <a:off x="609600" y="2362200"/>
            <a:ext cx="10363200" cy="762000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820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381000" y="609600"/>
            <a:ext cx="1120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dirty="0"/>
              <a:t>802 restructuring ad hoc -- background</a:t>
            </a:r>
            <a:r>
              <a:rPr lang="en-US" sz="40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896600" cy="4648200"/>
          </a:xfrm>
        </p:spPr>
        <p:txBody>
          <a:bodyPr/>
          <a:lstStyle/>
          <a:p>
            <a:r>
              <a:rPr lang="en-US" sz="2400" dirty="0"/>
              <a:t>Restructuring objective – increase efficiency and responsiveness of 802 LMSC</a:t>
            </a:r>
            <a:br>
              <a:rPr lang="en-US" sz="2400" dirty="0"/>
            </a:br>
            <a:endParaRPr lang="en-US" sz="2400" dirty="0"/>
          </a:p>
          <a:p>
            <a:pPr lvl="1"/>
            <a:r>
              <a:rPr lang="en-US" sz="2000" dirty="0"/>
              <a:t>Consider more autonomy for WGs and TAGs, while maintaining 802 brand identity, high quality standards and cross group collaboration/coordination</a:t>
            </a:r>
            <a:endParaRPr lang="en-US" sz="1800" dirty="0"/>
          </a:p>
          <a:p>
            <a:pPr marL="914400" lvl="2" indent="0">
              <a:buNone/>
            </a:pPr>
            <a:endParaRPr lang="en-US" sz="1400" dirty="0"/>
          </a:p>
          <a:p>
            <a:pPr lvl="1"/>
            <a:r>
              <a:rPr lang="en-US" sz="2000" dirty="0"/>
              <a:t>Possibly re-charter the 802 Executive Committee</a:t>
            </a:r>
            <a:endParaRPr lang="en-US" sz="1400" dirty="0"/>
          </a:p>
          <a:p>
            <a:pPr lvl="2"/>
            <a:r>
              <a:rPr lang="en-US" sz="1400" dirty="0"/>
              <a:t>Focus on long term growth, fostering new work, high level interactions with external organizations and public visibility.</a:t>
            </a:r>
          </a:p>
          <a:p>
            <a:pPr lvl="2"/>
            <a:endParaRPr lang="en-US" sz="1400" dirty="0"/>
          </a:p>
          <a:p>
            <a:r>
              <a:rPr lang="en-US" sz="2400" dirty="0"/>
              <a:t>Next Steps</a:t>
            </a:r>
            <a:endParaRPr lang="en-US" sz="1800" dirty="0"/>
          </a:p>
          <a:p>
            <a:pPr lvl="1"/>
            <a:r>
              <a:rPr lang="en-US" sz="1800" dirty="0"/>
              <a:t>Ongoing discussions at 1 hour monthly meetings, report out status each plenary</a:t>
            </a:r>
            <a:endParaRPr lang="en-US" sz="1400" dirty="0"/>
          </a:p>
          <a:p>
            <a:pPr lvl="1"/>
            <a:r>
              <a:rPr lang="en-US" sz="1800" dirty="0"/>
              <a:t>Deliverable: a well vetted and socialized recommendation for EC consideration within 12 months. 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2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411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896600" cy="4648200"/>
          </a:xfrm>
        </p:spPr>
        <p:txBody>
          <a:bodyPr/>
          <a:lstStyle/>
          <a:p>
            <a:r>
              <a:rPr lang="en-US" sz="2800" dirty="0"/>
              <a:t>Areas of focus (per </a:t>
            </a:r>
            <a:r>
              <a:rPr lang="en-US" sz="2800" dirty="0" err="1"/>
              <a:t>SteveS</a:t>
            </a:r>
            <a:r>
              <a:rPr lang="en-US" sz="2800" dirty="0"/>
              <a:t> recommendation)</a:t>
            </a:r>
            <a:br>
              <a:rPr lang="en-US" sz="2800" dirty="0"/>
            </a:br>
            <a:endParaRPr lang="en-US" sz="16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Operational Efficiency (Area for Improvement)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600" dirty="0"/>
              <a:t>This is where I would put the topic of reducing the time to get PARs approved, and submitted to </a:t>
            </a:r>
            <a:r>
              <a:rPr lang="en-US" sz="1600" dirty="0" err="1"/>
              <a:t>NesCom</a:t>
            </a:r>
            <a:r>
              <a:rPr lang="en-US" sz="1600" dirty="0"/>
              <a:t> in a timely manner aligned with their calendar, so we get a timely approval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600" dirty="0"/>
              <a:t>I also heard the idea of training new groups.  Maybe that is an area where we can make improvements.  Maybe it would make us a preferred organization in which to start new standards, beyond those areas where we are well established.</a:t>
            </a: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Quality Standards (Maintain Good Performance)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600" dirty="0"/>
              <a:t>Clearly we want to maintain our high-quality PAR review process, if we make any changes to the process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600" dirty="0"/>
              <a:t>This might be where we discuss the Technical Review ideas mentioned on the call, and maybe that is an area for improvement</a:t>
            </a: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External Influence (Maintain Good Performance)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600" dirty="0"/>
              <a:t>I heard an argument about our influence on Regulatory Bodies.  I think having our unified 802 submissions to Regulatory Bodies is good.  We probably want to maintain that strong process.</a:t>
            </a: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Strategic Planning (per </a:t>
            </a:r>
            <a:r>
              <a:rPr lang="en-US" sz="1800" dirty="0" err="1"/>
              <a:t>PaulN</a:t>
            </a:r>
            <a:r>
              <a:rPr lang="en-US" sz="1800" dirty="0"/>
              <a:t> recommendation)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600" dirty="0"/>
              <a:t>incubation of emerging areas, collaboration with internal and external Organizational Units to the IEEE, public visibility</a:t>
            </a:r>
          </a:p>
          <a:p>
            <a:pPr lvl="1"/>
            <a:endParaRPr lang="en-US" sz="2000" dirty="0"/>
          </a:p>
          <a:p>
            <a:pPr lvl="2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8D28319-29FC-4C6E-8134-24586112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80109"/>
            <a:ext cx="11201400" cy="1143000"/>
          </a:xfrm>
        </p:spPr>
        <p:txBody>
          <a:bodyPr/>
          <a:lstStyle/>
          <a:p>
            <a:pPr algn="l"/>
            <a:r>
              <a:rPr lang="en-US" sz="3600" dirty="0"/>
              <a:t>a) Discuss, refine and agree on the scope of the ad hoc </a:t>
            </a:r>
          </a:p>
        </p:txBody>
      </p:sp>
    </p:spTree>
    <p:extLst>
      <p:ext uri="{BB962C8B-B14F-4D97-AF65-F5344CB8AC3E}">
        <p14:creationId xmlns:p14="http://schemas.microsoft.com/office/powerpoint/2010/main" val="3285287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896600" cy="4648200"/>
          </a:xfrm>
        </p:spPr>
        <p:txBody>
          <a:bodyPr/>
          <a:lstStyle/>
          <a:p>
            <a:r>
              <a:rPr lang="en-US" sz="2400" dirty="0"/>
              <a:t>Additional ‘area of focus’ suggestions:</a:t>
            </a:r>
            <a:endParaRPr lang="en-US" sz="1400" dirty="0"/>
          </a:p>
          <a:p>
            <a:pPr marL="457200" lvl="1" indent="0">
              <a:buNone/>
            </a:pPr>
            <a:endParaRPr lang="en-US" sz="800" dirty="0"/>
          </a:p>
          <a:p>
            <a:pPr marL="914400" lvl="1" indent="-457200">
              <a:buFont typeface="+mj-lt"/>
              <a:buAutoNum type="arabicPeriod" startAt="5"/>
            </a:pPr>
            <a:r>
              <a:rPr lang="en-US" sz="2000" dirty="0"/>
              <a:t>To be discussed during meeting. </a:t>
            </a:r>
            <a:endParaRPr lang="en-US" sz="2200" dirty="0"/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2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4687455-CAB8-41D5-AAC1-2F11D30B7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09600"/>
            <a:ext cx="11201400" cy="1143000"/>
          </a:xfrm>
        </p:spPr>
        <p:txBody>
          <a:bodyPr/>
          <a:lstStyle/>
          <a:p>
            <a:pPr algn="l"/>
            <a:r>
              <a:rPr lang="en-US" sz="3600" dirty="0"/>
              <a:t>a) Discuss, refine and agree on the scope of the ad hoc </a:t>
            </a:r>
          </a:p>
        </p:txBody>
      </p:sp>
    </p:spTree>
    <p:extLst>
      <p:ext uri="{BB962C8B-B14F-4D97-AF65-F5344CB8AC3E}">
        <p14:creationId xmlns:p14="http://schemas.microsoft.com/office/powerpoint/2010/main" val="422555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43E53-2759-418C-809C-61949BB5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/>
              <a:t>b) Proposed deliverable: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6169A-AA69-4772-A951-EB4D81FD4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well vetted and socialized recommendation for EC consideration within 12 months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593FE2-2423-42D9-AFD9-8C45FD63E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816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381000" y="609600"/>
            <a:ext cx="1120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3600" dirty="0"/>
              <a:t>c) Date and Time of monthly ad hoc calls</a:t>
            </a:r>
            <a:r>
              <a:rPr lang="en-US" sz="40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600200"/>
            <a:ext cx="10896600" cy="4648200"/>
          </a:xfrm>
        </p:spPr>
        <p:txBody>
          <a:bodyPr/>
          <a:lstStyle/>
          <a:p>
            <a:r>
              <a:rPr lang="en-US" sz="2400" dirty="0"/>
              <a:t>13:00-14:00 ET 3rd Tuesday of each month</a:t>
            </a:r>
          </a:p>
          <a:p>
            <a:pPr lvl="1"/>
            <a:r>
              <a:rPr lang="en-US" sz="2000" dirty="0"/>
              <a:t>No objections at 15DEC20 meeting, we will follow this schedule, reserving the right to make changes as agreed upon by the ad hoc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Next meeting 13:00-14:00 ET Tuesday 16 February 2021</a:t>
            </a:r>
          </a:p>
          <a:p>
            <a:pPr marL="0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2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143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E518D-80A7-4E2C-B0A0-DAE0D268A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10896600" cy="1143000"/>
          </a:xfrm>
        </p:spPr>
        <p:txBody>
          <a:bodyPr/>
          <a:lstStyle/>
          <a:p>
            <a:pPr algn="l"/>
            <a:r>
              <a:rPr lang="en-US" sz="3600" dirty="0"/>
              <a:t>d) Review action items, draft agenda for our next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7F6B7-A18B-4E07-BDAA-672EFF42D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Action Items</a:t>
            </a:r>
          </a:p>
          <a:p>
            <a:pPr marL="457200" lvl="1" indent="0">
              <a:buNone/>
            </a:pPr>
            <a:r>
              <a:rPr lang="en-US" dirty="0"/>
              <a:t>1.	Ad hoc members to continue discussion on what problem(s) we are trying to solve on the 802 EC reflector.</a:t>
            </a:r>
          </a:p>
          <a:p>
            <a:endParaRPr lang="en-US" dirty="0"/>
          </a:p>
          <a:p>
            <a:r>
              <a:rPr lang="en-US" dirty="0"/>
              <a:t>Draft agenda for next meeting</a:t>
            </a:r>
          </a:p>
          <a:p>
            <a:pPr lvl="1"/>
            <a:r>
              <a:rPr lang="en-US" dirty="0"/>
              <a:t>TBD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610985-270B-4D97-A7D6-FF76BE8B9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65909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240725</TotalTime>
  <Words>733</Words>
  <Application>Microsoft Office PowerPoint</Application>
  <PresentationFormat>Widescreen</PresentationFormat>
  <Paragraphs>81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Default Design</vt:lpstr>
      <vt:lpstr>IEEE 802 LMSC Restructuring ad hoc  19 JAN 2021 Electronic Meeting 13:00-14:00 ET  </vt:lpstr>
      <vt:lpstr>Restructuring ad hoc membership</vt:lpstr>
      <vt:lpstr>802 restructuring ad hoc</vt:lpstr>
      <vt:lpstr>802 restructuring ad hoc -- background </vt:lpstr>
      <vt:lpstr>a) Discuss, refine and agree on the scope of the ad hoc </vt:lpstr>
      <vt:lpstr>a) Discuss, refine and agree on the scope of the ad hoc </vt:lpstr>
      <vt:lpstr>b) Proposed deliverable:</vt:lpstr>
      <vt:lpstr>c) Date and Time of monthly ad hoc calls </vt:lpstr>
      <vt:lpstr>d) Review action items, draft agenda for our next meeting</vt:lpstr>
      <vt:lpstr>Backup slides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3821</cp:revision>
  <cp:lastPrinted>2020-12-15T16:33:02Z</cp:lastPrinted>
  <dcterms:created xsi:type="dcterms:W3CDTF">2002-03-10T15:43:16Z</dcterms:created>
  <dcterms:modified xsi:type="dcterms:W3CDTF">2021-01-19T16:51:22Z</dcterms:modified>
</cp:coreProperties>
</file>