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61" r:id="rId2"/>
    <p:sldId id="696" r:id="rId3"/>
    <p:sldId id="692" r:id="rId4"/>
    <p:sldId id="689" r:id="rId5"/>
    <p:sldId id="693" r:id="rId6"/>
    <p:sldId id="704" r:id="rId7"/>
    <p:sldId id="705" r:id="rId8"/>
    <p:sldId id="701" r:id="rId9"/>
    <p:sldId id="694" r:id="rId10"/>
    <p:sldId id="699" r:id="rId11"/>
    <p:sldId id="703" r:id="rId12"/>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90" autoAdjust="0"/>
    <p:restoredTop sz="95488" autoAdjust="0"/>
  </p:normalViewPr>
  <p:slideViewPr>
    <p:cSldViewPr>
      <p:cViewPr varScale="1">
        <p:scale>
          <a:sx n="158" d="100"/>
          <a:sy n="158" d="100"/>
        </p:scale>
        <p:origin x="156" y="432"/>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iso.org/committee/45072.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sp>
        <p:nvSpPr>
          <p:cNvPr id="2052" name="Rectangle 2"/>
          <p:cNvSpPr>
            <a:spLocks noGrp="1" noChangeArrowheads="1"/>
          </p:cNvSpPr>
          <p:nvPr>
            <p:ph type="title"/>
          </p:nvPr>
        </p:nvSpPr>
        <p:spPr>
          <a:xfrm>
            <a:off x="1676400" y="1371600"/>
            <a:ext cx="8534400" cy="4343400"/>
          </a:xfrm>
        </p:spPr>
        <p:txBody>
          <a:bodyPr/>
          <a:lstStyle/>
          <a:p>
            <a:pPr eaLnBrk="1" hangingPunct="1"/>
            <a:r>
              <a:rPr lang="en-US" sz="4000" dirty="0"/>
              <a:t>IEEE 802 LMSC Restructuring ad hoc</a:t>
            </a:r>
            <a:br>
              <a:rPr lang="en-US" sz="4000" dirty="0"/>
            </a:br>
            <a:br>
              <a:rPr lang="en-US" sz="4000" dirty="0"/>
            </a:br>
            <a:r>
              <a:rPr lang="en-US" sz="4000" dirty="0"/>
              <a:t>19 JAN 2021 Electronic Meeting</a:t>
            </a:r>
            <a:br>
              <a:rPr lang="en-US" sz="4000" dirty="0"/>
            </a:br>
            <a:r>
              <a:rPr lang="en-US" sz="4000" dirty="0"/>
              <a:t>13:00-14:00 ET</a:t>
            </a: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DCN ec-21-0010-01-00EC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E518D-80A7-4E2C-B0A0-DAE0D268A282}"/>
              </a:ext>
            </a:extLst>
          </p:cNvPr>
          <p:cNvSpPr>
            <a:spLocks noGrp="1"/>
          </p:cNvSpPr>
          <p:nvPr>
            <p:ph type="title"/>
          </p:nvPr>
        </p:nvSpPr>
        <p:spPr>
          <a:xfrm>
            <a:off x="609600" y="609600"/>
            <a:ext cx="10896600" cy="1143000"/>
          </a:xfrm>
        </p:spPr>
        <p:txBody>
          <a:bodyPr/>
          <a:lstStyle/>
          <a:p>
            <a:pPr algn="l"/>
            <a:r>
              <a:rPr lang="en-US" sz="3600" dirty="0"/>
              <a:t>d) Review action items, draft agenda for our next meeting</a:t>
            </a:r>
          </a:p>
        </p:txBody>
      </p:sp>
      <p:sp>
        <p:nvSpPr>
          <p:cNvPr id="3" name="Content Placeholder 2">
            <a:extLst>
              <a:ext uri="{FF2B5EF4-FFF2-40B4-BE49-F238E27FC236}">
                <a16:creationId xmlns:a16="http://schemas.microsoft.com/office/drawing/2014/main" id="{AE57F6B7-A18B-4E07-BDAA-672EFF42DCD5}"/>
              </a:ext>
            </a:extLst>
          </p:cNvPr>
          <p:cNvSpPr>
            <a:spLocks noGrp="1"/>
          </p:cNvSpPr>
          <p:nvPr>
            <p:ph idx="1"/>
          </p:nvPr>
        </p:nvSpPr>
        <p:spPr/>
        <p:txBody>
          <a:bodyPr/>
          <a:lstStyle/>
          <a:p>
            <a:r>
              <a:rPr lang="en-US" dirty="0"/>
              <a:t>Action Items</a:t>
            </a:r>
          </a:p>
          <a:p>
            <a:pPr marL="457200" lvl="1" indent="0">
              <a:buNone/>
            </a:pPr>
            <a:r>
              <a:rPr lang="en-US" dirty="0"/>
              <a:t>1.  Geoff and Roger to draft an 802 Core Mission statement and circulate on EC reflector for discussion by 29 January 2021.	</a:t>
            </a:r>
          </a:p>
          <a:p>
            <a:pPr marL="457200" lvl="1" indent="0">
              <a:buNone/>
            </a:pPr>
            <a:r>
              <a:rPr lang="en-US" dirty="0"/>
              <a:t>	</a:t>
            </a:r>
          </a:p>
          <a:p>
            <a:r>
              <a:rPr lang="en-US" dirty="0"/>
              <a:t>Draft agenda for next meeting</a:t>
            </a:r>
          </a:p>
          <a:p>
            <a:pPr lvl="1"/>
            <a:r>
              <a:rPr lang="en-US" dirty="0"/>
              <a:t>Agree upon a core mission statement</a:t>
            </a:r>
          </a:p>
        </p:txBody>
      </p:sp>
      <p:sp>
        <p:nvSpPr>
          <p:cNvPr id="4" name="Slide Number Placeholder 3">
            <a:extLst>
              <a:ext uri="{FF2B5EF4-FFF2-40B4-BE49-F238E27FC236}">
                <a16:creationId xmlns:a16="http://schemas.microsoft.com/office/drawing/2014/main" id="{55610985-270B-4D97-A7D6-FF76BE8B9F77}"/>
              </a:ext>
            </a:extLst>
          </p:cNvPr>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spTree>
    <p:extLst>
      <p:ext uri="{BB962C8B-B14F-4D97-AF65-F5344CB8AC3E}">
        <p14:creationId xmlns:p14="http://schemas.microsoft.com/office/powerpoint/2010/main" val="4011659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E54B2-20FA-4635-B4B6-130423F775B0}"/>
              </a:ext>
            </a:extLst>
          </p:cNvPr>
          <p:cNvSpPr>
            <a:spLocks noGrp="1"/>
          </p:cNvSpPr>
          <p:nvPr>
            <p:ph type="title"/>
          </p:nvPr>
        </p:nvSpPr>
        <p:spPr/>
        <p:txBody>
          <a:bodyPr/>
          <a:lstStyle/>
          <a:p>
            <a:r>
              <a:rPr lang="en-US" dirty="0"/>
              <a:t>Backup slides</a:t>
            </a:r>
          </a:p>
        </p:txBody>
      </p:sp>
      <p:sp>
        <p:nvSpPr>
          <p:cNvPr id="3" name="Content Placeholder 2">
            <a:extLst>
              <a:ext uri="{FF2B5EF4-FFF2-40B4-BE49-F238E27FC236}">
                <a16:creationId xmlns:a16="http://schemas.microsoft.com/office/drawing/2014/main" id="{9577A298-0A1B-4A18-80B9-D591FF4A4CE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33A18E6-51F2-4EA7-934E-5FD03EFEE820}"/>
              </a:ext>
            </a:extLst>
          </p:cNvPr>
          <p:cNvSpPr>
            <a:spLocks noGrp="1"/>
          </p:cNvSpPr>
          <p:nvPr>
            <p:ph type="sldNum" sz="quarter" idx="12"/>
          </p:nvPr>
        </p:nvSpPr>
        <p:spPr/>
        <p:txBody>
          <a:bodyPr/>
          <a:lstStyle/>
          <a:p>
            <a:pPr>
              <a:defRPr/>
            </a:pPr>
            <a:fld id="{C8910AE4-85DC-4894-8AA6-C2187499416B}" type="slidenum">
              <a:rPr lang="en-US" smtClean="0"/>
              <a:pPr>
                <a:defRPr/>
              </a:pPr>
              <a:t>11</a:t>
            </a:fld>
            <a:endParaRPr lang="en-US"/>
          </a:p>
        </p:txBody>
      </p:sp>
    </p:spTree>
    <p:extLst>
      <p:ext uri="{BB962C8B-B14F-4D97-AF65-F5344CB8AC3E}">
        <p14:creationId xmlns:p14="http://schemas.microsoft.com/office/powerpoint/2010/main" val="3532695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0C7BE-7EF7-4333-81A4-30DF9CADA44B}"/>
              </a:ext>
            </a:extLst>
          </p:cNvPr>
          <p:cNvSpPr>
            <a:spLocks noGrp="1"/>
          </p:cNvSpPr>
          <p:nvPr>
            <p:ph type="title"/>
          </p:nvPr>
        </p:nvSpPr>
        <p:spPr/>
        <p:txBody>
          <a:bodyPr/>
          <a:lstStyle/>
          <a:p>
            <a:r>
              <a:rPr lang="en-US" dirty="0"/>
              <a:t>Restructuring ad hoc membership</a:t>
            </a:r>
          </a:p>
        </p:txBody>
      </p:sp>
      <p:sp>
        <p:nvSpPr>
          <p:cNvPr id="3" name="Content Placeholder 2">
            <a:extLst>
              <a:ext uri="{FF2B5EF4-FFF2-40B4-BE49-F238E27FC236}">
                <a16:creationId xmlns:a16="http://schemas.microsoft.com/office/drawing/2014/main" id="{FB4ED25D-F053-452D-8AAA-4A9A874E0262}"/>
              </a:ext>
            </a:extLst>
          </p:cNvPr>
          <p:cNvSpPr>
            <a:spLocks noGrp="1"/>
          </p:cNvSpPr>
          <p:nvPr>
            <p:ph idx="1"/>
          </p:nvPr>
        </p:nvSpPr>
        <p:spPr/>
        <p:txBody>
          <a:bodyPr/>
          <a:lstStyle/>
          <a:p>
            <a:r>
              <a:rPr lang="en-US" sz="2400" dirty="0"/>
              <a:t>Ad Hoc Structure: </a:t>
            </a:r>
            <a:r>
              <a:rPr lang="en-US" sz="2000" dirty="0" err="1"/>
              <a:t>Nikolich</a:t>
            </a:r>
            <a:r>
              <a:rPr lang="en-US" sz="2000" dirty="0"/>
              <a:t> to chair, note taker(s): need volunteer(s) </a:t>
            </a:r>
          </a:p>
          <a:p>
            <a:pPr lvl="1"/>
            <a:r>
              <a:rPr lang="en-US" sz="2000" dirty="0"/>
              <a:t>Ad hoc membership</a:t>
            </a:r>
          </a:p>
          <a:p>
            <a:pPr lvl="2"/>
            <a:r>
              <a:rPr lang="en-US" sz="1600" dirty="0"/>
              <a:t> 802 EC Members</a:t>
            </a:r>
          </a:p>
          <a:p>
            <a:pPr lvl="2"/>
            <a:r>
              <a:rPr lang="en-US" sz="1600" dirty="0"/>
              <a:t>Plus one additional member per WG/TAG as designated by the WG/TAG chair</a:t>
            </a:r>
          </a:p>
          <a:p>
            <a:pPr lvl="3"/>
            <a:r>
              <a:rPr lang="en-US" sz="1200" dirty="0"/>
              <a:t>802.3 - Adam Healey, 802.11 – Robert Stacey, 802.15 – Rick </a:t>
            </a:r>
            <a:r>
              <a:rPr lang="en-US" sz="1200" dirty="0" err="1"/>
              <a:t>Alfvin</a:t>
            </a:r>
            <a:r>
              <a:rPr lang="en-US" sz="1200" dirty="0"/>
              <a:t>, 802.18 – Stuart Kerry, 802.19 –</a:t>
            </a:r>
            <a:r>
              <a:rPr lang="en-US" sz="1200" dirty="0" err="1"/>
              <a:t>Tuncer</a:t>
            </a:r>
            <a:r>
              <a:rPr lang="en-US" sz="1200" dirty="0"/>
              <a:t> </a:t>
            </a:r>
            <a:r>
              <a:rPr lang="en-US" sz="1200" dirty="0" err="1"/>
              <a:t>Baykas</a:t>
            </a:r>
            <a:r>
              <a:rPr lang="en-US" sz="1200" dirty="0"/>
              <a:t>, 802.24 – Ben Rolfe</a:t>
            </a:r>
          </a:p>
          <a:p>
            <a:r>
              <a:rPr lang="en-US" sz="2400" dirty="0"/>
              <a:t>Meeting protocol</a:t>
            </a:r>
          </a:p>
          <a:p>
            <a:pPr lvl="1"/>
            <a:r>
              <a:rPr lang="en-US" sz="2000" dirty="0"/>
              <a:t>Default: open meeting, anyone may observe</a:t>
            </a:r>
          </a:p>
          <a:p>
            <a:pPr lvl="1"/>
            <a:r>
              <a:rPr lang="en-US" sz="2000" dirty="0"/>
              <a:t>Only ad hoc members may speak, unless the chair decides otherwise</a:t>
            </a:r>
          </a:p>
          <a:p>
            <a:pPr lvl="2"/>
            <a:r>
              <a:rPr lang="en-US" sz="1600" dirty="0"/>
              <a:t>Please use the chat function to request a spot on the queue to speak</a:t>
            </a:r>
          </a:p>
          <a:p>
            <a:pPr lvl="1"/>
            <a:r>
              <a:rPr lang="en-US" sz="2000" dirty="0"/>
              <a:t>We will use straw polls to develop consensus when necessary</a:t>
            </a:r>
          </a:p>
          <a:p>
            <a:pPr lvl="2"/>
            <a:r>
              <a:rPr lang="en-US" sz="1600" dirty="0"/>
              <a:t>simple majority of those voting Y or N</a:t>
            </a:r>
          </a:p>
          <a:p>
            <a:pPr lvl="1"/>
            <a:r>
              <a:rPr lang="en-US" sz="2000" dirty="0"/>
              <a:t>Anyone willing to help take notes? – </a:t>
            </a:r>
            <a:r>
              <a:rPr lang="en-US" sz="2000" dirty="0" err="1"/>
              <a:t>JonathanG</a:t>
            </a:r>
            <a:r>
              <a:rPr lang="en-US" sz="2000" dirty="0"/>
              <a:t>, </a:t>
            </a:r>
            <a:r>
              <a:rPr lang="en-US" sz="2000" dirty="0" err="1"/>
              <a:t>PaulN</a:t>
            </a:r>
            <a:endParaRPr lang="en-US" sz="2000" dirty="0"/>
          </a:p>
        </p:txBody>
      </p:sp>
      <p:sp>
        <p:nvSpPr>
          <p:cNvPr id="4" name="Slide Number Placeholder 3">
            <a:extLst>
              <a:ext uri="{FF2B5EF4-FFF2-40B4-BE49-F238E27FC236}">
                <a16:creationId xmlns:a16="http://schemas.microsoft.com/office/drawing/2014/main" id="{999AF6A6-0D79-44C7-9261-AE4B4C371A8F}"/>
              </a:ext>
            </a:extLst>
          </p:cNvPr>
          <p:cNvSpPr>
            <a:spLocks noGrp="1"/>
          </p:cNvSpPr>
          <p:nvPr>
            <p:ph type="sldNum" sz="quarter" idx="12"/>
          </p:nvPr>
        </p:nvSpPr>
        <p:spPr/>
        <p:txBody>
          <a:bodyPr/>
          <a:lstStyle/>
          <a:p>
            <a:pPr>
              <a:defRPr/>
            </a:pPr>
            <a:fld id="{C8910AE4-85DC-4894-8AA6-C2187499416B}" type="slidenum">
              <a:rPr lang="en-US" smtClean="0"/>
              <a:pPr>
                <a:defRPr/>
              </a:pPr>
              <a:t>2</a:t>
            </a:fld>
            <a:endParaRPr lang="en-US"/>
          </a:p>
        </p:txBody>
      </p:sp>
    </p:spTree>
    <p:extLst>
      <p:ext uri="{BB962C8B-B14F-4D97-AF65-F5344CB8AC3E}">
        <p14:creationId xmlns:p14="http://schemas.microsoft.com/office/powerpoint/2010/main" val="1963229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802 restructuring ad hoc</a:t>
            </a:r>
            <a:endParaRPr lang="en-US" sz="4000" dirty="0"/>
          </a:p>
        </p:txBody>
      </p:sp>
      <p:sp>
        <p:nvSpPr>
          <p:cNvPr id="3" name="Content Placeholder 2"/>
          <p:cNvSpPr>
            <a:spLocks noGrp="1"/>
          </p:cNvSpPr>
          <p:nvPr>
            <p:ph idx="1"/>
          </p:nvPr>
        </p:nvSpPr>
        <p:spPr>
          <a:xfrm>
            <a:off x="152400" y="1828800"/>
            <a:ext cx="11353800" cy="4648200"/>
          </a:xfrm>
        </p:spPr>
        <p:txBody>
          <a:bodyPr/>
          <a:lstStyle/>
          <a:p>
            <a:r>
              <a:rPr lang="en-US" sz="2800" dirty="0"/>
              <a:t>Draft Agenda</a:t>
            </a:r>
            <a:endParaRPr lang="en-US" sz="2400" dirty="0"/>
          </a:p>
          <a:p>
            <a:pPr marL="800100" lvl="1" indent="-342900">
              <a:buFont typeface="+mj-lt"/>
              <a:buAutoNum type="alphaLcParenR"/>
            </a:pPr>
            <a:r>
              <a:rPr lang="en-US" sz="2400" dirty="0"/>
              <a:t>Discuss, refine and agree on the scope of the ad hoc: </a:t>
            </a:r>
          </a:p>
          <a:p>
            <a:pPr marL="1257300" lvl="2" indent="-400050">
              <a:buFont typeface="+mj-lt"/>
              <a:buAutoNum type="arabicPeriod"/>
            </a:pPr>
            <a:r>
              <a:rPr lang="en-US" sz="1800" dirty="0"/>
              <a:t>Continue discussion on specifying what problem(s) we are trying to solve </a:t>
            </a:r>
            <a:r>
              <a:rPr lang="en-US" sz="1800" dirty="0">
                <a:sym typeface="Wingdings" panose="05000000000000000000" pitchFamily="2" charset="2"/>
              </a:rPr>
              <a:t> focus for this meeting</a:t>
            </a:r>
            <a:endParaRPr lang="en-US" sz="1800" dirty="0"/>
          </a:p>
          <a:p>
            <a:pPr marL="1257300" lvl="2" indent="-400050">
              <a:buFont typeface="+mj-lt"/>
              <a:buAutoNum type="arabicPeriod"/>
            </a:pPr>
            <a:r>
              <a:rPr lang="en-US" sz="1800" dirty="0"/>
              <a:t>Consider the pros and cons of various restructuring options (postpone to later meeting(s))</a:t>
            </a:r>
          </a:p>
          <a:p>
            <a:pPr marL="800100" lvl="1" indent="-342900">
              <a:buFont typeface="+mj-lt"/>
              <a:buAutoNum type="alphaLcParenR"/>
            </a:pPr>
            <a:r>
              <a:rPr lang="en-US" sz="2400" dirty="0"/>
              <a:t>Proposed deliverable: </a:t>
            </a:r>
          </a:p>
          <a:p>
            <a:pPr marL="1200150" lvl="2" indent="-342900">
              <a:buFont typeface="+mj-lt"/>
              <a:buAutoNum type="arabicPeriod"/>
            </a:pPr>
            <a:r>
              <a:rPr lang="en-US" sz="1800" dirty="0"/>
              <a:t>a well vetted and socialized recommendation for EC consideration within 12 months</a:t>
            </a:r>
          </a:p>
          <a:p>
            <a:pPr marL="800100" lvl="1" indent="-342900">
              <a:buFont typeface="+mj-lt"/>
              <a:buAutoNum type="alphaLcParenR"/>
            </a:pPr>
            <a:r>
              <a:rPr lang="en-US" sz="2400" dirty="0"/>
              <a:t>Monthly meeting reminder: </a:t>
            </a:r>
            <a:br>
              <a:rPr lang="en-US" sz="2400" dirty="0"/>
            </a:br>
            <a:r>
              <a:rPr lang="en-US" sz="2400" dirty="0"/>
              <a:t>default -- 13:00-14:00 ET 3</a:t>
            </a:r>
            <a:r>
              <a:rPr lang="en-US" sz="2400" baseline="30000" dirty="0"/>
              <a:t>rd</a:t>
            </a:r>
            <a:r>
              <a:rPr lang="en-US" sz="2400" dirty="0"/>
              <a:t> Tuesday of each month in 2021</a:t>
            </a:r>
            <a:br>
              <a:rPr lang="en-US" sz="2400" dirty="0"/>
            </a:br>
            <a:r>
              <a:rPr lang="en-US" sz="2400" dirty="0"/>
              <a:t> </a:t>
            </a:r>
            <a:r>
              <a:rPr lang="en-US" sz="2000" dirty="0"/>
              <a:t>19Jan, 16Feb, 16Mar, 20Apr, 18May, 15Jun, 20Jul, 17Aug, 21Sep, 19Oct, 16Nov, 21Dec</a:t>
            </a:r>
            <a:endParaRPr lang="en-US" sz="2400" dirty="0"/>
          </a:p>
          <a:p>
            <a:pPr marL="800100" lvl="1" indent="-342900">
              <a:buFont typeface="+mj-lt"/>
              <a:buAutoNum type="alphaLcParenR"/>
            </a:pPr>
            <a:r>
              <a:rPr lang="en-US" sz="2400" dirty="0"/>
              <a:t>Review action items, draft agenda for our next meeting</a:t>
            </a:r>
          </a:p>
          <a:p>
            <a:pPr marL="0" indent="0">
              <a:buNone/>
            </a:pPr>
            <a:endParaRPr lang="en-US" sz="2400" dirty="0"/>
          </a:p>
          <a:p>
            <a:pPr marL="457200" lvl="1" indent="0">
              <a:buNone/>
            </a:pPr>
            <a:endParaRPr lang="en-US" sz="2400" dirty="0"/>
          </a:p>
          <a:p>
            <a:pPr lvl="1"/>
            <a:endParaRPr lang="en-US" sz="2400" dirty="0"/>
          </a:p>
          <a:p>
            <a:pPr lvl="2"/>
            <a:endParaRPr lang="en-US" sz="18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3</a:t>
            </a:fld>
            <a:endParaRPr lang="en-US" dirty="0"/>
          </a:p>
        </p:txBody>
      </p:sp>
      <p:sp>
        <p:nvSpPr>
          <p:cNvPr id="2" name="Rectangle: Rounded Corners 1">
            <a:extLst>
              <a:ext uri="{FF2B5EF4-FFF2-40B4-BE49-F238E27FC236}">
                <a16:creationId xmlns:a16="http://schemas.microsoft.com/office/drawing/2014/main" id="{527E1175-BBB0-4CBD-B596-5CB012F162BE}"/>
              </a:ext>
            </a:extLst>
          </p:cNvPr>
          <p:cNvSpPr/>
          <p:nvPr/>
        </p:nvSpPr>
        <p:spPr bwMode="auto">
          <a:xfrm>
            <a:off x="609600" y="2438400"/>
            <a:ext cx="10363200" cy="685800"/>
          </a:xfrm>
          <a:prstGeom prst="round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ndParaRPr>
          </a:p>
        </p:txBody>
      </p:sp>
      <p:sp>
        <p:nvSpPr>
          <p:cNvPr id="6" name="Rectangle: Rounded Corners 5">
            <a:extLst>
              <a:ext uri="{FF2B5EF4-FFF2-40B4-BE49-F238E27FC236}">
                <a16:creationId xmlns:a16="http://schemas.microsoft.com/office/drawing/2014/main" id="{BA0291F3-EA64-4732-8DA2-C1E590F6FEB2}"/>
              </a:ext>
            </a:extLst>
          </p:cNvPr>
          <p:cNvSpPr/>
          <p:nvPr/>
        </p:nvSpPr>
        <p:spPr bwMode="auto">
          <a:xfrm>
            <a:off x="609600" y="2362200"/>
            <a:ext cx="9982200" cy="762000"/>
          </a:xfrm>
          <a:prstGeom prst="round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ndParaRPr>
          </a:p>
        </p:txBody>
      </p:sp>
      <p:sp>
        <p:nvSpPr>
          <p:cNvPr id="7" name="Rectangle: Rounded Corners 6">
            <a:extLst>
              <a:ext uri="{FF2B5EF4-FFF2-40B4-BE49-F238E27FC236}">
                <a16:creationId xmlns:a16="http://schemas.microsoft.com/office/drawing/2014/main" id="{A566E30B-D359-4033-958A-D08A8D010D72}"/>
              </a:ext>
            </a:extLst>
          </p:cNvPr>
          <p:cNvSpPr/>
          <p:nvPr/>
        </p:nvSpPr>
        <p:spPr bwMode="auto">
          <a:xfrm>
            <a:off x="609600" y="2362200"/>
            <a:ext cx="10363200" cy="762000"/>
          </a:xfrm>
          <a:prstGeom prst="roundRect">
            <a:avLst/>
          </a:prstGeom>
          <a:solidFill>
            <a:srgbClr val="FFFF00">
              <a:alpha val="30000"/>
            </a:srgbClr>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l" defTabSz="914400" rtl="0" eaLnBrk="1" fontAlgn="base" latinLnBrk="0" hangingPunct="1">
              <a:lnSpc>
                <a:spcPct val="8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197820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802 restructuring ad hoc -- background</a:t>
            </a:r>
            <a:r>
              <a:rPr lang="en-US" sz="4000" dirty="0"/>
              <a:t> </a:t>
            </a:r>
          </a:p>
        </p:txBody>
      </p:sp>
      <p:sp>
        <p:nvSpPr>
          <p:cNvPr id="3" name="Content Placeholder 2"/>
          <p:cNvSpPr>
            <a:spLocks noGrp="1"/>
          </p:cNvSpPr>
          <p:nvPr>
            <p:ph idx="1"/>
          </p:nvPr>
        </p:nvSpPr>
        <p:spPr>
          <a:xfrm>
            <a:off x="609600" y="1828800"/>
            <a:ext cx="10896600" cy="4648200"/>
          </a:xfrm>
        </p:spPr>
        <p:txBody>
          <a:bodyPr/>
          <a:lstStyle/>
          <a:p>
            <a:r>
              <a:rPr lang="en-US" sz="2400" dirty="0"/>
              <a:t>Restructuring objective – increase efficiency and responsiveness of 802 LMSC</a:t>
            </a:r>
            <a:br>
              <a:rPr lang="en-US" sz="2400" dirty="0"/>
            </a:br>
            <a:endParaRPr lang="en-US" sz="2400" dirty="0"/>
          </a:p>
          <a:p>
            <a:pPr lvl="1"/>
            <a:r>
              <a:rPr lang="en-US" sz="2000" dirty="0"/>
              <a:t>Consider more autonomy for WGs and TAGs, while maintaining 802 brand identity, high quality standards and cross group collaboration/coordination</a:t>
            </a:r>
            <a:endParaRPr lang="en-US" sz="1800" dirty="0"/>
          </a:p>
          <a:p>
            <a:pPr marL="914400" lvl="2" indent="0">
              <a:buNone/>
            </a:pPr>
            <a:endParaRPr lang="en-US" sz="1400" dirty="0"/>
          </a:p>
          <a:p>
            <a:pPr lvl="1"/>
            <a:r>
              <a:rPr lang="en-US" sz="2000" dirty="0"/>
              <a:t>Possibly re-charter the 802 Executive Committee</a:t>
            </a:r>
            <a:endParaRPr lang="en-US" sz="1400" dirty="0"/>
          </a:p>
          <a:p>
            <a:pPr lvl="2"/>
            <a:r>
              <a:rPr lang="en-US" sz="1400" dirty="0"/>
              <a:t>Focus on long term growth, fostering new work, high level interactions with external organizations and public visibility.</a:t>
            </a:r>
          </a:p>
          <a:p>
            <a:pPr lvl="2"/>
            <a:endParaRPr lang="en-US" sz="1400" dirty="0"/>
          </a:p>
          <a:p>
            <a:r>
              <a:rPr lang="en-US" sz="2400" dirty="0"/>
              <a:t>Next Steps</a:t>
            </a:r>
            <a:endParaRPr lang="en-US" sz="1800" dirty="0"/>
          </a:p>
          <a:p>
            <a:pPr lvl="1"/>
            <a:r>
              <a:rPr lang="en-US" sz="1800" dirty="0"/>
              <a:t>Ongoing discussions at 1 hour monthly meetings, report out status each plenary</a:t>
            </a:r>
            <a:endParaRPr lang="en-US" sz="1400" dirty="0"/>
          </a:p>
          <a:p>
            <a:pPr lvl="1"/>
            <a:r>
              <a:rPr lang="en-US" sz="1800" dirty="0"/>
              <a:t>Deliverable: a well vetted and socialized recommendation for EC consideration within 12 months. </a:t>
            </a:r>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4</a:t>
            </a:fld>
            <a:endParaRPr lang="en-US" dirty="0"/>
          </a:p>
        </p:txBody>
      </p:sp>
    </p:spTree>
    <p:extLst>
      <p:ext uri="{BB962C8B-B14F-4D97-AF65-F5344CB8AC3E}">
        <p14:creationId xmlns:p14="http://schemas.microsoft.com/office/powerpoint/2010/main" val="1202411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0"/>
            <a:ext cx="10896600" cy="4648200"/>
          </a:xfrm>
        </p:spPr>
        <p:txBody>
          <a:bodyPr/>
          <a:lstStyle/>
          <a:p>
            <a:r>
              <a:rPr lang="en-US" sz="2800" dirty="0"/>
              <a:t>Areas of focus (per </a:t>
            </a:r>
            <a:r>
              <a:rPr lang="en-US" sz="2800" dirty="0" err="1"/>
              <a:t>SteveS</a:t>
            </a:r>
            <a:r>
              <a:rPr lang="en-US" sz="2800" dirty="0"/>
              <a:t> recommendation)</a:t>
            </a:r>
            <a:br>
              <a:rPr lang="en-US" sz="2800" dirty="0"/>
            </a:br>
            <a:endParaRPr lang="en-US" sz="1600" dirty="0"/>
          </a:p>
          <a:p>
            <a:pPr marL="800100" lvl="1" indent="-342900">
              <a:buFont typeface="+mj-lt"/>
              <a:buAutoNum type="arabicPeriod"/>
            </a:pPr>
            <a:r>
              <a:rPr lang="en-US" sz="1800" dirty="0"/>
              <a:t>Operational Efficiency (Area for Improvement)</a:t>
            </a:r>
          </a:p>
          <a:p>
            <a:pPr marL="1200150" lvl="2" indent="-342900">
              <a:buFont typeface="+mj-lt"/>
              <a:buAutoNum type="arabicPeriod"/>
            </a:pPr>
            <a:r>
              <a:rPr lang="en-US" sz="1600" dirty="0"/>
              <a:t>This is where I would put the topic of reducing the time to get PARs approved, and submitted to </a:t>
            </a:r>
            <a:r>
              <a:rPr lang="en-US" sz="1600" dirty="0" err="1"/>
              <a:t>NesCom</a:t>
            </a:r>
            <a:r>
              <a:rPr lang="en-US" sz="1600" dirty="0"/>
              <a:t> in a timely manner aligned with their calendar, so we get a timely approval</a:t>
            </a:r>
          </a:p>
          <a:p>
            <a:pPr marL="1200150" lvl="2" indent="-342900">
              <a:buFont typeface="+mj-lt"/>
              <a:buAutoNum type="arabicPeriod"/>
            </a:pPr>
            <a:r>
              <a:rPr lang="en-US" sz="1600" dirty="0"/>
              <a:t>I also heard the idea of training new groups.  Maybe that is an area where we can make improvements.  Maybe it would make us a preferred organization in which to start new standards, beyond those areas where we are well established.</a:t>
            </a:r>
            <a:endParaRPr lang="en-US" sz="1400" dirty="0"/>
          </a:p>
          <a:p>
            <a:pPr marL="800100" lvl="1" indent="-342900">
              <a:buFont typeface="+mj-lt"/>
              <a:buAutoNum type="arabicPeriod"/>
            </a:pPr>
            <a:r>
              <a:rPr lang="en-US" sz="1800" dirty="0"/>
              <a:t>Quality Standards (Maintain Good Performance)</a:t>
            </a:r>
          </a:p>
          <a:p>
            <a:pPr marL="1200150" lvl="2" indent="-342900">
              <a:buFont typeface="+mj-lt"/>
              <a:buAutoNum type="arabicPeriod"/>
            </a:pPr>
            <a:r>
              <a:rPr lang="en-US" sz="1600" dirty="0"/>
              <a:t>Clearly we want to maintain our high-quality PAR review process, if we make any changes to the process</a:t>
            </a:r>
          </a:p>
          <a:p>
            <a:pPr marL="1200150" lvl="2" indent="-342900">
              <a:buFont typeface="+mj-lt"/>
              <a:buAutoNum type="arabicPeriod"/>
            </a:pPr>
            <a:r>
              <a:rPr lang="en-US" sz="1600" dirty="0"/>
              <a:t>This might be where we discuss the Technical Review ideas mentioned on the call, and maybe that is an area for improvement</a:t>
            </a:r>
            <a:endParaRPr lang="en-US" sz="1400" dirty="0"/>
          </a:p>
          <a:p>
            <a:pPr marL="800100" lvl="1" indent="-342900">
              <a:buFont typeface="+mj-lt"/>
              <a:buAutoNum type="arabicPeriod"/>
            </a:pPr>
            <a:r>
              <a:rPr lang="en-US" sz="1800" dirty="0"/>
              <a:t>External Influence (Maintain Good Performance)</a:t>
            </a:r>
          </a:p>
          <a:p>
            <a:pPr marL="1200150" lvl="2" indent="-342900">
              <a:buFont typeface="+mj-lt"/>
              <a:buAutoNum type="arabicPeriod"/>
            </a:pPr>
            <a:r>
              <a:rPr lang="en-US" sz="1600" dirty="0"/>
              <a:t>I heard an argument about our influence on Regulatory Bodies.  I think having our unified 802 submissions to Regulatory Bodies is good.  We probably want to maintain that strong process.</a:t>
            </a:r>
            <a:endParaRPr lang="en-US" sz="1400" dirty="0"/>
          </a:p>
          <a:p>
            <a:pPr marL="800100" lvl="1" indent="-342900">
              <a:buFont typeface="+mj-lt"/>
              <a:buAutoNum type="arabicPeriod"/>
            </a:pPr>
            <a:r>
              <a:rPr lang="en-US" sz="1800" dirty="0"/>
              <a:t>Strategic Planning (per </a:t>
            </a:r>
            <a:r>
              <a:rPr lang="en-US" sz="1800" dirty="0" err="1"/>
              <a:t>PaulN</a:t>
            </a:r>
            <a:r>
              <a:rPr lang="en-US" sz="1800" dirty="0"/>
              <a:t> recommendation)</a:t>
            </a:r>
          </a:p>
          <a:p>
            <a:pPr marL="1200150" lvl="2" indent="-342900">
              <a:buFont typeface="+mj-lt"/>
              <a:buAutoNum type="arabicPeriod"/>
            </a:pPr>
            <a:r>
              <a:rPr lang="en-US" sz="1600" dirty="0"/>
              <a:t>incubation of emerging areas, collaboration with internal and external Organizational Units to the IEEE, public visibility</a:t>
            </a:r>
          </a:p>
          <a:p>
            <a:pPr lvl="1"/>
            <a:endParaRPr lang="en-US" sz="2000" dirty="0"/>
          </a:p>
          <a:p>
            <a:pPr lvl="2"/>
            <a:endParaRPr lang="en-US" sz="16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5</a:t>
            </a:fld>
            <a:endParaRPr lang="en-US" dirty="0"/>
          </a:p>
        </p:txBody>
      </p:sp>
      <p:sp>
        <p:nvSpPr>
          <p:cNvPr id="7" name="Title 1">
            <a:extLst>
              <a:ext uri="{FF2B5EF4-FFF2-40B4-BE49-F238E27FC236}">
                <a16:creationId xmlns:a16="http://schemas.microsoft.com/office/drawing/2014/main" id="{98D28319-29FC-4C6E-8134-24586112A68B}"/>
              </a:ext>
            </a:extLst>
          </p:cNvPr>
          <p:cNvSpPr>
            <a:spLocks noGrp="1"/>
          </p:cNvSpPr>
          <p:nvPr>
            <p:ph type="title"/>
          </p:nvPr>
        </p:nvSpPr>
        <p:spPr>
          <a:xfrm>
            <a:off x="381000" y="180109"/>
            <a:ext cx="11201400" cy="1143000"/>
          </a:xfrm>
        </p:spPr>
        <p:txBody>
          <a:bodyPr/>
          <a:lstStyle/>
          <a:p>
            <a:pPr algn="l"/>
            <a:r>
              <a:rPr lang="en-US" sz="3600" dirty="0"/>
              <a:t>a) Discuss, refine and agree on the scope of the ad hoc </a:t>
            </a:r>
          </a:p>
        </p:txBody>
      </p:sp>
    </p:spTree>
    <p:extLst>
      <p:ext uri="{BB962C8B-B14F-4D97-AF65-F5344CB8AC3E}">
        <p14:creationId xmlns:p14="http://schemas.microsoft.com/office/powerpoint/2010/main" val="3285287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828800"/>
            <a:ext cx="10896600" cy="4648200"/>
          </a:xfrm>
        </p:spPr>
        <p:txBody>
          <a:bodyPr/>
          <a:lstStyle/>
          <a:p>
            <a:r>
              <a:rPr lang="en-US" sz="2400" dirty="0"/>
              <a:t>Additional ‘area of focus’ suggestions:</a:t>
            </a:r>
            <a:endParaRPr lang="en-US" sz="1400" dirty="0"/>
          </a:p>
          <a:p>
            <a:pPr marL="457200" lvl="1" indent="0">
              <a:buNone/>
            </a:pPr>
            <a:endParaRPr lang="en-US" sz="800" dirty="0"/>
          </a:p>
          <a:p>
            <a:pPr marL="914400" lvl="1" indent="-457200">
              <a:buFont typeface="+mj-lt"/>
              <a:buAutoNum type="arabicPeriod" startAt="5"/>
            </a:pPr>
            <a:r>
              <a:rPr lang="en-US" sz="2000" dirty="0"/>
              <a:t>Maintain and enhance technical coherence and coordination across groups.</a:t>
            </a:r>
          </a:p>
          <a:p>
            <a:pPr marL="914400" lvl="1" indent="-457200">
              <a:buFont typeface="+mj-lt"/>
              <a:buAutoNum type="arabicPeriod" startAt="5"/>
            </a:pPr>
            <a:endParaRPr lang="en-US" sz="1400" dirty="0"/>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6</a:t>
            </a:fld>
            <a:endParaRPr lang="en-US" dirty="0"/>
          </a:p>
        </p:txBody>
      </p:sp>
      <p:sp>
        <p:nvSpPr>
          <p:cNvPr id="8" name="Title 1">
            <a:extLst>
              <a:ext uri="{FF2B5EF4-FFF2-40B4-BE49-F238E27FC236}">
                <a16:creationId xmlns:a16="http://schemas.microsoft.com/office/drawing/2014/main" id="{E4687455-CAB8-41D5-AAC1-2F11D30B72B9}"/>
              </a:ext>
            </a:extLst>
          </p:cNvPr>
          <p:cNvSpPr>
            <a:spLocks noGrp="1"/>
          </p:cNvSpPr>
          <p:nvPr>
            <p:ph type="title"/>
          </p:nvPr>
        </p:nvSpPr>
        <p:spPr>
          <a:xfrm>
            <a:off x="381000" y="609600"/>
            <a:ext cx="11201400" cy="1143000"/>
          </a:xfrm>
        </p:spPr>
        <p:txBody>
          <a:bodyPr/>
          <a:lstStyle/>
          <a:p>
            <a:pPr algn="l"/>
            <a:r>
              <a:rPr lang="en-US" sz="3600" dirty="0"/>
              <a:t>a) Discuss, refine and agree on the scope of the ad hoc </a:t>
            </a:r>
          </a:p>
        </p:txBody>
      </p:sp>
    </p:spTree>
    <p:extLst>
      <p:ext uri="{BB962C8B-B14F-4D97-AF65-F5344CB8AC3E}">
        <p14:creationId xmlns:p14="http://schemas.microsoft.com/office/powerpoint/2010/main" val="422555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71C97-E8E5-4BA6-BAEF-D48D70C6F34D}"/>
              </a:ext>
            </a:extLst>
          </p:cNvPr>
          <p:cNvSpPr>
            <a:spLocks noGrp="1"/>
          </p:cNvSpPr>
          <p:nvPr>
            <p:ph type="title"/>
          </p:nvPr>
        </p:nvSpPr>
        <p:spPr>
          <a:xfrm>
            <a:off x="914400" y="190500"/>
            <a:ext cx="10363200" cy="1143000"/>
          </a:xfrm>
        </p:spPr>
        <p:txBody>
          <a:bodyPr/>
          <a:lstStyle/>
          <a:p>
            <a:r>
              <a:rPr lang="en-US" dirty="0"/>
              <a:t>802 scope brainstorming</a:t>
            </a:r>
          </a:p>
        </p:txBody>
      </p:sp>
      <p:sp>
        <p:nvSpPr>
          <p:cNvPr id="3" name="Content Placeholder 2">
            <a:extLst>
              <a:ext uri="{FF2B5EF4-FFF2-40B4-BE49-F238E27FC236}">
                <a16:creationId xmlns:a16="http://schemas.microsoft.com/office/drawing/2014/main" id="{2DC7A943-1AEE-4E1C-93D3-E380A28FA3F0}"/>
              </a:ext>
            </a:extLst>
          </p:cNvPr>
          <p:cNvSpPr>
            <a:spLocks noGrp="1"/>
          </p:cNvSpPr>
          <p:nvPr>
            <p:ph idx="1"/>
          </p:nvPr>
        </p:nvSpPr>
        <p:spPr>
          <a:xfrm>
            <a:off x="903298" y="1047750"/>
            <a:ext cx="10363200" cy="5429250"/>
          </a:xfrm>
        </p:spPr>
        <p:txBody>
          <a:bodyPr/>
          <a:lstStyle/>
          <a:p>
            <a:pPr marL="914400" lvl="1" indent="-457200">
              <a:buFont typeface="+mj-lt"/>
              <a:buAutoNum type="arabicPeriod" startAt="6"/>
            </a:pPr>
            <a:r>
              <a:rPr lang="en-US" sz="1800" dirty="0"/>
              <a:t>Develop a clear technical scope for 802 overall</a:t>
            </a:r>
          </a:p>
          <a:p>
            <a:pPr marL="1314450" lvl="2" indent="-457200">
              <a:buFont typeface="Arial" panose="020B0604020202020204" pitchFamily="34" charset="0"/>
              <a:buChar char="•"/>
            </a:pPr>
            <a:r>
              <a:rPr lang="en-US" sz="1400" dirty="0"/>
              <a:t>Define what technical subjects are within the 802 scope, e.g., realm of networks, networking layers</a:t>
            </a:r>
          </a:p>
          <a:p>
            <a:pPr marL="1314450" lvl="2" indent="-457200">
              <a:buFont typeface="Arial" panose="020B0604020202020204" pitchFamily="34" charset="0"/>
              <a:buChar char="•"/>
            </a:pPr>
            <a:r>
              <a:rPr lang="en-US" sz="1400" dirty="0"/>
              <a:t>Should this precede the re-org discussion, or run as a parallel activity? </a:t>
            </a:r>
          </a:p>
          <a:p>
            <a:pPr marL="1771650" lvl="3" indent="-457200">
              <a:buFont typeface="Arial" panose="020B0604020202020204" pitchFamily="34" charset="0"/>
              <a:buChar char="•"/>
            </a:pPr>
            <a:r>
              <a:rPr lang="en-US" sz="1100" dirty="0"/>
              <a:t>This may be related to the criteria we use for establishing projects within a WG.</a:t>
            </a:r>
          </a:p>
          <a:p>
            <a:pPr marL="1771650" lvl="3" indent="-457200">
              <a:buFont typeface="Arial" panose="020B0604020202020204" pitchFamily="34" charset="0"/>
              <a:buChar char="•"/>
            </a:pPr>
            <a:r>
              <a:rPr lang="en-US" sz="1100" dirty="0"/>
              <a:t>We don’t clearly scope our WGs – perhaps we should do a better job of this?  How would this be done? </a:t>
            </a:r>
          </a:p>
          <a:p>
            <a:pPr marL="1771650" lvl="3" indent="-457200">
              <a:buFont typeface="Arial" panose="020B0604020202020204" pitchFamily="34" charset="0"/>
              <a:buChar char="•"/>
            </a:pPr>
            <a:r>
              <a:rPr lang="en-US" sz="1100" dirty="0"/>
              <a:t>Current structure has evolved in response to market demand, 802 has been responsive to the market, which has been productive, we shouldn’t reduce scope that would inhibit responsiveness to the markets we serve</a:t>
            </a:r>
          </a:p>
          <a:p>
            <a:pPr marL="1314450" lvl="2" indent="-457200">
              <a:buFont typeface="Arial" panose="020B0604020202020204" pitchFamily="34" charset="0"/>
              <a:buChar char="•"/>
            </a:pPr>
            <a:r>
              <a:rPr lang="en-US" sz="1400" dirty="0"/>
              <a:t>Possible technical scope bounds</a:t>
            </a:r>
          </a:p>
          <a:p>
            <a:pPr marL="1771650" lvl="3" indent="-457200">
              <a:buFont typeface="Arial" panose="020B0604020202020204" pitchFamily="34" charset="0"/>
              <a:buChar char="•"/>
            </a:pPr>
            <a:r>
              <a:rPr lang="en-US" sz="1100" dirty="0"/>
              <a:t>OSI layer two and below, interface to higher layers, e.g., IETF</a:t>
            </a:r>
          </a:p>
          <a:p>
            <a:pPr marL="1771650" lvl="3" indent="-457200">
              <a:buFont typeface="Arial" panose="020B0604020202020204" pitchFamily="34" charset="0"/>
              <a:buChar char="•"/>
            </a:pPr>
            <a:r>
              <a:rPr lang="en-US" sz="1100" dirty="0"/>
              <a:t>Close integration with IETF</a:t>
            </a:r>
          </a:p>
          <a:p>
            <a:pPr marL="1771650" lvl="3" indent="-457200">
              <a:buFont typeface="Arial" panose="020B0604020202020204" pitchFamily="34" charset="0"/>
              <a:buChar char="•"/>
            </a:pPr>
            <a:r>
              <a:rPr lang="en-US" sz="1100" dirty="0"/>
              <a:t>Single hop? Multi-hop? Do we guarantee bridging across all 802 standards?</a:t>
            </a:r>
          </a:p>
          <a:p>
            <a:pPr marL="1771650" lvl="3" indent="-457200">
              <a:buFont typeface="Arial" panose="020B0604020202020204" pitchFamily="34" charset="0"/>
              <a:buChar char="•"/>
            </a:pPr>
            <a:r>
              <a:rPr lang="en-US" sz="1100" dirty="0"/>
              <a:t>Data communications standards</a:t>
            </a:r>
          </a:p>
          <a:p>
            <a:pPr marL="1771650" lvl="3" indent="-457200">
              <a:buFont typeface="Arial" panose="020B0604020202020204" pitchFamily="34" charset="0"/>
              <a:buChar char="•"/>
            </a:pPr>
            <a:r>
              <a:rPr lang="en-US" sz="1100" dirty="0"/>
              <a:t>Packet oriented</a:t>
            </a:r>
          </a:p>
          <a:p>
            <a:pPr marL="1771650" lvl="3" indent="-457200">
              <a:buFont typeface="Arial" panose="020B0604020202020204" pitchFamily="34" charset="0"/>
              <a:buChar char="•"/>
            </a:pPr>
            <a:r>
              <a:rPr lang="en-US" sz="1100" dirty="0"/>
              <a:t>Operation over license exempt and licensed spectrum</a:t>
            </a:r>
          </a:p>
          <a:p>
            <a:pPr marL="1771650" lvl="3" indent="-457200">
              <a:buFont typeface="Arial" panose="020B0604020202020204" pitchFamily="34" charset="0"/>
              <a:buChar char="•"/>
            </a:pPr>
            <a:r>
              <a:rPr lang="en-US" sz="1100" dirty="0"/>
              <a:t>JTC1 scope: “SC6 works in the field of telecommunications….. </a:t>
            </a:r>
            <a:r>
              <a:rPr lang="en-US" sz="1100" dirty="0">
                <a:hlinkClick r:id="rId2"/>
              </a:rPr>
              <a:t>https://www.iso.org/committee/45072.html</a:t>
            </a:r>
            <a:r>
              <a:rPr lang="en-US" sz="1100" dirty="0"/>
              <a:t>.  Develop standards for SC6 adoption, while implementing international cooperative development</a:t>
            </a:r>
          </a:p>
          <a:p>
            <a:pPr marL="1771650" lvl="3" indent="-457200">
              <a:buFont typeface="Arial" panose="020B0604020202020204" pitchFamily="34" charset="0"/>
              <a:buChar char="•"/>
            </a:pPr>
            <a:r>
              <a:rPr lang="en-US" sz="1100" dirty="0"/>
              <a:t>Support for DC power delivery over copper  (Provision of power of selected PHY types? ICT cabling? PDCC ad hoc)</a:t>
            </a:r>
          </a:p>
          <a:p>
            <a:pPr marL="1771650" lvl="3" indent="-457200">
              <a:buFont typeface="Arial" panose="020B0604020202020204" pitchFamily="34" charset="0"/>
              <a:buChar char="•"/>
            </a:pPr>
            <a:r>
              <a:rPr lang="en-US" sz="1100" dirty="0"/>
              <a:t>Media types: copper, optical fiber, wireless…RF and Optical, organic material, etc.</a:t>
            </a:r>
          </a:p>
          <a:p>
            <a:pPr marL="1771650" lvl="3" indent="-457200">
              <a:buFont typeface="Arial" panose="020B0604020202020204" pitchFamily="34" charset="0"/>
              <a:buChar char="•"/>
            </a:pPr>
            <a:r>
              <a:rPr lang="en-US" sz="1100" dirty="0"/>
              <a:t>Scope should be very broad along the lines of SC6, a more detailed itemization should be separate from top level scope</a:t>
            </a:r>
          </a:p>
          <a:p>
            <a:pPr marL="1771650" lvl="3" indent="-457200">
              <a:buFont typeface="Arial" panose="020B0604020202020204" pitchFamily="34" charset="0"/>
              <a:buChar char="•"/>
            </a:pPr>
            <a:r>
              <a:rPr lang="en-US" sz="1100" dirty="0"/>
              <a:t>Perhaps an Global 802 Mission Statement as well as WG Mission Statements would serve the purpose?</a:t>
            </a:r>
          </a:p>
          <a:p>
            <a:pPr marL="1771650" lvl="3" indent="-457200">
              <a:buFont typeface="Arial" panose="020B0604020202020204" pitchFamily="34" charset="0"/>
              <a:buChar char="•"/>
            </a:pPr>
            <a:r>
              <a:rPr lang="en-US" sz="1100" dirty="0"/>
              <a:t>Keep the scope simple – e.g., layer 2 data comms and below and functions to support them</a:t>
            </a:r>
          </a:p>
          <a:p>
            <a:pPr marL="1771650" lvl="3" indent="-457200">
              <a:buFont typeface="Arial" panose="020B0604020202020204" pitchFamily="34" charset="0"/>
              <a:buChar char="•"/>
            </a:pPr>
            <a:r>
              <a:rPr lang="en-US" sz="1100" dirty="0"/>
              <a:t>A description of all the work in 802 has public visibility utility, as it would attract participants.  This is more of marketing statement.</a:t>
            </a:r>
          </a:p>
          <a:p>
            <a:pPr marL="1771650" lvl="3" indent="-457200">
              <a:buFont typeface="Arial" panose="020B0604020202020204" pitchFamily="34" charset="0"/>
              <a:buChar char="•"/>
            </a:pPr>
            <a:r>
              <a:rPr lang="en-US" sz="1100" dirty="0"/>
              <a:t>State 802’s core mission, WGs articulate how they are within the core mission.</a:t>
            </a:r>
          </a:p>
          <a:p>
            <a:pPr marL="1771650" lvl="3" indent="-457200">
              <a:buFont typeface="Arial" panose="020B0604020202020204" pitchFamily="34" charset="0"/>
              <a:buChar char="•"/>
            </a:pPr>
            <a:endParaRPr lang="en-US" sz="1100" dirty="0"/>
          </a:p>
          <a:p>
            <a:pPr marL="1771650" lvl="3" indent="-457200">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1D3D22AF-36FD-4D9F-B970-5F0E58A5A998}"/>
              </a:ext>
            </a:extLst>
          </p:cNvPr>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Tree>
    <p:extLst>
      <p:ext uri="{BB962C8B-B14F-4D97-AF65-F5344CB8AC3E}">
        <p14:creationId xmlns:p14="http://schemas.microsoft.com/office/powerpoint/2010/main" val="1371467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43E53-2759-418C-809C-61949BB581E1}"/>
              </a:ext>
            </a:extLst>
          </p:cNvPr>
          <p:cNvSpPr>
            <a:spLocks noGrp="1"/>
          </p:cNvSpPr>
          <p:nvPr>
            <p:ph type="title"/>
          </p:nvPr>
        </p:nvSpPr>
        <p:spPr/>
        <p:txBody>
          <a:bodyPr/>
          <a:lstStyle/>
          <a:p>
            <a:pPr algn="l"/>
            <a:r>
              <a:rPr lang="en-US" sz="3600" dirty="0"/>
              <a:t>b) Proposed deliverable:</a:t>
            </a:r>
          </a:p>
        </p:txBody>
      </p:sp>
      <p:sp>
        <p:nvSpPr>
          <p:cNvPr id="3" name="Content Placeholder 2">
            <a:extLst>
              <a:ext uri="{FF2B5EF4-FFF2-40B4-BE49-F238E27FC236}">
                <a16:creationId xmlns:a16="http://schemas.microsoft.com/office/drawing/2014/main" id="{1606169A-AA69-4772-A951-EB4D81FD408C}"/>
              </a:ext>
            </a:extLst>
          </p:cNvPr>
          <p:cNvSpPr>
            <a:spLocks noGrp="1"/>
          </p:cNvSpPr>
          <p:nvPr>
            <p:ph idx="1"/>
          </p:nvPr>
        </p:nvSpPr>
        <p:spPr/>
        <p:txBody>
          <a:bodyPr/>
          <a:lstStyle/>
          <a:p>
            <a:r>
              <a:rPr lang="en-US" dirty="0"/>
              <a:t>a well vetted and socialized recommendation for EC consideration within 12 months</a:t>
            </a:r>
          </a:p>
        </p:txBody>
      </p:sp>
      <p:sp>
        <p:nvSpPr>
          <p:cNvPr id="4" name="Slide Number Placeholder 3">
            <a:extLst>
              <a:ext uri="{FF2B5EF4-FFF2-40B4-BE49-F238E27FC236}">
                <a16:creationId xmlns:a16="http://schemas.microsoft.com/office/drawing/2014/main" id="{0F593FE2-2423-42D9-AFD9-8C45FD63E748}"/>
              </a:ext>
            </a:extLst>
          </p:cNvPr>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631816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eaLnBrk="1" hangingPunct="1"/>
            <a:r>
              <a:rPr lang="en-US" sz="3600" dirty="0"/>
              <a:t>c) Date and Time of monthly ad hoc calls</a:t>
            </a:r>
            <a:r>
              <a:rPr lang="en-US" sz="4000" dirty="0"/>
              <a:t> </a:t>
            </a:r>
          </a:p>
        </p:txBody>
      </p:sp>
      <p:sp>
        <p:nvSpPr>
          <p:cNvPr id="3" name="Content Placeholder 2"/>
          <p:cNvSpPr>
            <a:spLocks noGrp="1"/>
          </p:cNvSpPr>
          <p:nvPr>
            <p:ph idx="1"/>
          </p:nvPr>
        </p:nvSpPr>
        <p:spPr>
          <a:xfrm>
            <a:off x="647700" y="1600200"/>
            <a:ext cx="10896600" cy="4648200"/>
          </a:xfrm>
        </p:spPr>
        <p:txBody>
          <a:bodyPr/>
          <a:lstStyle/>
          <a:p>
            <a:r>
              <a:rPr lang="en-US" sz="2400" dirty="0"/>
              <a:t>13:00-14:00 ET 3rd Tuesday of each month</a:t>
            </a:r>
          </a:p>
          <a:p>
            <a:pPr lvl="1"/>
            <a:r>
              <a:rPr lang="en-US" sz="2000" dirty="0"/>
              <a:t>No objections at 15DEC20 meeting, we will follow this schedule, reserving the right to make changes as agreed upon by the ad hoc</a:t>
            </a:r>
          </a:p>
          <a:p>
            <a:pPr lvl="1"/>
            <a:endParaRPr lang="en-US" sz="2000" dirty="0"/>
          </a:p>
          <a:p>
            <a:pPr lvl="1"/>
            <a:r>
              <a:rPr lang="en-US" sz="2000" dirty="0"/>
              <a:t>Next meeting 13:00-14:00 ET Tuesday 16 February 2021</a:t>
            </a:r>
          </a:p>
          <a:p>
            <a:pPr marL="0" indent="0">
              <a:buNone/>
            </a:pPr>
            <a:endParaRPr lang="en-US" sz="1800" dirty="0"/>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9</a:t>
            </a:fld>
            <a:endParaRPr lang="en-US" dirty="0"/>
          </a:p>
        </p:txBody>
      </p:sp>
    </p:spTree>
    <p:extLst>
      <p:ext uri="{BB962C8B-B14F-4D97-AF65-F5344CB8AC3E}">
        <p14:creationId xmlns:p14="http://schemas.microsoft.com/office/powerpoint/2010/main" val="1336143116"/>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240854</TotalTime>
  <Words>1114</Words>
  <Application>Microsoft Office PowerPoint</Application>
  <PresentationFormat>Widescreen</PresentationFormat>
  <Paragraphs>105</Paragraphs>
  <Slides>11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Times New Roman</vt:lpstr>
      <vt:lpstr>Default Design</vt:lpstr>
      <vt:lpstr>IEEE 802 LMSC Restructuring ad hoc  19 JAN 2021 Electronic Meeting 13:00-14:00 ET  </vt:lpstr>
      <vt:lpstr>Restructuring ad hoc membership</vt:lpstr>
      <vt:lpstr>802 restructuring ad hoc</vt:lpstr>
      <vt:lpstr>802 restructuring ad hoc -- background </vt:lpstr>
      <vt:lpstr>a) Discuss, refine and agree on the scope of the ad hoc </vt:lpstr>
      <vt:lpstr>a) Discuss, refine and agree on the scope of the ad hoc </vt:lpstr>
      <vt:lpstr>802 scope brainstorming</vt:lpstr>
      <vt:lpstr>b) Proposed deliverable:</vt:lpstr>
      <vt:lpstr>c) Date and Time of monthly ad hoc calls </vt:lpstr>
      <vt:lpstr>d) Review action items, draft agenda for our next meeting</vt:lpstr>
      <vt:lpstr>Backup slides</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3843</cp:revision>
  <cp:lastPrinted>2021-01-19T17:00:57Z</cp:lastPrinted>
  <dcterms:created xsi:type="dcterms:W3CDTF">2002-03-10T15:43:16Z</dcterms:created>
  <dcterms:modified xsi:type="dcterms:W3CDTF">2021-01-19T19:00:55Z</dcterms:modified>
</cp:coreProperties>
</file>