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61" r:id="rId2"/>
    <p:sldId id="691" r:id="rId3"/>
    <p:sldId id="672" r:id="rId4"/>
    <p:sldId id="690" r:id="rId5"/>
    <p:sldId id="695" r:id="rId6"/>
    <p:sldId id="661" r:id="rId7"/>
    <p:sldId id="689" r:id="rId8"/>
    <p:sldId id="692" r:id="rId9"/>
    <p:sldId id="359" r:id="rId10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90" autoAdjust="0"/>
    <p:restoredTop sz="95488" autoAdjust="0"/>
  </p:normalViewPr>
  <p:slideViewPr>
    <p:cSldViewPr>
      <p:cViewPr varScale="1">
        <p:scale>
          <a:sx n="111" d="100"/>
          <a:sy n="111" d="100"/>
        </p:scale>
        <p:origin x="1122" y="78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content/dam/ieee-standards/standards/web/documents/other/Participant-Behavior-Individual-Method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0/ec-20-0236-00-00EC-addressing-participants-concerns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3" cstate="print">
            <a:lum bright="-48000" contrast="66000"/>
            <a:grayscl/>
          </a:blip>
          <a:srcRect/>
          <a:stretch>
            <a:fillRect/>
          </a:stretch>
        </p:blipFill>
        <p:spPr bwMode="auto">
          <a:xfrm>
            <a:off x="1828800" y="838200"/>
            <a:ext cx="4070350" cy="5562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0" y="3886200"/>
            <a:ext cx="45720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 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02 February 2021</a:t>
            </a:r>
            <a:br>
              <a:rPr lang="en-US" sz="4000" dirty="0"/>
            </a:br>
            <a:r>
              <a:rPr lang="en-US" sz="4000" dirty="0"/>
              <a:t>Electronic Meeting</a:t>
            </a:r>
            <a:br>
              <a:rPr lang="en-US" sz="4000" dirty="0"/>
            </a:br>
            <a:r>
              <a:rPr lang="en-US" sz="4000" dirty="0"/>
              <a:t>1-3pm ET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ec-21-0023-00-00EC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AC9C6-36EA-4C1E-92FE-FED0C5A08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295400"/>
            <a:ext cx="7772400" cy="4800600"/>
          </a:xfrm>
        </p:spPr>
        <p:txBody>
          <a:bodyPr/>
          <a:lstStyle/>
          <a:p>
            <a:r>
              <a:rPr lang="en-US" dirty="0"/>
              <a:t>1.00 Meeting called to order/role call</a:t>
            </a:r>
          </a:p>
          <a:p>
            <a:r>
              <a:rPr lang="en-US" dirty="0"/>
              <a:t>2.00 Review/approve agenda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2.01 </a:t>
            </a:r>
            <a:r>
              <a:rPr lang="en-US" dirty="0">
                <a:solidFill>
                  <a:srgbClr val="000000"/>
                </a:solidFill>
              </a:rPr>
              <a:t>Participation Slide Set URL:</a:t>
            </a:r>
            <a:endParaRPr lang="en-US" sz="2800" dirty="0">
              <a:solidFill>
                <a:srgbClr val="00000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https://ieee802.org/sapolicies.shtml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https://standards.ieee.org/content/dam/ieee-standards/standards/web/documents/other/Participant-Behavior-Individual-Method.pdf</a:t>
            </a:r>
            <a:endParaRPr lang="en-US" sz="1600" dirty="0">
              <a:solidFill>
                <a:srgbClr val="000000"/>
              </a:solidFill>
            </a:endParaRPr>
          </a:p>
          <a:p>
            <a:pPr lvl="0"/>
            <a:endParaRPr lang="en-US" sz="1600" dirty="0">
              <a:solidFill>
                <a:srgbClr val="000000"/>
              </a:solidFill>
            </a:endParaRP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 behavior is guided by IEEE Code of Ethics &amp; Conduct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Participants shall act independently of others, including employers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Standards activities shall allow the fair &amp; equitable consideration of all viewpoints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9153D1-5C5D-456F-969E-A7D21AF83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34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05000"/>
            <a:ext cx="9829800" cy="4114800"/>
          </a:xfrm>
        </p:spPr>
        <p:txBody>
          <a:bodyPr/>
          <a:lstStyle/>
          <a:p>
            <a:pPr marL="457200" lvl="1" indent="0">
              <a:buNone/>
            </a:pPr>
            <a:r>
              <a:rPr lang="en-US" sz="2400" dirty="0"/>
              <a:t>Reminder #1: Use IMAT to log your attendance</a:t>
            </a:r>
          </a:p>
          <a:p>
            <a:pPr marL="457200" lvl="1" indent="0">
              <a:buNone/>
            </a:pPr>
            <a:endParaRPr lang="en-US" sz="2400" dirty="0"/>
          </a:p>
          <a:p>
            <a:pPr marL="457200" lvl="1" indent="0">
              <a:buNone/>
            </a:pPr>
            <a:r>
              <a:rPr lang="en-US" sz="2400" dirty="0"/>
              <a:t>Reminder #2: Please enable mute when you are not speaking</a:t>
            </a:r>
          </a:p>
          <a:p>
            <a:pPr marL="457200" lvl="1" indent="0">
              <a:buNone/>
            </a:pPr>
            <a:endParaRPr lang="en-US" sz="2400" dirty="0"/>
          </a:p>
          <a:p>
            <a:pPr marL="457200" lvl="1" indent="0">
              <a:buNone/>
            </a:pPr>
            <a:r>
              <a:rPr lang="en-US" sz="2400" dirty="0"/>
              <a:t>Reminder #3: Please use the Chat function to request being put in the queue</a:t>
            </a:r>
          </a:p>
          <a:p>
            <a:pPr marL="457200" lvl="1" indent="0">
              <a:buNone/>
            </a:pPr>
            <a:endParaRPr lang="en-US" sz="2400" dirty="0"/>
          </a:p>
          <a:p>
            <a:pPr marL="457200" lvl="1" indent="0">
              <a:buNone/>
            </a:pPr>
            <a:r>
              <a:rPr lang="en-US" sz="2400" dirty="0"/>
              <a:t>Reminder#4: Encourage feedback on “Addressing Participants Concerns” draft chairs guideline, see next slide</a:t>
            </a:r>
            <a:endParaRPr lang="en-US" sz="2000" dirty="0"/>
          </a:p>
          <a:p>
            <a:pPr marL="457200" lvl="1" indent="0">
              <a:buNone/>
            </a:pPr>
            <a:br>
              <a:rPr lang="en-US" sz="1600" dirty="0"/>
            </a:br>
            <a:endParaRPr lang="en-US" sz="1600" dirty="0"/>
          </a:p>
          <a:p>
            <a:pPr marL="457200" lvl="1" indent="0">
              <a:buNone/>
            </a:pPr>
            <a:br>
              <a:rPr lang="en-US" sz="1600" dirty="0"/>
            </a:br>
            <a:br>
              <a:rPr lang="en-US" sz="1600" dirty="0"/>
            </a:br>
            <a:endParaRPr lang="en-US" sz="2400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600" dirty="0"/>
              <a:t>Reminder#4 to submit feedback on  </a:t>
            </a:r>
            <a:br>
              <a:rPr lang="en-US" sz="3600" dirty="0"/>
            </a:br>
            <a:r>
              <a:rPr lang="en-US" sz="3600" dirty="0"/>
              <a:t>Substitute Chair’s Guideline Text for Ombudsman</a:t>
            </a:r>
            <a:r>
              <a:rPr lang="en-US" sz="40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09800"/>
            <a:ext cx="10896600" cy="3048000"/>
          </a:xfrm>
        </p:spPr>
        <p:txBody>
          <a:bodyPr/>
          <a:lstStyle/>
          <a:p>
            <a:r>
              <a:rPr lang="en-US" sz="2800" dirty="0"/>
              <a:t>Substitute text for an Ombudsman Guideline</a:t>
            </a:r>
          </a:p>
          <a:p>
            <a:pPr lvl="1"/>
            <a:r>
              <a:rPr lang="en-US" sz="2400" dirty="0"/>
              <a:t>Consider adding a new subclause 2.16 “Addressing Participants Concerns”</a:t>
            </a:r>
          </a:p>
          <a:p>
            <a:pPr lvl="1"/>
            <a:r>
              <a:rPr lang="en-US" sz="2400" dirty="0"/>
              <a:t>Provides guidance to 802 participants and 802 officers</a:t>
            </a:r>
          </a:p>
          <a:p>
            <a:pPr lvl="1"/>
            <a:r>
              <a:rPr lang="en-US" sz="2000" dirty="0">
                <a:hlinkClick r:id="rId2"/>
              </a:rPr>
              <a:t>https://mentor.ieee.org/802-ec/dcn/20/ec-20-0236-00-00EC-addressing-participants-concerns.docx</a:t>
            </a:r>
            <a:endParaRPr lang="en-US" sz="2000" dirty="0"/>
          </a:p>
          <a:p>
            <a:pPr lvl="1"/>
            <a:endParaRPr lang="en-US" sz="1600" dirty="0"/>
          </a:p>
          <a:p>
            <a:r>
              <a:rPr lang="en-US" sz="2800" dirty="0"/>
              <a:t>Next Steps</a:t>
            </a:r>
          </a:p>
          <a:p>
            <a:pPr lvl="1"/>
            <a:r>
              <a:rPr lang="en-US" sz="2000" dirty="0"/>
              <a:t>Request review by 802 EC colleagues</a:t>
            </a:r>
          </a:p>
          <a:p>
            <a:pPr lvl="1"/>
            <a:r>
              <a:rPr lang="en-US" sz="2000" dirty="0"/>
              <a:t>Collect comments, revise as appropriate, once consensus is achieved, submit for 802 EC approval 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endParaRPr lang="en-US" sz="2000" dirty="0"/>
          </a:p>
          <a:p>
            <a:pPr lvl="2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517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98EC4-4D30-4A64-8A33-94101D622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20645-3C63-435D-8F05-2EAA1A691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Additional possible item if time allows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C7BE20-9B6F-4E98-8511-303B0133E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13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93606"/>
            <a:ext cx="10515600" cy="2421194"/>
          </a:xfrm>
        </p:spPr>
        <p:txBody>
          <a:bodyPr/>
          <a:lstStyle/>
          <a:p>
            <a:r>
              <a:rPr lang="en-US" sz="2800" dirty="0"/>
              <a:t>Parsons to summarize feedback from his request to confirm a fixed sweet spot for holding EC teleconferences</a:t>
            </a:r>
          </a:p>
          <a:p>
            <a:pPr lvl="1"/>
            <a:r>
              <a:rPr lang="en-US" sz="2000" dirty="0"/>
              <a:t>Potential sweet spots  </a:t>
            </a:r>
          </a:p>
          <a:p>
            <a:pPr lvl="2"/>
            <a:r>
              <a:rPr lang="en-US" sz="1800" dirty="0"/>
              <a:t>3-5pm ET southern summer (November to March) 20:00-22:00 UTC</a:t>
            </a:r>
          </a:p>
          <a:p>
            <a:pPr lvl="2"/>
            <a:r>
              <a:rPr lang="en-US" sz="1800" dirty="0"/>
              <a:t>4-6pm ET northern summer (April to October) 20:00-22:00 UTC </a:t>
            </a:r>
          </a:p>
          <a:p>
            <a:endParaRPr lang="en-US" sz="2800" dirty="0"/>
          </a:p>
          <a:p>
            <a:r>
              <a:rPr lang="en-US" sz="2800" dirty="0"/>
              <a:t>Next meeting scheduled for 1-3pm ET Tuesday 02 March 2021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10591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dirty="0" err="1"/>
              <a:t>tbd</a:t>
            </a:r>
            <a:r>
              <a:rPr lang="en-US" sz="4000" dirty="0"/>
              <a:t> Monthly EC teleconference call scheduling</a:t>
            </a:r>
          </a:p>
        </p:txBody>
      </p:sp>
    </p:spTree>
    <p:extLst>
      <p:ext uri="{BB962C8B-B14F-4D97-AF65-F5344CB8AC3E}">
        <p14:creationId xmlns:p14="http://schemas.microsoft.com/office/powerpoint/2010/main" val="2377937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11201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600" dirty="0" err="1"/>
              <a:t>tbd</a:t>
            </a:r>
            <a:r>
              <a:rPr lang="en-US" sz="3600" dirty="0"/>
              <a:t> 802 restructuring ad hoc status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108966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2</a:t>
            </a:r>
            <a:r>
              <a:rPr lang="en-US" sz="2400" baseline="30000" dirty="0"/>
              <a:t>nd</a:t>
            </a:r>
            <a:r>
              <a:rPr lang="en-US" sz="2400" dirty="0"/>
              <a:t> Electronic meeting held 19 January 2021</a:t>
            </a:r>
          </a:p>
          <a:p>
            <a:r>
              <a:rPr lang="en-US" sz="2000" dirty="0"/>
              <a:t>Discussion focused on refining 802’s scope statement (meeting notes: EC-21-0011-01-00EC)</a:t>
            </a:r>
            <a:endParaRPr lang="en-US" sz="2200" dirty="0"/>
          </a:p>
          <a:p>
            <a:pPr marL="0" indent="0">
              <a:spcBef>
                <a:spcPct val="0"/>
              </a:spcBef>
              <a:buNone/>
            </a:pPr>
            <a:endParaRPr lang="en-US" altLang="en-US" sz="1600" dirty="0"/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1600" dirty="0"/>
              <a:t>Draft 802 scope statement from Geoff and Roger: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1600" dirty="0"/>
              <a:t> IEEE 802 develops and maintain standards specifying data link and physical layer protocols to support packet transmission and delivery among network-layer clients.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1600" dirty="0"/>
              <a:t>  • Protocols are specified for various physical channels with sufficient detail to allow multivendor interoperability across the interfaces to the communication medium.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1600" dirty="0"/>
              <a:t>  • Interoperability is also specified for transmission of network-layer packets via a set of data links.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1600" dirty="0"/>
              <a:t>  • Supplementary specifications detail related functionality, including control, management, channel coexistence, and power distribution.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1600" dirty="0"/>
              <a:t>  • Supporting outputs include future-looking documentation, standards body interactions, and regulatory contributions.</a:t>
            </a:r>
            <a:br>
              <a:rPr lang="en-US" altLang="en-US" sz="1600" dirty="0"/>
            </a:br>
            <a:endParaRPr lang="en-US" altLang="en-US" sz="1600" dirty="0"/>
          </a:p>
          <a:p>
            <a:pPr marL="57150" indent="0">
              <a:spcBef>
                <a:spcPct val="0"/>
              </a:spcBef>
              <a:buNone/>
            </a:pPr>
            <a:r>
              <a:rPr lang="en-US" sz="1600" dirty="0"/>
              <a:t>Suggested additions from </a:t>
            </a:r>
            <a:r>
              <a:rPr lang="en-US" sz="1600" dirty="0" err="1"/>
              <a:t>Nikolich</a:t>
            </a:r>
            <a:r>
              <a:rPr lang="en-US" sz="1600" dirty="0"/>
              <a:t> via EC reflector</a:t>
            </a:r>
          </a:p>
          <a:p>
            <a:pPr marL="57150" indent="0">
              <a:spcBef>
                <a:spcPct val="0"/>
              </a:spcBef>
              <a:buNone/>
            </a:pPr>
            <a:r>
              <a:rPr lang="en-US" sz="1600" dirty="0"/>
              <a:t>a)  add 'security and privacy protocols' and 'object positioning' to the Supplementary specification bullet.  </a:t>
            </a:r>
          </a:p>
          <a:p>
            <a:pPr marL="57150" indent="0">
              <a:spcBef>
                <a:spcPct val="0"/>
              </a:spcBef>
              <a:buNone/>
            </a:pPr>
            <a:r>
              <a:rPr lang="en-US" sz="1600" dirty="0"/>
              <a:t>b) replace 'regulatory contributions' with 'contributions to regulatory bodies'</a:t>
            </a:r>
          </a:p>
          <a:p>
            <a:pPr marL="57150" indent="0">
              <a:spcBef>
                <a:spcPct val="0"/>
              </a:spcBef>
              <a:buNone/>
            </a:pPr>
            <a:r>
              <a:rPr lang="en-US" sz="1600" dirty="0"/>
              <a:t>c) I'm not sure what 'future looking documentation' means, please elaborate</a:t>
            </a:r>
          </a:p>
          <a:p>
            <a:pPr marL="57150" indent="0">
              <a:spcBef>
                <a:spcPct val="0"/>
              </a:spcBef>
              <a:buNone/>
            </a:pPr>
            <a:r>
              <a:rPr lang="en-US" sz="1600" dirty="0"/>
              <a:t>d) replace 'maintain standards' with 'maintain high quality, market relevant network technology standards'</a:t>
            </a:r>
          </a:p>
          <a:p>
            <a:pPr marL="57150" indent="0">
              <a:spcBef>
                <a:spcPct val="0"/>
              </a:spcBef>
              <a:buNone/>
            </a:pPr>
            <a:r>
              <a:rPr lang="en-US" sz="1600" dirty="0"/>
              <a:t>e) we should retain 'scope flexibility' to allow for as-yet-unknown features to become part of the 802 family</a:t>
            </a:r>
          </a:p>
          <a:p>
            <a:pPr marL="57150" indent="0">
              <a:spcBef>
                <a:spcPct val="0"/>
              </a:spcBef>
              <a:buNone/>
            </a:pPr>
            <a:r>
              <a:rPr lang="en-US" sz="1800" dirty="0"/>
              <a:t>	</a:t>
            </a:r>
          </a:p>
          <a:p>
            <a:pPr marL="0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  <a:p>
            <a:pPr lvl="1"/>
            <a:endParaRPr lang="en-US" sz="1800" dirty="0"/>
          </a:p>
          <a:p>
            <a:pPr lvl="2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411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381000" y="609600"/>
            <a:ext cx="11201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600" dirty="0" err="1"/>
              <a:t>tbd</a:t>
            </a:r>
            <a:r>
              <a:rPr lang="en-US" sz="3600" dirty="0"/>
              <a:t> 802 restructuring ad hoc status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11506200" cy="4648200"/>
          </a:xfrm>
        </p:spPr>
        <p:txBody>
          <a:bodyPr/>
          <a:lstStyle/>
          <a:p>
            <a:r>
              <a:rPr lang="en-US" sz="2800" dirty="0"/>
              <a:t>Next Steps</a:t>
            </a:r>
            <a:endParaRPr lang="en-US" sz="1600" dirty="0"/>
          </a:p>
          <a:p>
            <a:pPr lvl="1"/>
            <a:r>
              <a:rPr lang="en-US" dirty="0"/>
              <a:t>Solicit additional input via EC reflector</a:t>
            </a:r>
          </a:p>
          <a:p>
            <a:pPr lvl="1"/>
            <a:r>
              <a:rPr lang="en-US" dirty="0"/>
              <a:t>1 hour meetings held at least once per month, report out status each plenary</a:t>
            </a:r>
          </a:p>
          <a:p>
            <a:pPr lvl="2"/>
            <a:r>
              <a:rPr lang="en-US" sz="2000" dirty="0"/>
              <a:t>3rd meeting scheduled for 13:00-14:00 ET Tuesday 16 February 2021</a:t>
            </a:r>
          </a:p>
          <a:p>
            <a:pPr lvl="1"/>
            <a:r>
              <a:rPr lang="en-US" dirty="0"/>
              <a:t>Deliverable: a well vetted and socialized recommendation for EC consideration December 2021.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  <a:p>
            <a:pPr lvl="1"/>
            <a:endParaRPr lang="en-US" sz="1800" dirty="0"/>
          </a:p>
          <a:p>
            <a:pPr lvl="2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820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Adjourn EC Meeting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239443</TotalTime>
  <Words>608</Words>
  <Application>Microsoft Office PowerPoint</Application>
  <PresentationFormat>Widescreen</PresentationFormat>
  <Paragraphs>77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Default Design</vt:lpstr>
      <vt:lpstr>IEEE 802 LMSC   02 February 2021 Electronic Meeting 1-3pm ET  </vt:lpstr>
      <vt:lpstr>PowerPoint Presentation</vt:lpstr>
      <vt:lpstr>3.00 Chair’s Announcements</vt:lpstr>
      <vt:lpstr>Reminder#4 to submit feedback on   Substitute Chair’s Guideline Text for Ombudsman </vt:lpstr>
      <vt:lpstr>PowerPoint Presentation</vt:lpstr>
      <vt:lpstr>tbd Monthly EC teleconference call scheduling</vt:lpstr>
      <vt:lpstr>tbd 802 restructuring ad hoc status</vt:lpstr>
      <vt:lpstr>tbd 802 restructuring ad hoc status</vt:lpstr>
      <vt:lpstr>Adjourn EC Meeting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3821</cp:revision>
  <cp:lastPrinted>2020-11-13T17:21:27Z</cp:lastPrinted>
  <dcterms:created xsi:type="dcterms:W3CDTF">2002-03-10T15:43:16Z</dcterms:created>
  <dcterms:modified xsi:type="dcterms:W3CDTF">2021-02-02T17:47:05Z</dcterms:modified>
</cp:coreProperties>
</file>