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4"/>
  </p:sldMasterIdLst>
  <p:notesMasterIdLst>
    <p:notesMasterId r:id="rId32"/>
  </p:notesMasterIdLst>
  <p:handoutMasterIdLst>
    <p:handoutMasterId r:id="rId33"/>
  </p:handoutMasterIdLst>
  <p:sldIdLst>
    <p:sldId id="256" r:id="rId5"/>
    <p:sldId id="257" r:id="rId6"/>
    <p:sldId id="269" r:id="rId7"/>
    <p:sldId id="265" r:id="rId8"/>
    <p:sldId id="270" r:id="rId9"/>
    <p:sldId id="271" r:id="rId10"/>
    <p:sldId id="272" r:id="rId11"/>
    <p:sldId id="282" r:id="rId12"/>
    <p:sldId id="288" r:id="rId13"/>
    <p:sldId id="283" r:id="rId14"/>
    <p:sldId id="284" r:id="rId15"/>
    <p:sldId id="275" r:id="rId16"/>
    <p:sldId id="278" r:id="rId17"/>
    <p:sldId id="279" r:id="rId18"/>
    <p:sldId id="280" r:id="rId19"/>
    <p:sldId id="276" r:id="rId20"/>
    <p:sldId id="277" r:id="rId21"/>
    <p:sldId id="281" r:id="rId22"/>
    <p:sldId id="286" r:id="rId23"/>
    <p:sldId id="287" r:id="rId24"/>
    <p:sldId id="291" r:id="rId25"/>
    <p:sldId id="292" r:id="rId26"/>
    <p:sldId id="285" r:id="rId27"/>
    <p:sldId id="289" r:id="rId28"/>
    <p:sldId id="290" r:id="rId29"/>
    <p:sldId id="293" r:id="rId30"/>
    <p:sldId id="264" r:id="rId31"/>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974EB0-557D-4D87-AC17-54BC3C4D2421}" v="1" dt="2021-09-01T20:13:51.5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65" autoAdjust="0"/>
    <p:restoredTop sz="81502" autoAdjust="0"/>
  </p:normalViewPr>
  <p:slideViewPr>
    <p:cSldViewPr>
      <p:cViewPr varScale="1">
        <p:scale>
          <a:sx n="75" d="100"/>
          <a:sy n="75" d="100"/>
        </p:scale>
        <p:origin x="1224"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132"/>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5F974EB0-557D-4D87-AC17-54BC3C4D2421}"/>
    <pc:docChg chg="custSel addSld modSld modMainMaster">
      <pc:chgData name="Jon Rosdahl" userId="2820f357-2dd4-4127-8713-e0bfde0fd756" providerId="ADAL" clId="{5F974EB0-557D-4D87-AC17-54BC3C4D2421}" dt="2021-09-01T20:53:26.128" v="298" actId="20577"/>
      <pc:docMkLst>
        <pc:docMk/>
      </pc:docMkLst>
      <pc:sldChg chg="modNotesTx">
        <pc:chgData name="Jon Rosdahl" userId="2820f357-2dd4-4127-8713-e0bfde0fd756" providerId="ADAL" clId="{5F974EB0-557D-4D87-AC17-54BC3C4D2421}" dt="2021-09-01T20:53:26.128" v="298" actId="20577"/>
        <pc:sldMkLst>
          <pc:docMk/>
          <pc:sldMk cId="0" sldId="256"/>
        </pc:sldMkLst>
      </pc:sldChg>
      <pc:sldChg chg="modSp mod">
        <pc:chgData name="Jon Rosdahl" userId="2820f357-2dd4-4127-8713-e0bfde0fd756" providerId="ADAL" clId="{5F974EB0-557D-4D87-AC17-54BC3C4D2421}" dt="2021-09-01T19:52:14.882" v="6" actId="20577"/>
        <pc:sldMkLst>
          <pc:docMk/>
          <pc:sldMk cId="2239589687" sldId="272"/>
        </pc:sldMkLst>
        <pc:spChg chg="mod">
          <ac:chgData name="Jon Rosdahl" userId="2820f357-2dd4-4127-8713-e0bfde0fd756" providerId="ADAL" clId="{5F974EB0-557D-4D87-AC17-54BC3C4D2421}" dt="2021-09-01T19:52:14.882" v="6" actId="20577"/>
          <ac:spMkLst>
            <pc:docMk/>
            <pc:sldMk cId="2239589687" sldId="272"/>
            <ac:spMk id="2" creationId="{83380DDE-A6D9-4DBD-93F1-8CAA6AF62C6A}"/>
          </ac:spMkLst>
        </pc:spChg>
      </pc:sldChg>
      <pc:sldChg chg="modSp new mod">
        <pc:chgData name="Jon Rosdahl" userId="2820f357-2dd4-4127-8713-e0bfde0fd756" providerId="ADAL" clId="{5F974EB0-557D-4D87-AC17-54BC3C4D2421}" dt="2021-09-01T20:12:55.123" v="236" actId="20577"/>
        <pc:sldMkLst>
          <pc:docMk/>
          <pc:sldMk cId="2779680121" sldId="293"/>
        </pc:sldMkLst>
        <pc:spChg chg="mod">
          <ac:chgData name="Jon Rosdahl" userId="2820f357-2dd4-4127-8713-e0bfde0fd756" providerId="ADAL" clId="{5F974EB0-557D-4D87-AC17-54BC3C4D2421}" dt="2021-09-01T19:54:04.211" v="215" actId="20577"/>
          <ac:spMkLst>
            <pc:docMk/>
            <pc:sldMk cId="2779680121" sldId="293"/>
            <ac:spMk id="2" creationId="{77497816-3821-4F6B-8AF9-CDE7BC4C30F1}"/>
          </ac:spMkLst>
        </pc:spChg>
        <pc:spChg chg="mod">
          <ac:chgData name="Jon Rosdahl" userId="2820f357-2dd4-4127-8713-e0bfde0fd756" providerId="ADAL" clId="{5F974EB0-557D-4D87-AC17-54BC3C4D2421}" dt="2021-09-01T20:12:55.123" v="236" actId="20577"/>
          <ac:spMkLst>
            <pc:docMk/>
            <pc:sldMk cId="2779680121" sldId="293"/>
            <ac:spMk id="3" creationId="{9C1D4260-078A-498A-B844-BD024C66623C}"/>
          </ac:spMkLst>
        </pc:spChg>
      </pc:sldChg>
      <pc:sldMasterChg chg="modSp mod">
        <pc:chgData name="Jon Rosdahl" userId="2820f357-2dd4-4127-8713-e0bfde0fd756" providerId="ADAL" clId="{5F974EB0-557D-4D87-AC17-54BC3C4D2421}" dt="2021-09-01T20:14:04.596" v="238" actId="6549"/>
        <pc:sldMasterMkLst>
          <pc:docMk/>
          <pc:sldMasterMk cId="321612819" sldId="2147483672"/>
        </pc:sldMasterMkLst>
        <pc:spChg chg="mod">
          <ac:chgData name="Jon Rosdahl" userId="2820f357-2dd4-4127-8713-e0bfde0fd756" providerId="ADAL" clId="{5F974EB0-557D-4D87-AC17-54BC3C4D2421}" dt="2021-09-01T20:14:04.596" v="238" actId="6549"/>
          <ac:spMkLst>
            <pc:docMk/>
            <pc:sldMasterMk cId="321612819" sldId="2147483672"/>
            <ac:spMk id="11" creationId="{106A7171-3D93-4AEC-9BD3-73DD99752379}"/>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pt-BR"/>
              <a:t>doc.: IEEE 802 EC 21/0025r9</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September 2021</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pt-BR"/>
              <a:t>doc.: IEEE 802 EC 21/0025r9</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September 2021</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21/0025r9</a:t>
            </a:r>
            <a:endParaRPr lang="en-US" dirty="0"/>
          </a:p>
        </p:txBody>
      </p:sp>
      <p:sp>
        <p:nvSpPr>
          <p:cNvPr id="5" name="Rectangle 3"/>
          <p:cNvSpPr>
            <a:spLocks noGrp="1" noChangeArrowheads="1"/>
          </p:cNvSpPr>
          <p:nvPr>
            <p:ph type="dt"/>
          </p:nvPr>
        </p:nvSpPr>
        <p:spPr>
          <a:ln/>
        </p:spPr>
        <p:txBody>
          <a:bodyPr/>
          <a:lstStyle/>
          <a:p>
            <a:r>
              <a:rPr lang="en-US"/>
              <a:t>September 2021</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R2 was created during discussion with MTG Events after the Wireless Chairs Meeting on Feb 11.</a:t>
            </a:r>
          </a:p>
          <a:p>
            <a:r>
              <a:rPr lang="en-US" dirty="0"/>
              <a:t>R3 – Mar 3  802 WCSC telecon</a:t>
            </a:r>
          </a:p>
          <a:p>
            <a:r>
              <a:rPr lang="en-US" dirty="0"/>
              <a:t>R4 – May 5 802 WCSC Telecon –</a:t>
            </a:r>
          </a:p>
          <a:p>
            <a:r>
              <a:rPr lang="en-US" dirty="0"/>
              <a:t>R5 – May 5 802 WCSC Telecon - - Updated with Motion information during the telecon.</a:t>
            </a:r>
          </a:p>
          <a:p>
            <a:r>
              <a:rPr lang="en-US" dirty="0"/>
              <a:t>R6 – </a:t>
            </a:r>
            <a:r>
              <a:rPr lang="en-GB" dirty="0"/>
              <a:t>July 7  802 WCSC Telecon</a:t>
            </a:r>
            <a:endParaRPr lang="en-US" dirty="0"/>
          </a:p>
          <a:p>
            <a:r>
              <a:rPr lang="en-US" dirty="0"/>
              <a:t>R7 – </a:t>
            </a:r>
            <a:r>
              <a:rPr lang="en-GB" dirty="0"/>
              <a:t>July 7  802 WCSC Telecon – Updated with Motion information during the telecon.</a:t>
            </a:r>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R8 – Sept 1 802 WCSC Telecon</a:t>
            </a:r>
            <a:br>
              <a:rPr lang="en-US" dirty="0"/>
            </a:br>
            <a:r>
              <a:rPr lang="en-US" dirty="0"/>
              <a:t>R9 – Sept 1 802 WCSC Telecon </a:t>
            </a:r>
            <a:r>
              <a:rPr lang="en-GB" dirty="0"/>
              <a:t>– Updated with Motion information during the telecon.</a:t>
            </a:r>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21/0025r9</a:t>
            </a:r>
            <a:endParaRPr lang="en-US" dirty="0"/>
          </a:p>
        </p:txBody>
      </p:sp>
      <p:sp>
        <p:nvSpPr>
          <p:cNvPr id="5" name="Rectangle 3"/>
          <p:cNvSpPr>
            <a:spLocks noGrp="1" noChangeArrowheads="1"/>
          </p:cNvSpPr>
          <p:nvPr>
            <p:ph type="dt"/>
          </p:nvPr>
        </p:nvSpPr>
        <p:spPr>
          <a:ln/>
        </p:spPr>
        <p:txBody>
          <a:bodyPr/>
          <a:lstStyle/>
          <a:p>
            <a:r>
              <a:rPr lang="en-US"/>
              <a:t>September 2021</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21/0025r9</a:t>
            </a:r>
            <a:endParaRPr lang="en-US" dirty="0"/>
          </a:p>
        </p:txBody>
      </p:sp>
      <p:sp>
        <p:nvSpPr>
          <p:cNvPr id="5" name="Rectangle 3"/>
          <p:cNvSpPr>
            <a:spLocks noGrp="1" noChangeArrowheads="1"/>
          </p:cNvSpPr>
          <p:nvPr>
            <p:ph type="dt"/>
          </p:nvPr>
        </p:nvSpPr>
        <p:spPr>
          <a:ln/>
        </p:spPr>
        <p:txBody>
          <a:bodyPr/>
          <a:lstStyle/>
          <a:p>
            <a:r>
              <a:rPr lang="en-US"/>
              <a:t>September 2021</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2000" dirty="0"/>
              <a:t>Future Wireless Interim Meetings: review and status Sept 1, 2021</a:t>
            </a:r>
            <a:endParaRPr lang="en-US" dirty="0"/>
          </a:p>
          <a:p>
            <a:pPr lvl="1"/>
            <a:r>
              <a:rPr lang="en-US" sz="1800" dirty="0"/>
              <a:t>Jan 16-21, 2022, Hilton Panama – contract in negotiations – Hotel Irvine contract moving to 2024 in process.</a:t>
            </a:r>
            <a:endParaRPr lang="en-US" dirty="0"/>
          </a:p>
          <a:p>
            <a:pPr lvl="1"/>
            <a:r>
              <a:rPr lang="en-US" sz="1800" dirty="0"/>
              <a:t>May 15-20, 2022, Warsaw Marriott– Contract executed, in repository (802WFIN-20/22r0)</a:t>
            </a:r>
            <a:endParaRPr lang="en-US" dirty="0"/>
          </a:p>
          <a:p>
            <a:pPr lvl="1"/>
            <a:r>
              <a:rPr lang="en-US" sz="1800" dirty="0"/>
              <a:t>Sept 11-16, 2022, Hilton Waikoloa Village– Contract executed, in repository (802WFIN-20/32r0)</a:t>
            </a:r>
            <a:endParaRPr lang="en-US" dirty="0"/>
          </a:p>
          <a:p>
            <a:pPr lvl="1"/>
            <a:r>
              <a:rPr lang="en-US" sz="1800" dirty="0"/>
              <a:t>Jan 15-20, 2023, Baltimore Marriott Waterfront – Contract executed, in repository (802WFIN-20/18r0)</a:t>
            </a:r>
            <a:endParaRPr lang="en-US" dirty="0"/>
          </a:p>
          <a:p>
            <a:pPr lvl="1"/>
            <a:r>
              <a:rPr lang="en-US" sz="1800" dirty="0"/>
              <a:t>May 2023 - open</a:t>
            </a:r>
            <a:endParaRPr lang="en-US" dirty="0"/>
          </a:p>
          <a:p>
            <a:pPr lvl="1"/>
            <a:r>
              <a:rPr lang="en-US" sz="1800" dirty="0"/>
              <a:t>September 10-15, 2023, Atlanta Buckhead – Contract executed, in repository (802WFIN-21/1r0)</a:t>
            </a:r>
            <a:endParaRPr lang="en-US" dirty="0"/>
          </a:p>
          <a:p>
            <a:pPr lvl="1"/>
            <a:r>
              <a:rPr lang="en-US" sz="1800" dirty="0"/>
              <a:t>Jan 2024 – Hotel Irvine – Contract in the final signature process (May 2021 – 802WFIN-21/17r5)). – VENUE CANCELLED </a:t>
            </a:r>
            <a:endParaRPr lang="en-US" dirty="0"/>
          </a:p>
          <a:p>
            <a:pPr lvl="1"/>
            <a:r>
              <a:rPr lang="en-US" sz="1800" dirty="0"/>
              <a:t>May 2024 Open</a:t>
            </a:r>
            <a:endParaRPr lang="en-US" dirty="0"/>
          </a:p>
          <a:p>
            <a:pPr lvl="1"/>
            <a:r>
              <a:rPr lang="en-US" sz="1800" dirty="0"/>
              <a:t>Sept 2024 Hilton Waikoloa Village – Contract executed, in repository (802WFIN-20/12r0)</a:t>
            </a:r>
          </a:p>
          <a:p>
            <a:pPr lvl="1"/>
            <a:r>
              <a:rPr lang="en-US" sz="1800" dirty="0"/>
              <a:t>Sept 2025 </a:t>
            </a:r>
            <a:r>
              <a:rPr lang="en-US" sz="1200" dirty="0"/>
              <a:t>Hilton Waikoloa Village –  Approved March 2020 by 802WCSC – in negotiations</a:t>
            </a:r>
          </a:p>
          <a:p>
            <a:pPr lvl="1"/>
            <a:r>
              <a:rPr lang="en-US" sz="1200" dirty="0"/>
              <a:t>Sept 2026 Hilton Waikoloa Village – Approved March 2020 by 802WCSC – in negotiations</a:t>
            </a:r>
            <a:endParaRPr lang="en-US" dirty="0"/>
          </a:p>
        </p:txBody>
      </p:sp>
    </p:spTree>
    <p:extLst>
      <p:ext uri="{BB962C8B-B14F-4D97-AF65-F5344CB8AC3E}">
        <p14:creationId xmlns:p14="http://schemas.microsoft.com/office/powerpoint/2010/main" val="37585052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21/0025r9</a:t>
            </a:r>
            <a:endParaRPr lang="en-US" dirty="0"/>
          </a:p>
        </p:txBody>
      </p:sp>
      <p:sp>
        <p:nvSpPr>
          <p:cNvPr id="5" name="Rectangle 3"/>
          <p:cNvSpPr>
            <a:spLocks noGrp="1" noChangeArrowheads="1"/>
          </p:cNvSpPr>
          <p:nvPr>
            <p:ph type="dt"/>
          </p:nvPr>
        </p:nvSpPr>
        <p:spPr>
          <a:ln/>
        </p:spPr>
        <p:txBody>
          <a:bodyPr/>
          <a:lstStyle/>
          <a:p>
            <a:r>
              <a:rPr lang="en-US"/>
              <a:t>September 2021</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27</a:t>
            </a:fld>
            <a:endParaRPr lang="en-US" dirty="0"/>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September 2021</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dirty="0"/>
          </a:p>
        </p:txBody>
      </p:sp>
    </p:spTree>
    <p:extLst>
      <p:ext uri="{BB962C8B-B14F-4D97-AF65-F5344CB8AC3E}">
        <p14:creationId xmlns:p14="http://schemas.microsoft.com/office/powerpoint/2010/main" val="899993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September 2021</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056998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September 2021</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dirty="0"/>
          </a:p>
        </p:txBody>
      </p:sp>
    </p:spTree>
    <p:extLst>
      <p:ext uri="{BB962C8B-B14F-4D97-AF65-F5344CB8AC3E}">
        <p14:creationId xmlns:p14="http://schemas.microsoft.com/office/powerpoint/2010/main" val="4269409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September 2021</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dirty="0"/>
          </a:p>
        </p:txBody>
      </p:sp>
    </p:spTree>
    <p:extLst>
      <p:ext uri="{BB962C8B-B14F-4D97-AF65-F5344CB8AC3E}">
        <p14:creationId xmlns:p14="http://schemas.microsoft.com/office/powerpoint/2010/main" val="1513716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September 2021</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dirty="0"/>
          </a:p>
        </p:txBody>
      </p:sp>
    </p:spTree>
    <p:extLst>
      <p:ext uri="{BB962C8B-B14F-4D97-AF65-F5344CB8AC3E}">
        <p14:creationId xmlns:p14="http://schemas.microsoft.com/office/powerpoint/2010/main" val="2044797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September 2021</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dirty="0"/>
          </a:p>
        </p:txBody>
      </p:sp>
    </p:spTree>
    <p:extLst>
      <p:ext uri="{BB962C8B-B14F-4D97-AF65-F5344CB8AC3E}">
        <p14:creationId xmlns:p14="http://schemas.microsoft.com/office/powerpoint/2010/main" val="352643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September 2021</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dirty="0"/>
          </a:p>
        </p:txBody>
      </p:sp>
    </p:spTree>
    <p:extLst>
      <p:ext uri="{BB962C8B-B14F-4D97-AF65-F5344CB8AC3E}">
        <p14:creationId xmlns:p14="http://schemas.microsoft.com/office/powerpoint/2010/main" val="4189202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September 2021</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dirty="0"/>
          </a:p>
        </p:txBody>
      </p:sp>
    </p:spTree>
    <p:extLst>
      <p:ext uri="{BB962C8B-B14F-4D97-AF65-F5344CB8AC3E}">
        <p14:creationId xmlns:p14="http://schemas.microsoft.com/office/powerpoint/2010/main" val="2884777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September 2021</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dirty="0"/>
          </a:p>
        </p:txBody>
      </p:sp>
    </p:spTree>
    <p:extLst>
      <p:ext uri="{BB962C8B-B14F-4D97-AF65-F5344CB8AC3E}">
        <p14:creationId xmlns:p14="http://schemas.microsoft.com/office/powerpoint/2010/main" val="2270424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September 2021</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1" name="Date Placeholder 3">
            <a:extLst>
              <a:ext uri="{FF2B5EF4-FFF2-40B4-BE49-F238E27FC236}">
                <a16:creationId xmlns:a16="http://schemas.microsoft.com/office/drawing/2014/main" id="{106A7171-3D93-4AEC-9BD3-73DD99752379}"/>
              </a:ext>
            </a:extLst>
          </p:cNvPr>
          <p:cNvSpPr txBox="1">
            <a:spLocks/>
          </p:cNvSpPr>
          <p:nvPr userDrawn="1"/>
        </p:nvSpPr>
        <p:spPr bwMode="auto">
          <a:xfrm>
            <a:off x="4946625" y="382824"/>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EC-21/0025r9</a:t>
            </a:r>
          </a:p>
        </p:txBody>
      </p:sp>
    </p:spTree>
    <p:extLst>
      <p:ext uri="{BB962C8B-B14F-4D97-AF65-F5344CB8AC3E}">
        <p14:creationId xmlns:p14="http://schemas.microsoft.com/office/powerpoint/2010/main" val="3216128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help.unhcr.org/panama/covid-19-2/avisos-importantes/" TargetMode="External"/><Relationship Id="rId2" Type="http://schemas.openxmlformats.org/officeDocument/2006/relationships/hyperlink" Target="https://www.iatatravelcentre.com/world.php"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help.unhcr.org/panama/covid-19-2/avisos-importantes/" TargetMode="External"/><Relationship Id="rId2" Type="http://schemas.openxmlformats.org/officeDocument/2006/relationships/hyperlink" Target="https://www.gacetaoficial.gob.pa/pdfTemp/29357_A/86826.pdf" TargetMode="External"/><Relationship Id="rId1" Type="http://schemas.openxmlformats.org/officeDocument/2006/relationships/slideLayout" Target="../slideLayouts/slideLayout2.xml"/><Relationship Id="rId4" Type="http://schemas.openxmlformats.org/officeDocument/2006/relationships/hyperlink" Target="https://www.panacamara.com/boletincovid-19cciap/decretos/"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help.unhcr.org/panama/covid-19-2/avisos-importantes/" TargetMode="External"/><Relationship Id="rId7" Type="http://schemas.openxmlformats.org/officeDocument/2006/relationships/hyperlink" Target="https://www.panacamara.com/boletincovid-19cciap/decretos/" TargetMode="External"/><Relationship Id="rId2" Type="http://schemas.openxmlformats.org/officeDocument/2006/relationships/hyperlink" Target="https://www.iatatravelcentre.com/world.php" TargetMode="External"/><Relationship Id="rId1" Type="http://schemas.openxmlformats.org/officeDocument/2006/relationships/slideLayout" Target="../slideLayouts/slideLayout6.xml"/><Relationship Id="rId6" Type="http://schemas.openxmlformats.org/officeDocument/2006/relationships/hyperlink" Target="https://www.gacetaoficial.gob.pa/pdfTemp/29357_A/86826.pdf" TargetMode="External"/><Relationship Id="rId5" Type="http://schemas.openxmlformats.org/officeDocument/2006/relationships/hyperlink" Target="https://www.panamadigital.gob.pa/RegistroPacoViajero" TargetMode="External"/><Relationship Id="rId4" Type="http://schemas.openxmlformats.org/officeDocument/2006/relationships/hyperlink" Target="https://www.gacetaoficial.gob.pa/pdfTemp/29364_A/GacetaNo_29364a_20210830.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visitpanama.com/information/travel-guidelines/#collapse2044" TargetMode="External"/><Relationship Id="rId2" Type="http://schemas.openxmlformats.org/officeDocument/2006/relationships/hyperlink" Target="https://www.visitpanama.com/information/travel-guidelines/"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delta.com/us/en/travel-planning-center/find-your-destination/explore-top-destinations?mkcpgn=EM_MKTG_TNUP_CL_210830_AA900989_A01A_P0_DD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www.visitpanama.com/information/travel-guidelines/" TargetMode="External"/><Relationship Id="rId4" Type="http://schemas.openxmlformats.org/officeDocument/2006/relationships/hyperlink" Target="https://travel.state.gov/content/travel/en/traveladvisories/traveladvisories/panama-travel-advisory.htm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IEEE 802WCSC Meeting Venue Manager Report</a:t>
            </a:r>
          </a:p>
        </p:txBody>
      </p:sp>
      <p:sp>
        <p:nvSpPr>
          <p:cNvPr id="3074" name="Rectangle 2"/>
          <p:cNvSpPr>
            <a:spLocks noGrp="1" noChangeArrowheads="1"/>
          </p:cNvSpPr>
          <p:nvPr>
            <p:ph idx="1"/>
          </p:nvPr>
        </p:nvSpPr>
        <p:spPr>
          <a:xfrm>
            <a:off x="681210" y="169545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2021-09-01</a:t>
            </a:r>
          </a:p>
        </p:txBody>
      </p:sp>
      <p:sp>
        <p:nvSpPr>
          <p:cNvPr id="6" name="Date Placeholder 3"/>
          <p:cNvSpPr>
            <a:spLocks noGrp="1"/>
          </p:cNvSpPr>
          <p:nvPr>
            <p:ph type="dt" idx="10"/>
          </p:nvPr>
        </p:nvSpPr>
        <p:spPr>
          <a:xfrm>
            <a:off x="696912" y="333375"/>
            <a:ext cx="2303451" cy="273050"/>
          </a:xfrm>
        </p:spPr>
        <p:txBody>
          <a:bodyPr/>
          <a:lstStyle/>
          <a:p>
            <a:r>
              <a:rPr lang="en-US"/>
              <a:t>September 2021</a:t>
            </a:r>
            <a:endParaRPr lang="en-GB" dirty="0"/>
          </a:p>
        </p:txBody>
      </p:sp>
      <p:sp>
        <p:nvSpPr>
          <p:cNvPr id="7" name="Footer Placeholder 4"/>
          <p:cNvSpPr>
            <a:spLocks noGrp="1"/>
          </p:cNvSpPr>
          <p:nvPr>
            <p:ph type="ftr" idx="11"/>
          </p:nvPr>
        </p:nvSpPr>
        <p:spPr>
          <a:xfrm>
            <a:off x="5500694" y="6475413"/>
            <a:ext cx="3041644" cy="180975"/>
          </a:xfrm>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48236506"/>
              </p:ext>
            </p:extLst>
          </p:nvPr>
        </p:nvGraphicFramePr>
        <p:xfrm>
          <a:off x="512763" y="2279650"/>
          <a:ext cx="8118475" cy="2487613"/>
        </p:xfrm>
        <a:graphic>
          <a:graphicData uri="http://schemas.openxmlformats.org/presentationml/2006/ole">
            <mc:AlternateContent xmlns:mc="http://schemas.openxmlformats.org/markup-compatibility/2006">
              <mc:Choice xmlns:v="urn:schemas-microsoft-com:vml" Requires="v">
                <p:oleObj name="Document" r:id="rId3" imgW="8245941" imgH="2538755" progId="Word.Document.8">
                  <p:embed/>
                </p:oleObj>
              </mc:Choice>
              <mc:Fallback>
                <p:oleObj name="Document" r:id="rId3" imgW="8245941" imgH="2538755" progId="Word.Document.8">
                  <p:embed/>
                  <p:pic>
                    <p:nvPicPr>
                      <p:cNvPr id="3075" name="Object 3"/>
                      <p:cNvPicPr>
                        <a:picLocks noChangeAspect="1" noChangeArrowheads="1"/>
                      </p:cNvPicPr>
                      <p:nvPr/>
                    </p:nvPicPr>
                    <p:blipFill>
                      <a:blip r:embed="rId4"/>
                      <a:srcRect/>
                      <a:stretch>
                        <a:fillRect/>
                      </a:stretch>
                    </p:blipFill>
                    <p:spPr bwMode="auto">
                      <a:xfrm>
                        <a:off x="512763" y="2279650"/>
                        <a:ext cx="8118475" cy="24876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82ACA-7E03-414E-81AE-EE8C5B6E7F0E}"/>
              </a:ext>
            </a:extLst>
          </p:cNvPr>
          <p:cNvSpPr>
            <a:spLocks noGrp="1"/>
          </p:cNvSpPr>
          <p:nvPr>
            <p:ph type="title"/>
          </p:nvPr>
        </p:nvSpPr>
        <p:spPr>
          <a:xfrm>
            <a:off x="628650" y="681037"/>
            <a:ext cx="7886700" cy="1009652"/>
          </a:xfrm>
        </p:spPr>
        <p:txBody>
          <a:bodyPr/>
          <a:lstStyle/>
          <a:p>
            <a:r>
              <a:rPr lang="en-US" dirty="0"/>
              <a:t>Discussion - Panama City, Panama</a:t>
            </a:r>
          </a:p>
        </p:txBody>
      </p:sp>
      <p:sp>
        <p:nvSpPr>
          <p:cNvPr id="3" name="Content Placeholder 2">
            <a:extLst>
              <a:ext uri="{FF2B5EF4-FFF2-40B4-BE49-F238E27FC236}">
                <a16:creationId xmlns:a16="http://schemas.microsoft.com/office/drawing/2014/main" id="{344438C8-C861-4BB0-ACF8-7B7542FDA2E1}"/>
              </a:ext>
            </a:extLst>
          </p:cNvPr>
          <p:cNvSpPr>
            <a:spLocks noGrp="1"/>
          </p:cNvSpPr>
          <p:nvPr>
            <p:ph idx="1"/>
          </p:nvPr>
        </p:nvSpPr>
        <p:spPr/>
        <p:txBody>
          <a:bodyPr>
            <a:normAutofit/>
          </a:bodyPr>
          <a:lstStyle/>
          <a:p>
            <a:r>
              <a:rPr lang="en-US" sz="2800" b="1" dirty="0">
                <a:effectLst/>
              </a:rPr>
              <a:t>Panama is open to all travelers vaccinated and non-vaccinated.</a:t>
            </a:r>
            <a:r>
              <a:rPr lang="en-US" sz="2800" dirty="0">
                <a:effectLst/>
              </a:rPr>
              <a:t> </a:t>
            </a:r>
          </a:p>
          <a:p>
            <a:pPr lvl="1"/>
            <a:r>
              <a:rPr lang="en-US" sz="2400" dirty="0">
                <a:effectLst/>
              </a:rPr>
              <a:t>Passengers t</a:t>
            </a:r>
            <a:r>
              <a:rPr lang="en-US" sz="2400" b="0" dirty="0">
                <a:effectLst/>
              </a:rPr>
              <a:t>raveling to Panama must comply with certain requirements related to COVID-19 test, quarantine and forms detailed in the sections shown below.</a:t>
            </a:r>
          </a:p>
          <a:p>
            <a:pPr lvl="1"/>
            <a:r>
              <a:rPr lang="en-US" sz="2400" b="0" dirty="0">
                <a:effectLst/>
              </a:rPr>
              <a:t>Medical insurance is not a requirement in Panama but is highly recommended.</a:t>
            </a:r>
            <a:endParaRPr lang="en-US" sz="2400" dirty="0">
              <a:effectLst/>
            </a:endParaRPr>
          </a:p>
          <a:p>
            <a:pPr lvl="1"/>
            <a:r>
              <a:rPr lang="en-US" sz="2400" b="0" dirty="0">
                <a:effectLst/>
              </a:rPr>
              <a:t>Sources of information: </a:t>
            </a:r>
            <a:endParaRPr lang="en-US" sz="2400" dirty="0">
              <a:effectLst/>
            </a:endParaRPr>
          </a:p>
          <a:p>
            <a:pPr lvl="2"/>
            <a:r>
              <a:rPr lang="en-US" sz="2100" b="0" dirty="0">
                <a:solidFill>
                  <a:schemeClr val="accent2"/>
                </a:solidFill>
                <a:effectLst/>
                <a:hlinkClick r:id="rId2" tooltip="IATA's website">
                  <a:extLst>
                    <a:ext uri="{A12FA001-AC4F-418D-AE19-62706E023703}">
                      <ahyp:hlinkClr xmlns:ahyp="http://schemas.microsoft.com/office/drawing/2018/hyperlinkcolor" val="tx"/>
                    </a:ext>
                  </a:extLst>
                </a:hlinkClick>
              </a:rPr>
              <a:t>IATA</a:t>
            </a:r>
            <a:endParaRPr lang="en-US" sz="2100" b="0" dirty="0">
              <a:solidFill>
                <a:schemeClr val="accent2"/>
              </a:solidFill>
              <a:effectLst/>
            </a:endParaRPr>
          </a:p>
          <a:p>
            <a:pPr lvl="2"/>
            <a:r>
              <a:rPr lang="en-US" sz="2100" b="0" dirty="0">
                <a:solidFill>
                  <a:schemeClr val="accent2"/>
                </a:solidFill>
                <a:effectLst/>
                <a:hlinkClick r:id="rId3" tooltip="UNHCR - UN Refugee Agency">
                  <a:extLst>
                    <a:ext uri="{A12FA001-AC4F-418D-AE19-62706E023703}">
                      <ahyp:hlinkClr xmlns:ahyp="http://schemas.microsoft.com/office/drawing/2018/hyperlinkcolor" val="tx"/>
                    </a:ext>
                  </a:extLst>
                </a:hlinkClick>
              </a:rPr>
              <a:t>UNHCR - UN Refugee Agency</a:t>
            </a:r>
            <a:endParaRPr lang="en-US" sz="2100" b="0" dirty="0">
              <a:solidFill>
                <a:schemeClr val="accent2"/>
              </a:solidFill>
              <a:effectLst/>
            </a:endParaRPr>
          </a:p>
          <a:p>
            <a:endParaRPr lang="en-US" sz="2800" dirty="0"/>
          </a:p>
        </p:txBody>
      </p:sp>
      <p:sp>
        <p:nvSpPr>
          <p:cNvPr id="4" name="Date Placeholder 3">
            <a:extLst>
              <a:ext uri="{FF2B5EF4-FFF2-40B4-BE49-F238E27FC236}">
                <a16:creationId xmlns:a16="http://schemas.microsoft.com/office/drawing/2014/main" id="{2843598F-8AC9-414C-B899-BB19C65408D3}"/>
              </a:ext>
            </a:extLst>
          </p:cNvPr>
          <p:cNvSpPr>
            <a:spLocks noGrp="1"/>
          </p:cNvSpPr>
          <p:nvPr>
            <p:ph type="dt" idx="10"/>
          </p:nvPr>
        </p:nvSpPr>
        <p:spPr/>
        <p:txBody>
          <a:bodyPr/>
          <a:lstStyle/>
          <a:p>
            <a:r>
              <a:rPr lang="en-US"/>
              <a:t>September 2021</a:t>
            </a:r>
            <a:endParaRPr lang="en-GB" dirty="0"/>
          </a:p>
        </p:txBody>
      </p:sp>
      <p:sp>
        <p:nvSpPr>
          <p:cNvPr id="5" name="Footer Placeholder 4">
            <a:extLst>
              <a:ext uri="{FF2B5EF4-FFF2-40B4-BE49-F238E27FC236}">
                <a16:creationId xmlns:a16="http://schemas.microsoft.com/office/drawing/2014/main" id="{BAE2E8E2-DC91-470A-9645-AEE9CAE004D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06D5AF1-3A6E-4CBB-B3DA-9874CB7DDC8E}"/>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86605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823D7-E06E-40B3-B475-DADE32D81A71}"/>
              </a:ext>
            </a:extLst>
          </p:cNvPr>
          <p:cNvSpPr>
            <a:spLocks noGrp="1"/>
          </p:cNvSpPr>
          <p:nvPr>
            <p:ph type="title"/>
          </p:nvPr>
        </p:nvSpPr>
        <p:spPr>
          <a:xfrm>
            <a:off x="628650" y="762000"/>
            <a:ext cx="7886700" cy="928689"/>
          </a:xfrm>
        </p:spPr>
        <p:txBody>
          <a:bodyPr/>
          <a:lstStyle/>
          <a:p>
            <a:r>
              <a:rPr lang="en-US" dirty="0"/>
              <a:t>Local Restrictions</a:t>
            </a:r>
          </a:p>
        </p:txBody>
      </p:sp>
      <p:sp>
        <p:nvSpPr>
          <p:cNvPr id="3" name="Content Placeholder 2">
            <a:extLst>
              <a:ext uri="{FF2B5EF4-FFF2-40B4-BE49-F238E27FC236}">
                <a16:creationId xmlns:a16="http://schemas.microsoft.com/office/drawing/2014/main" id="{00672043-A791-454F-A0F8-006B9CF2E0AF}"/>
              </a:ext>
            </a:extLst>
          </p:cNvPr>
          <p:cNvSpPr>
            <a:spLocks noGrp="1"/>
          </p:cNvSpPr>
          <p:nvPr>
            <p:ph idx="1"/>
          </p:nvPr>
        </p:nvSpPr>
        <p:spPr/>
        <p:txBody>
          <a:bodyPr>
            <a:normAutofit fontScale="70000" lnSpcReduction="20000"/>
          </a:bodyPr>
          <a:lstStyle/>
          <a:p>
            <a:r>
              <a:rPr lang="en-US" b="0" dirty="0">
                <a:effectLst/>
              </a:rPr>
              <a:t>The following measures are currently in place (9-1-2021): </a:t>
            </a:r>
            <a:endParaRPr lang="en-US" dirty="0"/>
          </a:p>
          <a:p>
            <a:pPr>
              <a:buFont typeface="Arial" panose="020B0604020202020204" pitchFamily="34" charset="0"/>
              <a:buChar char="•"/>
            </a:pPr>
            <a:r>
              <a:rPr lang="en-US" b="0" dirty="0">
                <a:effectLst/>
              </a:rPr>
              <a:t>Restaurants and businesses will be able to extend their opening hours until 11:00 p.m. The schedule for beaches, rivers and spas will be 6:00 a.m. to 6:00 p.m. everyday. Bars with outdoor terraces will be allowed to open. </a:t>
            </a:r>
          </a:p>
          <a:p>
            <a:pPr>
              <a:buFont typeface="Arial" panose="020B0604020202020204" pitchFamily="34" charset="0"/>
              <a:buChar char="•"/>
            </a:pPr>
            <a:r>
              <a:rPr lang="en-US" b="0" dirty="0">
                <a:effectLst/>
              </a:rPr>
              <a:t>Cinemas may open at 50% of their capacity while keeping the appropriate health measures.</a:t>
            </a:r>
          </a:p>
          <a:p>
            <a:pPr>
              <a:buFont typeface="Arial" panose="020B0604020202020204" pitchFamily="34" charset="0"/>
              <a:buChar char="•"/>
            </a:pPr>
            <a:r>
              <a:rPr lang="en-US" b="0" dirty="0">
                <a:effectLst/>
              </a:rPr>
              <a:t>It is possible to hold seminars, forums, congresses, conventions, exhibitions and training sessions </a:t>
            </a:r>
            <a:r>
              <a:rPr lang="en-US" b="0" dirty="0">
                <a:solidFill>
                  <a:srgbClr val="FF0000"/>
                </a:solidFill>
                <a:effectLst/>
              </a:rPr>
              <a:t>with a capacity of 25% of the venue's capacity </a:t>
            </a:r>
            <a:r>
              <a:rPr lang="en-US" b="0" dirty="0">
                <a:effectLst/>
              </a:rPr>
              <a:t>in Panama, Colon, Panama Oeste, Herrera and Los Santos.</a:t>
            </a:r>
          </a:p>
          <a:p>
            <a:pPr>
              <a:buFont typeface="Arial" panose="020B0604020202020204" pitchFamily="34" charset="0"/>
              <a:buChar char="•"/>
            </a:pPr>
            <a:r>
              <a:rPr lang="en-US" b="0" dirty="0">
                <a:effectLst/>
              </a:rPr>
              <a:t>Presentations of local musical groups may be held in restaurants, restaurant-bars, authorized bars and other premises that allow these activities to be held with an audience of up to 25%, following the pertinent health measures.</a:t>
            </a:r>
          </a:p>
          <a:p>
            <a:r>
              <a:rPr lang="en-US" b="0" dirty="0">
                <a:effectLst/>
              </a:rPr>
              <a:t>Sources of information:</a:t>
            </a:r>
            <a:endParaRPr lang="en-US" dirty="0"/>
          </a:p>
          <a:p>
            <a:pPr>
              <a:buFont typeface="Arial" panose="020B0604020202020204" pitchFamily="34" charset="0"/>
              <a:buChar char="•"/>
            </a:pPr>
            <a:r>
              <a:rPr lang="en-US" b="0" dirty="0">
                <a:solidFill>
                  <a:schemeClr val="accent2"/>
                </a:solidFill>
                <a:effectLst/>
                <a:hlinkClick r:id="rId2">
                  <a:extLst>
                    <a:ext uri="{A12FA001-AC4F-418D-AE19-62706E023703}">
                      <ahyp:hlinkClr xmlns:ahyp="http://schemas.microsoft.com/office/drawing/2018/hyperlinkcolor" val="tx"/>
                    </a:ext>
                  </a:extLst>
                </a:hlinkClick>
              </a:rPr>
              <a:t>Executive Decree 828</a:t>
            </a:r>
            <a:endParaRPr lang="en-US" b="0" dirty="0">
              <a:solidFill>
                <a:schemeClr val="accent2"/>
              </a:solidFill>
              <a:effectLst/>
            </a:endParaRPr>
          </a:p>
          <a:p>
            <a:pPr>
              <a:buFont typeface="Arial" panose="020B0604020202020204" pitchFamily="34" charset="0"/>
              <a:buChar char="•"/>
            </a:pPr>
            <a:r>
              <a:rPr lang="en-US" b="0" dirty="0">
                <a:solidFill>
                  <a:schemeClr val="accent2"/>
                </a:solidFill>
                <a:effectLst/>
                <a:hlinkClick r:id="rId3" tooltip="UNHCR - UN Refugee Agency">
                  <a:extLst>
                    <a:ext uri="{A12FA001-AC4F-418D-AE19-62706E023703}">
                      <ahyp:hlinkClr xmlns:ahyp="http://schemas.microsoft.com/office/drawing/2018/hyperlinkcolor" val="tx"/>
                    </a:ext>
                  </a:extLst>
                </a:hlinkClick>
              </a:rPr>
              <a:t>UNHCR - UN Refugee Agency</a:t>
            </a:r>
            <a:endParaRPr lang="en-US" b="0" dirty="0">
              <a:solidFill>
                <a:schemeClr val="accent2"/>
              </a:solidFill>
              <a:effectLst/>
            </a:endParaRPr>
          </a:p>
          <a:p>
            <a:pPr>
              <a:buFont typeface="Arial" panose="020B0604020202020204" pitchFamily="34" charset="0"/>
              <a:buChar char="•"/>
            </a:pPr>
            <a:r>
              <a:rPr lang="en-US" b="0" dirty="0">
                <a:solidFill>
                  <a:schemeClr val="accent2"/>
                </a:solidFill>
                <a:effectLst/>
                <a:hlinkClick r:id="rId4" tooltip="COVID-19 Bulletin CCIAP | Decrees">
                  <a:extLst>
                    <a:ext uri="{A12FA001-AC4F-418D-AE19-62706E023703}">
                      <ahyp:hlinkClr xmlns:ahyp="http://schemas.microsoft.com/office/drawing/2018/hyperlinkcolor" val="tx"/>
                    </a:ext>
                  </a:extLst>
                </a:hlinkClick>
              </a:rPr>
              <a:t>COVID-19 Bulletin CCIAP | Decrees</a:t>
            </a:r>
            <a:endParaRPr lang="en-US" b="0" dirty="0">
              <a:solidFill>
                <a:schemeClr val="accent2"/>
              </a:solidFill>
              <a:effectLst/>
            </a:endParaRPr>
          </a:p>
          <a:p>
            <a:endParaRPr lang="en-US" dirty="0"/>
          </a:p>
        </p:txBody>
      </p:sp>
      <p:sp>
        <p:nvSpPr>
          <p:cNvPr id="4" name="Date Placeholder 3">
            <a:extLst>
              <a:ext uri="{FF2B5EF4-FFF2-40B4-BE49-F238E27FC236}">
                <a16:creationId xmlns:a16="http://schemas.microsoft.com/office/drawing/2014/main" id="{A72149CD-5C18-43B7-B3EE-B949B9CD84AE}"/>
              </a:ext>
            </a:extLst>
          </p:cNvPr>
          <p:cNvSpPr>
            <a:spLocks noGrp="1"/>
          </p:cNvSpPr>
          <p:nvPr>
            <p:ph type="dt" idx="10"/>
          </p:nvPr>
        </p:nvSpPr>
        <p:spPr/>
        <p:txBody>
          <a:bodyPr/>
          <a:lstStyle/>
          <a:p>
            <a:r>
              <a:rPr lang="en-US"/>
              <a:t>September 2021</a:t>
            </a:r>
            <a:endParaRPr lang="en-GB" dirty="0"/>
          </a:p>
        </p:txBody>
      </p:sp>
      <p:sp>
        <p:nvSpPr>
          <p:cNvPr id="5" name="Footer Placeholder 4">
            <a:extLst>
              <a:ext uri="{FF2B5EF4-FFF2-40B4-BE49-F238E27FC236}">
                <a16:creationId xmlns:a16="http://schemas.microsoft.com/office/drawing/2014/main" id="{47AF9879-243E-4477-B9B8-BC223962448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219B5F0-9717-4405-B02F-8B972402294B}"/>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668589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480E4CE-77D1-4750-80D5-2E782468912B}"/>
              </a:ext>
            </a:extLst>
          </p:cNvPr>
          <p:cNvSpPr>
            <a:spLocks noGrp="1"/>
          </p:cNvSpPr>
          <p:nvPr>
            <p:ph type="title"/>
          </p:nvPr>
        </p:nvSpPr>
        <p:spPr/>
        <p:txBody>
          <a:bodyPr/>
          <a:lstStyle/>
          <a:p>
            <a:r>
              <a:rPr lang="en-US" dirty="0"/>
              <a:t>Travel Status as of 9-1-2021</a:t>
            </a:r>
          </a:p>
        </p:txBody>
      </p:sp>
      <p:sp>
        <p:nvSpPr>
          <p:cNvPr id="6" name="Date Placeholder 5">
            <a:extLst>
              <a:ext uri="{FF2B5EF4-FFF2-40B4-BE49-F238E27FC236}">
                <a16:creationId xmlns:a16="http://schemas.microsoft.com/office/drawing/2014/main" id="{1F38FF61-2C05-4737-B4A8-5CDFB6F2623A}"/>
              </a:ext>
            </a:extLst>
          </p:cNvPr>
          <p:cNvSpPr>
            <a:spLocks noGrp="1"/>
          </p:cNvSpPr>
          <p:nvPr>
            <p:ph type="dt" idx="10"/>
          </p:nvPr>
        </p:nvSpPr>
        <p:spPr/>
        <p:txBody>
          <a:bodyPr/>
          <a:lstStyle/>
          <a:p>
            <a:r>
              <a:rPr lang="en-US"/>
              <a:t>September 2021</a:t>
            </a:r>
            <a:endParaRPr lang="en-GB" dirty="0"/>
          </a:p>
        </p:txBody>
      </p:sp>
      <p:sp>
        <p:nvSpPr>
          <p:cNvPr id="5" name="Footer Placeholder 4">
            <a:extLst>
              <a:ext uri="{FF2B5EF4-FFF2-40B4-BE49-F238E27FC236}">
                <a16:creationId xmlns:a16="http://schemas.microsoft.com/office/drawing/2014/main" id="{5FA32BF7-703A-4F79-BEDA-5C86DD3F8C3E}"/>
              </a:ext>
            </a:extLst>
          </p:cNvPr>
          <p:cNvSpPr>
            <a:spLocks noGrp="1"/>
          </p:cNvSpPr>
          <p:nvPr>
            <p:ph type="ftr" idx="11"/>
          </p:nvPr>
        </p:nvSpPr>
        <p:spPr/>
        <p:txBody>
          <a:bodyPr/>
          <a:lstStyle/>
          <a:p>
            <a:r>
              <a:rPr lang="en-GB"/>
              <a:t>Jon Rosdahl, Qualcomm</a:t>
            </a:r>
            <a:endParaRPr lang="en-GB" dirty="0"/>
          </a:p>
        </p:txBody>
      </p:sp>
      <p:sp>
        <p:nvSpPr>
          <p:cNvPr id="4" name="Slide Number Placeholder 3">
            <a:extLst>
              <a:ext uri="{FF2B5EF4-FFF2-40B4-BE49-F238E27FC236}">
                <a16:creationId xmlns:a16="http://schemas.microsoft.com/office/drawing/2014/main" id="{39B9FFAB-6303-414F-BADC-D0AE1C449F1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pic>
        <p:nvPicPr>
          <p:cNvPr id="9" name="Picture 8">
            <a:extLst>
              <a:ext uri="{FF2B5EF4-FFF2-40B4-BE49-F238E27FC236}">
                <a16:creationId xmlns:a16="http://schemas.microsoft.com/office/drawing/2014/main" id="{38D2C7F6-CC46-4BE0-B8AF-E22B6E4414A0}"/>
              </a:ext>
            </a:extLst>
          </p:cNvPr>
          <p:cNvPicPr>
            <a:picLocks noChangeAspect="1"/>
          </p:cNvPicPr>
          <p:nvPr/>
        </p:nvPicPr>
        <p:blipFill>
          <a:blip r:embed="rId2"/>
          <a:stretch>
            <a:fillRect/>
          </a:stretch>
        </p:blipFill>
        <p:spPr>
          <a:xfrm>
            <a:off x="2057400" y="2286000"/>
            <a:ext cx="4810125" cy="3905250"/>
          </a:xfrm>
          <a:prstGeom prst="rect">
            <a:avLst/>
          </a:prstGeom>
        </p:spPr>
      </p:pic>
      <p:sp>
        <p:nvSpPr>
          <p:cNvPr id="10" name="TextBox 9">
            <a:extLst>
              <a:ext uri="{FF2B5EF4-FFF2-40B4-BE49-F238E27FC236}">
                <a16:creationId xmlns:a16="http://schemas.microsoft.com/office/drawing/2014/main" id="{78CB60DF-F0A9-4691-9764-DD3FC844D37E}"/>
              </a:ext>
            </a:extLst>
          </p:cNvPr>
          <p:cNvSpPr txBox="1"/>
          <p:nvPr/>
        </p:nvSpPr>
        <p:spPr>
          <a:xfrm>
            <a:off x="1143000" y="1524000"/>
            <a:ext cx="6705600" cy="369332"/>
          </a:xfrm>
          <a:prstGeom prst="rect">
            <a:avLst/>
          </a:prstGeom>
          <a:noFill/>
        </p:spPr>
        <p:txBody>
          <a:bodyPr wrap="square" rtlCol="0">
            <a:spAutoFit/>
          </a:bodyPr>
          <a:lstStyle/>
          <a:p>
            <a:r>
              <a:rPr lang="en-US" dirty="0"/>
              <a:t>Connection from destinations may apply specific regulations.</a:t>
            </a:r>
          </a:p>
        </p:txBody>
      </p:sp>
    </p:spTree>
    <p:extLst>
      <p:ext uri="{BB962C8B-B14F-4D97-AF65-F5344CB8AC3E}">
        <p14:creationId xmlns:p14="http://schemas.microsoft.com/office/powerpoint/2010/main" val="26536341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BEF82-B16B-4E42-855D-5C857605CD7A}"/>
              </a:ext>
            </a:extLst>
          </p:cNvPr>
          <p:cNvSpPr>
            <a:spLocks noGrp="1"/>
          </p:cNvSpPr>
          <p:nvPr>
            <p:ph type="title"/>
          </p:nvPr>
        </p:nvSpPr>
        <p:spPr/>
        <p:txBody>
          <a:bodyPr/>
          <a:lstStyle/>
          <a:p>
            <a:r>
              <a:rPr lang="en-US" dirty="0"/>
              <a:t>Quarantine:</a:t>
            </a:r>
          </a:p>
        </p:txBody>
      </p:sp>
      <p:sp>
        <p:nvSpPr>
          <p:cNvPr id="3" name="Date Placeholder 2">
            <a:extLst>
              <a:ext uri="{FF2B5EF4-FFF2-40B4-BE49-F238E27FC236}">
                <a16:creationId xmlns:a16="http://schemas.microsoft.com/office/drawing/2014/main" id="{F112FF78-5DCB-4BB1-A84D-4F37EC0514CB}"/>
              </a:ext>
            </a:extLst>
          </p:cNvPr>
          <p:cNvSpPr>
            <a:spLocks noGrp="1"/>
          </p:cNvSpPr>
          <p:nvPr>
            <p:ph type="dt" idx="10"/>
          </p:nvPr>
        </p:nvSpPr>
        <p:spPr/>
        <p:txBody>
          <a:bodyPr/>
          <a:lstStyle/>
          <a:p>
            <a:r>
              <a:rPr lang="en-US"/>
              <a:t>September 2021</a:t>
            </a:r>
            <a:endParaRPr lang="en-GB" dirty="0"/>
          </a:p>
        </p:txBody>
      </p:sp>
      <p:sp>
        <p:nvSpPr>
          <p:cNvPr id="4" name="Footer Placeholder 3">
            <a:extLst>
              <a:ext uri="{FF2B5EF4-FFF2-40B4-BE49-F238E27FC236}">
                <a16:creationId xmlns:a16="http://schemas.microsoft.com/office/drawing/2014/main" id="{FED6BFBC-2627-44E4-9D5A-8EC944566485}"/>
              </a:ext>
            </a:extLst>
          </p:cNvPr>
          <p:cNvSpPr>
            <a:spLocks noGrp="1"/>
          </p:cNvSpPr>
          <p:nvPr>
            <p:ph type="ftr" idx="11"/>
          </p:nvPr>
        </p:nvSpPr>
        <p:spPr/>
        <p:txBody>
          <a:bodyPr/>
          <a:lstStyle/>
          <a:p>
            <a:r>
              <a:rPr lang="en-GB"/>
              <a:t>Jon Rosdahl, Qualcomm</a:t>
            </a:r>
            <a:endParaRPr lang="en-GB" dirty="0"/>
          </a:p>
        </p:txBody>
      </p:sp>
      <p:sp>
        <p:nvSpPr>
          <p:cNvPr id="5" name="Slide Number Placeholder 4">
            <a:extLst>
              <a:ext uri="{FF2B5EF4-FFF2-40B4-BE49-F238E27FC236}">
                <a16:creationId xmlns:a16="http://schemas.microsoft.com/office/drawing/2014/main" id="{0FDA6D52-2EB6-4D5B-8FC7-09DDB0740E59}"/>
              </a:ext>
            </a:extLst>
          </p:cNvPr>
          <p:cNvSpPr>
            <a:spLocks noGrp="1"/>
          </p:cNvSpPr>
          <p:nvPr>
            <p:ph type="sldNum" idx="12"/>
          </p:nvPr>
        </p:nvSpPr>
        <p:spPr/>
        <p:txBody>
          <a:bodyPr/>
          <a:lstStyle/>
          <a:p>
            <a:r>
              <a:rPr lang="en-GB"/>
              <a:t>Slide </a:t>
            </a:r>
            <a:fld id="{06B781AF-4CCF-49B0-A572-DE54FBE5D942}" type="slidenum">
              <a:rPr lang="en-GB" smtClean="0"/>
              <a:pPr/>
              <a:t>13</a:t>
            </a:fld>
            <a:endParaRPr lang="en-GB" dirty="0"/>
          </a:p>
        </p:txBody>
      </p:sp>
      <p:pic>
        <p:nvPicPr>
          <p:cNvPr id="7" name="Picture 6">
            <a:extLst>
              <a:ext uri="{FF2B5EF4-FFF2-40B4-BE49-F238E27FC236}">
                <a16:creationId xmlns:a16="http://schemas.microsoft.com/office/drawing/2014/main" id="{43606D79-50F1-408C-87D1-B5B0EA435481}"/>
              </a:ext>
            </a:extLst>
          </p:cNvPr>
          <p:cNvPicPr>
            <a:picLocks noChangeAspect="1"/>
          </p:cNvPicPr>
          <p:nvPr/>
        </p:nvPicPr>
        <p:blipFill>
          <a:blip r:embed="rId2"/>
          <a:stretch>
            <a:fillRect/>
          </a:stretch>
        </p:blipFill>
        <p:spPr>
          <a:xfrm>
            <a:off x="938212" y="1381125"/>
            <a:ext cx="7267575" cy="4095750"/>
          </a:xfrm>
          <a:prstGeom prst="rect">
            <a:avLst/>
          </a:prstGeom>
        </p:spPr>
      </p:pic>
    </p:spTree>
    <p:extLst>
      <p:ext uri="{BB962C8B-B14F-4D97-AF65-F5344CB8AC3E}">
        <p14:creationId xmlns:p14="http://schemas.microsoft.com/office/powerpoint/2010/main" val="29048996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AA8BE-A461-446F-92F3-AFFF371B0331}"/>
              </a:ext>
            </a:extLst>
          </p:cNvPr>
          <p:cNvSpPr>
            <a:spLocks noGrp="1"/>
          </p:cNvSpPr>
          <p:nvPr>
            <p:ph type="title"/>
          </p:nvPr>
        </p:nvSpPr>
        <p:spPr/>
        <p:txBody>
          <a:bodyPr/>
          <a:lstStyle/>
          <a:p>
            <a:r>
              <a:rPr lang="en-US" dirty="0"/>
              <a:t>COVID-19 Test Requirements</a:t>
            </a:r>
          </a:p>
        </p:txBody>
      </p:sp>
      <p:sp>
        <p:nvSpPr>
          <p:cNvPr id="3" name="Date Placeholder 2">
            <a:extLst>
              <a:ext uri="{FF2B5EF4-FFF2-40B4-BE49-F238E27FC236}">
                <a16:creationId xmlns:a16="http://schemas.microsoft.com/office/drawing/2014/main" id="{EB17DB04-1A9F-4512-A83D-9EC14DC6026D}"/>
              </a:ext>
            </a:extLst>
          </p:cNvPr>
          <p:cNvSpPr>
            <a:spLocks noGrp="1"/>
          </p:cNvSpPr>
          <p:nvPr>
            <p:ph type="dt" idx="10"/>
          </p:nvPr>
        </p:nvSpPr>
        <p:spPr/>
        <p:txBody>
          <a:bodyPr/>
          <a:lstStyle/>
          <a:p>
            <a:r>
              <a:rPr lang="en-US"/>
              <a:t>September 2021</a:t>
            </a:r>
            <a:endParaRPr lang="en-GB" dirty="0"/>
          </a:p>
        </p:txBody>
      </p:sp>
      <p:sp>
        <p:nvSpPr>
          <p:cNvPr id="4" name="Footer Placeholder 3">
            <a:extLst>
              <a:ext uri="{FF2B5EF4-FFF2-40B4-BE49-F238E27FC236}">
                <a16:creationId xmlns:a16="http://schemas.microsoft.com/office/drawing/2014/main" id="{4DA1D443-23D2-4C99-95BA-1BC4A8CCF79D}"/>
              </a:ext>
            </a:extLst>
          </p:cNvPr>
          <p:cNvSpPr>
            <a:spLocks noGrp="1"/>
          </p:cNvSpPr>
          <p:nvPr>
            <p:ph type="ftr" idx="11"/>
          </p:nvPr>
        </p:nvSpPr>
        <p:spPr/>
        <p:txBody>
          <a:bodyPr/>
          <a:lstStyle/>
          <a:p>
            <a:r>
              <a:rPr lang="en-GB"/>
              <a:t>Jon Rosdahl, Qualcomm</a:t>
            </a:r>
            <a:endParaRPr lang="en-GB" dirty="0"/>
          </a:p>
        </p:txBody>
      </p:sp>
      <p:sp>
        <p:nvSpPr>
          <p:cNvPr id="5" name="Slide Number Placeholder 4">
            <a:extLst>
              <a:ext uri="{FF2B5EF4-FFF2-40B4-BE49-F238E27FC236}">
                <a16:creationId xmlns:a16="http://schemas.microsoft.com/office/drawing/2014/main" id="{FD16D0BC-A299-479B-B485-140C887D8496}"/>
              </a:ext>
            </a:extLst>
          </p:cNvPr>
          <p:cNvSpPr>
            <a:spLocks noGrp="1"/>
          </p:cNvSpPr>
          <p:nvPr>
            <p:ph type="sldNum" idx="12"/>
          </p:nvPr>
        </p:nvSpPr>
        <p:spPr/>
        <p:txBody>
          <a:bodyPr/>
          <a:lstStyle/>
          <a:p>
            <a:r>
              <a:rPr lang="en-GB"/>
              <a:t>Slide </a:t>
            </a:r>
            <a:fld id="{06B781AF-4CCF-49B0-A572-DE54FBE5D942}" type="slidenum">
              <a:rPr lang="en-GB" smtClean="0"/>
              <a:pPr/>
              <a:t>14</a:t>
            </a:fld>
            <a:endParaRPr lang="en-GB" dirty="0"/>
          </a:p>
        </p:txBody>
      </p:sp>
      <p:pic>
        <p:nvPicPr>
          <p:cNvPr id="7" name="Picture 6">
            <a:extLst>
              <a:ext uri="{FF2B5EF4-FFF2-40B4-BE49-F238E27FC236}">
                <a16:creationId xmlns:a16="http://schemas.microsoft.com/office/drawing/2014/main" id="{91450487-08DF-4ECB-A801-5641E23BF6D4}"/>
              </a:ext>
            </a:extLst>
          </p:cNvPr>
          <p:cNvPicPr>
            <a:picLocks noChangeAspect="1"/>
          </p:cNvPicPr>
          <p:nvPr/>
        </p:nvPicPr>
        <p:blipFill>
          <a:blip r:embed="rId2"/>
          <a:stretch>
            <a:fillRect/>
          </a:stretch>
        </p:blipFill>
        <p:spPr>
          <a:xfrm>
            <a:off x="696912" y="1657350"/>
            <a:ext cx="7759701" cy="3981450"/>
          </a:xfrm>
          <a:prstGeom prst="rect">
            <a:avLst/>
          </a:prstGeom>
        </p:spPr>
      </p:pic>
    </p:spTree>
    <p:extLst>
      <p:ext uri="{BB962C8B-B14F-4D97-AF65-F5344CB8AC3E}">
        <p14:creationId xmlns:p14="http://schemas.microsoft.com/office/powerpoint/2010/main" val="25354696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0F81A-6838-413D-B120-53052EEE3357}"/>
              </a:ext>
            </a:extLst>
          </p:cNvPr>
          <p:cNvSpPr>
            <a:spLocks noGrp="1"/>
          </p:cNvSpPr>
          <p:nvPr>
            <p:ph type="title"/>
          </p:nvPr>
        </p:nvSpPr>
        <p:spPr/>
        <p:txBody>
          <a:bodyPr/>
          <a:lstStyle/>
          <a:p>
            <a:r>
              <a:rPr lang="en-US" dirty="0"/>
              <a:t>COVID-19 Test Requirements (</a:t>
            </a:r>
            <a:r>
              <a:rPr lang="en-US" dirty="0" err="1"/>
              <a:t>cont</a:t>
            </a:r>
            <a:r>
              <a:rPr lang="en-US" dirty="0"/>
              <a:t>)</a:t>
            </a:r>
          </a:p>
        </p:txBody>
      </p:sp>
      <p:sp>
        <p:nvSpPr>
          <p:cNvPr id="3" name="Date Placeholder 2">
            <a:extLst>
              <a:ext uri="{FF2B5EF4-FFF2-40B4-BE49-F238E27FC236}">
                <a16:creationId xmlns:a16="http://schemas.microsoft.com/office/drawing/2014/main" id="{AB8CDE28-8281-4C13-9EF1-8EFD7ED9A434}"/>
              </a:ext>
            </a:extLst>
          </p:cNvPr>
          <p:cNvSpPr>
            <a:spLocks noGrp="1"/>
          </p:cNvSpPr>
          <p:nvPr>
            <p:ph type="dt" idx="10"/>
          </p:nvPr>
        </p:nvSpPr>
        <p:spPr/>
        <p:txBody>
          <a:bodyPr/>
          <a:lstStyle/>
          <a:p>
            <a:r>
              <a:rPr lang="en-US"/>
              <a:t>September 2021</a:t>
            </a:r>
            <a:endParaRPr lang="en-GB" dirty="0"/>
          </a:p>
        </p:txBody>
      </p:sp>
      <p:sp>
        <p:nvSpPr>
          <p:cNvPr id="4" name="Footer Placeholder 3">
            <a:extLst>
              <a:ext uri="{FF2B5EF4-FFF2-40B4-BE49-F238E27FC236}">
                <a16:creationId xmlns:a16="http://schemas.microsoft.com/office/drawing/2014/main" id="{A6272315-9398-4EAF-82E0-6F8BC86A376B}"/>
              </a:ext>
            </a:extLst>
          </p:cNvPr>
          <p:cNvSpPr>
            <a:spLocks noGrp="1"/>
          </p:cNvSpPr>
          <p:nvPr>
            <p:ph type="ftr" idx="11"/>
          </p:nvPr>
        </p:nvSpPr>
        <p:spPr/>
        <p:txBody>
          <a:bodyPr/>
          <a:lstStyle/>
          <a:p>
            <a:r>
              <a:rPr lang="en-GB"/>
              <a:t>Jon Rosdahl, Qualcomm</a:t>
            </a:r>
            <a:endParaRPr lang="en-GB" dirty="0"/>
          </a:p>
        </p:txBody>
      </p:sp>
      <p:sp>
        <p:nvSpPr>
          <p:cNvPr id="5" name="Slide Number Placeholder 4">
            <a:extLst>
              <a:ext uri="{FF2B5EF4-FFF2-40B4-BE49-F238E27FC236}">
                <a16:creationId xmlns:a16="http://schemas.microsoft.com/office/drawing/2014/main" id="{677BB432-CC16-4143-920F-093C478A8119}"/>
              </a:ext>
            </a:extLst>
          </p:cNvPr>
          <p:cNvSpPr>
            <a:spLocks noGrp="1"/>
          </p:cNvSpPr>
          <p:nvPr>
            <p:ph type="sldNum" idx="12"/>
          </p:nvPr>
        </p:nvSpPr>
        <p:spPr/>
        <p:txBody>
          <a:bodyPr/>
          <a:lstStyle/>
          <a:p>
            <a:r>
              <a:rPr lang="en-GB"/>
              <a:t>Slide </a:t>
            </a:r>
            <a:fld id="{06B781AF-4CCF-49B0-A572-DE54FBE5D942}" type="slidenum">
              <a:rPr lang="en-GB" smtClean="0"/>
              <a:pPr/>
              <a:t>15</a:t>
            </a:fld>
            <a:endParaRPr lang="en-GB" dirty="0"/>
          </a:p>
        </p:txBody>
      </p:sp>
      <p:pic>
        <p:nvPicPr>
          <p:cNvPr id="7" name="Picture 6">
            <a:extLst>
              <a:ext uri="{FF2B5EF4-FFF2-40B4-BE49-F238E27FC236}">
                <a16:creationId xmlns:a16="http://schemas.microsoft.com/office/drawing/2014/main" id="{A10C9081-A02D-4E1C-B7EF-83F66FA6D9DF}"/>
              </a:ext>
            </a:extLst>
          </p:cNvPr>
          <p:cNvPicPr>
            <a:picLocks noChangeAspect="1"/>
          </p:cNvPicPr>
          <p:nvPr/>
        </p:nvPicPr>
        <p:blipFill>
          <a:blip r:embed="rId2"/>
          <a:stretch>
            <a:fillRect/>
          </a:stretch>
        </p:blipFill>
        <p:spPr>
          <a:xfrm>
            <a:off x="899318" y="1524000"/>
            <a:ext cx="7557295" cy="4419600"/>
          </a:xfrm>
          <a:prstGeom prst="rect">
            <a:avLst/>
          </a:prstGeom>
        </p:spPr>
      </p:pic>
    </p:spTree>
    <p:extLst>
      <p:ext uri="{BB962C8B-B14F-4D97-AF65-F5344CB8AC3E}">
        <p14:creationId xmlns:p14="http://schemas.microsoft.com/office/powerpoint/2010/main" val="17930061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F7AA0-DF61-4DF9-9CCD-188254BC1EBD}"/>
              </a:ext>
            </a:extLst>
          </p:cNvPr>
          <p:cNvSpPr>
            <a:spLocks noGrp="1"/>
          </p:cNvSpPr>
          <p:nvPr>
            <p:ph type="title"/>
          </p:nvPr>
        </p:nvSpPr>
        <p:spPr/>
        <p:txBody>
          <a:bodyPr/>
          <a:lstStyle/>
          <a:p>
            <a:r>
              <a:rPr lang="en-US" dirty="0"/>
              <a:t>COVID-19 Testing options</a:t>
            </a:r>
          </a:p>
        </p:txBody>
      </p:sp>
      <p:sp>
        <p:nvSpPr>
          <p:cNvPr id="3" name="Date Placeholder 2">
            <a:extLst>
              <a:ext uri="{FF2B5EF4-FFF2-40B4-BE49-F238E27FC236}">
                <a16:creationId xmlns:a16="http://schemas.microsoft.com/office/drawing/2014/main" id="{ED7B49EA-ADB9-4860-8A1B-C58440E288C6}"/>
              </a:ext>
            </a:extLst>
          </p:cNvPr>
          <p:cNvSpPr>
            <a:spLocks noGrp="1"/>
          </p:cNvSpPr>
          <p:nvPr>
            <p:ph type="dt" idx="10"/>
          </p:nvPr>
        </p:nvSpPr>
        <p:spPr/>
        <p:txBody>
          <a:bodyPr/>
          <a:lstStyle/>
          <a:p>
            <a:r>
              <a:rPr lang="en-US"/>
              <a:t>September 2021</a:t>
            </a:r>
            <a:endParaRPr lang="en-GB" dirty="0"/>
          </a:p>
        </p:txBody>
      </p:sp>
      <p:sp>
        <p:nvSpPr>
          <p:cNvPr id="4" name="Footer Placeholder 3">
            <a:extLst>
              <a:ext uri="{FF2B5EF4-FFF2-40B4-BE49-F238E27FC236}">
                <a16:creationId xmlns:a16="http://schemas.microsoft.com/office/drawing/2014/main" id="{550584E0-7F64-4978-8085-13368E672F2C}"/>
              </a:ext>
            </a:extLst>
          </p:cNvPr>
          <p:cNvSpPr>
            <a:spLocks noGrp="1"/>
          </p:cNvSpPr>
          <p:nvPr>
            <p:ph type="ftr" idx="11"/>
          </p:nvPr>
        </p:nvSpPr>
        <p:spPr/>
        <p:txBody>
          <a:bodyPr/>
          <a:lstStyle/>
          <a:p>
            <a:r>
              <a:rPr lang="en-GB"/>
              <a:t>Jon Rosdahl, Qualcomm</a:t>
            </a:r>
            <a:endParaRPr lang="en-GB" dirty="0"/>
          </a:p>
        </p:txBody>
      </p:sp>
      <p:sp>
        <p:nvSpPr>
          <p:cNvPr id="5" name="Slide Number Placeholder 4">
            <a:extLst>
              <a:ext uri="{FF2B5EF4-FFF2-40B4-BE49-F238E27FC236}">
                <a16:creationId xmlns:a16="http://schemas.microsoft.com/office/drawing/2014/main" id="{05AB743C-2C39-42D8-BABB-96E961AB5946}"/>
              </a:ext>
            </a:extLst>
          </p:cNvPr>
          <p:cNvSpPr>
            <a:spLocks noGrp="1"/>
          </p:cNvSpPr>
          <p:nvPr>
            <p:ph type="sldNum" idx="12"/>
          </p:nvPr>
        </p:nvSpPr>
        <p:spPr/>
        <p:txBody>
          <a:bodyPr/>
          <a:lstStyle/>
          <a:p>
            <a:r>
              <a:rPr lang="en-GB"/>
              <a:t>Slide </a:t>
            </a:r>
            <a:fld id="{06B781AF-4CCF-49B0-A572-DE54FBE5D942}" type="slidenum">
              <a:rPr lang="en-GB" smtClean="0"/>
              <a:pPr/>
              <a:t>16</a:t>
            </a:fld>
            <a:endParaRPr lang="en-GB" dirty="0"/>
          </a:p>
        </p:txBody>
      </p:sp>
      <p:pic>
        <p:nvPicPr>
          <p:cNvPr id="7" name="Picture 6">
            <a:extLst>
              <a:ext uri="{FF2B5EF4-FFF2-40B4-BE49-F238E27FC236}">
                <a16:creationId xmlns:a16="http://schemas.microsoft.com/office/drawing/2014/main" id="{F08A8883-BAEF-40F7-88AF-B480F458D963}"/>
              </a:ext>
            </a:extLst>
          </p:cNvPr>
          <p:cNvPicPr>
            <a:picLocks noChangeAspect="1"/>
          </p:cNvPicPr>
          <p:nvPr/>
        </p:nvPicPr>
        <p:blipFill>
          <a:blip r:embed="rId2"/>
          <a:stretch>
            <a:fillRect/>
          </a:stretch>
        </p:blipFill>
        <p:spPr>
          <a:xfrm>
            <a:off x="961231" y="1981200"/>
            <a:ext cx="7219950" cy="3790950"/>
          </a:xfrm>
          <a:prstGeom prst="rect">
            <a:avLst/>
          </a:prstGeom>
        </p:spPr>
      </p:pic>
    </p:spTree>
    <p:extLst>
      <p:ext uri="{BB962C8B-B14F-4D97-AF65-F5344CB8AC3E}">
        <p14:creationId xmlns:p14="http://schemas.microsoft.com/office/powerpoint/2010/main" val="14493716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C3EF1-DF5C-4335-A8C3-0318020A110F}"/>
              </a:ext>
            </a:extLst>
          </p:cNvPr>
          <p:cNvSpPr>
            <a:spLocks noGrp="1"/>
          </p:cNvSpPr>
          <p:nvPr>
            <p:ph type="title"/>
          </p:nvPr>
        </p:nvSpPr>
        <p:spPr/>
        <p:txBody>
          <a:bodyPr/>
          <a:lstStyle/>
          <a:p>
            <a:r>
              <a:rPr lang="en-US" dirty="0"/>
              <a:t>Forms and Applications</a:t>
            </a:r>
          </a:p>
        </p:txBody>
      </p:sp>
      <p:sp>
        <p:nvSpPr>
          <p:cNvPr id="3" name="Date Placeholder 2">
            <a:extLst>
              <a:ext uri="{FF2B5EF4-FFF2-40B4-BE49-F238E27FC236}">
                <a16:creationId xmlns:a16="http://schemas.microsoft.com/office/drawing/2014/main" id="{0F8E986B-B7FD-4EE3-9BC2-0BC058052102}"/>
              </a:ext>
            </a:extLst>
          </p:cNvPr>
          <p:cNvSpPr>
            <a:spLocks noGrp="1"/>
          </p:cNvSpPr>
          <p:nvPr>
            <p:ph type="dt" idx="10"/>
          </p:nvPr>
        </p:nvSpPr>
        <p:spPr/>
        <p:txBody>
          <a:bodyPr/>
          <a:lstStyle/>
          <a:p>
            <a:r>
              <a:rPr lang="en-US"/>
              <a:t>September 2021</a:t>
            </a:r>
            <a:endParaRPr lang="en-GB" dirty="0"/>
          </a:p>
        </p:txBody>
      </p:sp>
      <p:sp>
        <p:nvSpPr>
          <p:cNvPr id="4" name="Footer Placeholder 3">
            <a:extLst>
              <a:ext uri="{FF2B5EF4-FFF2-40B4-BE49-F238E27FC236}">
                <a16:creationId xmlns:a16="http://schemas.microsoft.com/office/drawing/2014/main" id="{68DA85C5-852C-40D4-9C48-43E100409F52}"/>
              </a:ext>
            </a:extLst>
          </p:cNvPr>
          <p:cNvSpPr>
            <a:spLocks noGrp="1"/>
          </p:cNvSpPr>
          <p:nvPr>
            <p:ph type="ftr" idx="11"/>
          </p:nvPr>
        </p:nvSpPr>
        <p:spPr/>
        <p:txBody>
          <a:bodyPr/>
          <a:lstStyle/>
          <a:p>
            <a:r>
              <a:rPr lang="en-GB"/>
              <a:t>Jon Rosdahl, Qualcomm</a:t>
            </a:r>
            <a:endParaRPr lang="en-GB" dirty="0"/>
          </a:p>
        </p:txBody>
      </p:sp>
      <p:sp>
        <p:nvSpPr>
          <p:cNvPr id="5" name="Slide Number Placeholder 4">
            <a:extLst>
              <a:ext uri="{FF2B5EF4-FFF2-40B4-BE49-F238E27FC236}">
                <a16:creationId xmlns:a16="http://schemas.microsoft.com/office/drawing/2014/main" id="{BDFB863C-E0E7-4218-BE8E-FD2A375FEF2F}"/>
              </a:ext>
            </a:extLst>
          </p:cNvPr>
          <p:cNvSpPr>
            <a:spLocks noGrp="1"/>
          </p:cNvSpPr>
          <p:nvPr>
            <p:ph type="sldNum" idx="12"/>
          </p:nvPr>
        </p:nvSpPr>
        <p:spPr/>
        <p:txBody>
          <a:bodyPr/>
          <a:lstStyle/>
          <a:p>
            <a:r>
              <a:rPr lang="en-GB"/>
              <a:t>Slide </a:t>
            </a:r>
            <a:fld id="{06B781AF-4CCF-49B0-A572-DE54FBE5D942}" type="slidenum">
              <a:rPr lang="en-GB" smtClean="0"/>
              <a:pPr/>
              <a:t>17</a:t>
            </a:fld>
            <a:endParaRPr lang="en-GB" dirty="0"/>
          </a:p>
        </p:txBody>
      </p:sp>
      <p:pic>
        <p:nvPicPr>
          <p:cNvPr id="7" name="Picture 6">
            <a:extLst>
              <a:ext uri="{FF2B5EF4-FFF2-40B4-BE49-F238E27FC236}">
                <a16:creationId xmlns:a16="http://schemas.microsoft.com/office/drawing/2014/main" id="{3ECFF622-C493-4206-B5DF-9CB26D5C3492}"/>
              </a:ext>
            </a:extLst>
          </p:cNvPr>
          <p:cNvPicPr>
            <a:picLocks noChangeAspect="1"/>
          </p:cNvPicPr>
          <p:nvPr/>
        </p:nvPicPr>
        <p:blipFill>
          <a:blip r:embed="rId2"/>
          <a:stretch>
            <a:fillRect/>
          </a:stretch>
        </p:blipFill>
        <p:spPr>
          <a:xfrm>
            <a:off x="838200" y="2133600"/>
            <a:ext cx="7467600" cy="2973388"/>
          </a:xfrm>
          <a:prstGeom prst="rect">
            <a:avLst/>
          </a:prstGeom>
        </p:spPr>
      </p:pic>
    </p:spTree>
    <p:extLst>
      <p:ext uri="{BB962C8B-B14F-4D97-AF65-F5344CB8AC3E}">
        <p14:creationId xmlns:p14="http://schemas.microsoft.com/office/powerpoint/2010/main" val="31848132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7027F-191E-4C9A-8F76-DF46EC0A9606}"/>
              </a:ext>
            </a:extLst>
          </p:cNvPr>
          <p:cNvSpPr>
            <a:spLocks noGrp="1"/>
          </p:cNvSpPr>
          <p:nvPr>
            <p:ph type="title"/>
          </p:nvPr>
        </p:nvSpPr>
        <p:spPr/>
        <p:txBody>
          <a:bodyPr/>
          <a:lstStyle/>
          <a:p>
            <a:r>
              <a:rPr lang="en-US" dirty="0"/>
              <a:t>Panama Information Resources</a:t>
            </a:r>
          </a:p>
        </p:txBody>
      </p:sp>
      <p:sp>
        <p:nvSpPr>
          <p:cNvPr id="3" name="Date Placeholder 2">
            <a:extLst>
              <a:ext uri="{FF2B5EF4-FFF2-40B4-BE49-F238E27FC236}">
                <a16:creationId xmlns:a16="http://schemas.microsoft.com/office/drawing/2014/main" id="{8C56851D-0758-4AEA-86EA-3C6D14E026C0}"/>
              </a:ext>
            </a:extLst>
          </p:cNvPr>
          <p:cNvSpPr>
            <a:spLocks noGrp="1"/>
          </p:cNvSpPr>
          <p:nvPr>
            <p:ph type="dt" idx="10"/>
          </p:nvPr>
        </p:nvSpPr>
        <p:spPr/>
        <p:txBody>
          <a:bodyPr/>
          <a:lstStyle/>
          <a:p>
            <a:r>
              <a:rPr lang="en-US"/>
              <a:t>September 2021</a:t>
            </a:r>
            <a:endParaRPr lang="en-GB" dirty="0"/>
          </a:p>
        </p:txBody>
      </p:sp>
      <p:sp>
        <p:nvSpPr>
          <p:cNvPr id="4" name="Footer Placeholder 3">
            <a:extLst>
              <a:ext uri="{FF2B5EF4-FFF2-40B4-BE49-F238E27FC236}">
                <a16:creationId xmlns:a16="http://schemas.microsoft.com/office/drawing/2014/main" id="{8B3BBCB6-5DFC-4287-9178-590A4EEF18D4}"/>
              </a:ext>
            </a:extLst>
          </p:cNvPr>
          <p:cNvSpPr>
            <a:spLocks noGrp="1"/>
          </p:cNvSpPr>
          <p:nvPr>
            <p:ph type="ftr" idx="11"/>
          </p:nvPr>
        </p:nvSpPr>
        <p:spPr/>
        <p:txBody>
          <a:bodyPr/>
          <a:lstStyle/>
          <a:p>
            <a:r>
              <a:rPr lang="en-GB"/>
              <a:t>Jon Rosdahl, Qualcomm</a:t>
            </a:r>
            <a:endParaRPr lang="en-GB" dirty="0"/>
          </a:p>
        </p:txBody>
      </p:sp>
      <p:sp>
        <p:nvSpPr>
          <p:cNvPr id="5" name="Slide Number Placeholder 4">
            <a:extLst>
              <a:ext uri="{FF2B5EF4-FFF2-40B4-BE49-F238E27FC236}">
                <a16:creationId xmlns:a16="http://schemas.microsoft.com/office/drawing/2014/main" id="{B449977C-B478-453D-A700-78155B82D91B}"/>
              </a:ext>
            </a:extLst>
          </p:cNvPr>
          <p:cNvSpPr>
            <a:spLocks noGrp="1"/>
          </p:cNvSpPr>
          <p:nvPr>
            <p:ph type="sldNum" idx="12"/>
          </p:nvPr>
        </p:nvSpPr>
        <p:spPr/>
        <p:txBody>
          <a:bodyPr/>
          <a:lstStyle/>
          <a:p>
            <a:r>
              <a:rPr lang="en-GB"/>
              <a:t>Slide </a:t>
            </a:r>
            <a:fld id="{06B781AF-4CCF-49B0-A572-DE54FBE5D942}" type="slidenum">
              <a:rPr lang="en-GB" smtClean="0"/>
              <a:pPr/>
              <a:t>18</a:t>
            </a:fld>
            <a:endParaRPr lang="en-GB" dirty="0"/>
          </a:p>
        </p:txBody>
      </p:sp>
      <p:sp>
        <p:nvSpPr>
          <p:cNvPr id="7" name="TextBox 6">
            <a:extLst>
              <a:ext uri="{FF2B5EF4-FFF2-40B4-BE49-F238E27FC236}">
                <a16:creationId xmlns:a16="http://schemas.microsoft.com/office/drawing/2014/main" id="{9B01D21D-53C1-4180-8572-5A593565A8A6}"/>
              </a:ext>
            </a:extLst>
          </p:cNvPr>
          <p:cNvSpPr txBox="1"/>
          <p:nvPr/>
        </p:nvSpPr>
        <p:spPr>
          <a:xfrm>
            <a:off x="628650" y="1669030"/>
            <a:ext cx="7524750" cy="4216539"/>
          </a:xfrm>
          <a:prstGeom prst="rect">
            <a:avLst/>
          </a:prstGeom>
          <a:noFill/>
        </p:spPr>
        <p:txBody>
          <a:bodyPr wrap="square">
            <a:spAutoFit/>
          </a:bodyPr>
          <a:lstStyle/>
          <a:p>
            <a:r>
              <a:rPr lang="en-US" sz="2800" b="0" dirty="0">
                <a:effectLst/>
              </a:rPr>
              <a:t>Sources of information:</a:t>
            </a:r>
            <a:endParaRPr lang="en-US" sz="2800" dirty="0"/>
          </a:p>
          <a:p>
            <a:pPr lvl="1">
              <a:buFont typeface="Arial" panose="020B0604020202020204" pitchFamily="34" charset="0"/>
              <a:buChar char="•"/>
            </a:pPr>
            <a:r>
              <a:rPr lang="en-US" sz="2400" dirty="0">
                <a:solidFill>
                  <a:schemeClr val="accent2"/>
                </a:solidFill>
                <a:hlinkClick r:id="rId2">
                  <a:extLst>
                    <a:ext uri="{A12FA001-AC4F-418D-AE19-62706E023703}">
                      <ahyp:hlinkClr xmlns:ahyp="http://schemas.microsoft.com/office/drawing/2018/hyperlinkcolor" val="tx"/>
                    </a:ext>
                  </a:extLst>
                </a:hlinkClick>
              </a:rPr>
              <a:t>IATA</a:t>
            </a:r>
            <a:endParaRPr lang="en-US" sz="2400" dirty="0">
              <a:solidFill>
                <a:schemeClr val="accent2"/>
              </a:solidFill>
            </a:endParaRPr>
          </a:p>
          <a:p>
            <a:pPr lvl="1">
              <a:buFont typeface="Arial" panose="020B0604020202020204" pitchFamily="34" charset="0"/>
              <a:buChar char="•"/>
            </a:pPr>
            <a:r>
              <a:rPr lang="en-US" sz="2400" dirty="0">
                <a:solidFill>
                  <a:schemeClr val="accent2"/>
                </a:solidFill>
                <a:hlinkClick r:id="rId3" tooltip="UNHCR - UN Refugee Agency">
                  <a:extLst>
                    <a:ext uri="{A12FA001-AC4F-418D-AE19-62706E023703}">
                      <ahyp:hlinkClr xmlns:ahyp="http://schemas.microsoft.com/office/drawing/2018/hyperlinkcolor" val="tx"/>
                    </a:ext>
                  </a:extLst>
                </a:hlinkClick>
              </a:rPr>
              <a:t>UNHCR - UN Refugee Agency</a:t>
            </a:r>
            <a:endParaRPr lang="en-US" sz="2400" dirty="0">
              <a:solidFill>
                <a:schemeClr val="accent2"/>
              </a:solidFill>
            </a:endParaRPr>
          </a:p>
          <a:p>
            <a:pPr lvl="1">
              <a:buFont typeface="Arial" panose="020B0604020202020204" pitchFamily="34" charset="0"/>
              <a:buChar char="•"/>
            </a:pPr>
            <a:r>
              <a:rPr lang="en-US" sz="2400" dirty="0">
                <a:solidFill>
                  <a:schemeClr val="accent2"/>
                </a:solidFill>
                <a:hlinkClick r:id="rId4">
                  <a:extLst>
                    <a:ext uri="{A12FA001-AC4F-418D-AE19-62706E023703}">
                      <ahyp:hlinkClr xmlns:ahyp="http://schemas.microsoft.com/office/drawing/2018/hyperlinkcolor" val="tx"/>
                    </a:ext>
                  </a:extLst>
                </a:hlinkClick>
              </a:rPr>
              <a:t>Ministry of Health of Panama | Executive Decree No° 833</a:t>
            </a:r>
            <a:endParaRPr lang="en-US" sz="2400" dirty="0">
              <a:solidFill>
                <a:schemeClr val="accent2"/>
              </a:solidFill>
            </a:endParaRPr>
          </a:p>
          <a:p>
            <a:pPr lvl="1">
              <a:buFont typeface="Arial" panose="020B0604020202020204" pitchFamily="34" charset="0"/>
              <a:buChar char="•"/>
            </a:pPr>
            <a:r>
              <a:rPr lang="en-US" sz="2400" dirty="0">
                <a:solidFill>
                  <a:schemeClr val="accent2"/>
                </a:solidFill>
                <a:hlinkClick r:id="rId5">
                  <a:extLst>
                    <a:ext uri="{A12FA001-AC4F-418D-AE19-62706E023703}">
                      <ahyp:hlinkClr xmlns:ahyp="http://schemas.microsoft.com/office/drawing/2018/hyperlinkcolor" val="tx"/>
                    </a:ext>
                  </a:extLst>
                </a:hlinkClick>
              </a:rPr>
              <a:t>Digital Panama – Affidavit</a:t>
            </a:r>
            <a:endParaRPr lang="en-US" sz="2400" dirty="0">
              <a:solidFill>
                <a:schemeClr val="accent2"/>
              </a:solidFill>
            </a:endParaRPr>
          </a:p>
          <a:p>
            <a:pPr lvl="1">
              <a:buFont typeface="Arial" panose="020B0604020202020204" pitchFamily="34" charset="0"/>
              <a:buChar char="•"/>
            </a:pPr>
            <a:r>
              <a:rPr lang="en-US" sz="2400" dirty="0">
                <a:solidFill>
                  <a:schemeClr val="accent2"/>
                </a:solidFill>
                <a:hlinkClick r:id="rId6">
                  <a:extLst>
                    <a:ext uri="{A12FA001-AC4F-418D-AE19-62706E023703}">
                      <ahyp:hlinkClr xmlns:ahyp="http://schemas.microsoft.com/office/drawing/2018/hyperlinkcolor" val="tx"/>
                    </a:ext>
                  </a:extLst>
                </a:hlinkClick>
              </a:rPr>
              <a:t>Executive Decree 828</a:t>
            </a:r>
            <a:endParaRPr lang="en-US" sz="2400" dirty="0">
              <a:solidFill>
                <a:schemeClr val="accent2"/>
              </a:solidFill>
            </a:endParaRPr>
          </a:p>
          <a:p>
            <a:pPr lvl="1">
              <a:buFont typeface="Arial" panose="020B0604020202020204" pitchFamily="34" charset="0"/>
              <a:buChar char="•"/>
            </a:pPr>
            <a:r>
              <a:rPr lang="en-US" sz="2400" dirty="0">
                <a:solidFill>
                  <a:schemeClr val="accent2"/>
                </a:solidFill>
                <a:hlinkClick r:id="rId3" tooltip="UNHCR - UN Refugee Agency">
                  <a:extLst>
                    <a:ext uri="{A12FA001-AC4F-418D-AE19-62706E023703}">
                      <ahyp:hlinkClr xmlns:ahyp="http://schemas.microsoft.com/office/drawing/2018/hyperlinkcolor" val="tx"/>
                    </a:ext>
                  </a:extLst>
                </a:hlinkClick>
              </a:rPr>
              <a:t>UNHCR - UN Refugee Agency</a:t>
            </a:r>
            <a:endParaRPr lang="en-US" sz="2400" dirty="0">
              <a:solidFill>
                <a:schemeClr val="accent2"/>
              </a:solidFill>
            </a:endParaRPr>
          </a:p>
          <a:p>
            <a:pPr lvl="1">
              <a:buFont typeface="Arial" panose="020B0604020202020204" pitchFamily="34" charset="0"/>
              <a:buChar char="•"/>
            </a:pPr>
            <a:r>
              <a:rPr lang="en-US" sz="2400" dirty="0">
                <a:solidFill>
                  <a:schemeClr val="accent2"/>
                </a:solidFill>
                <a:hlinkClick r:id="rId7" tooltip="COVID-19 Bulletin CCIAP | Decrees">
                  <a:extLst>
                    <a:ext uri="{A12FA001-AC4F-418D-AE19-62706E023703}">
                      <ahyp:hlinkClr xmlns:ahyp="http://schemas.microsoft.com/office/drawing/2018/hyperlinkcolor" val="tx"/>
                    </a:ext>
                  </a:extLst>
                </a:hlinkClick>
              </a:rPr>
              <a:t>COVID-19 Bulletin CCIAP | Decrees</a:t>
            </a:r>
            <a:endParaRPr lang="en-US" sz="2400" dirty="0">
              <a:solidFill>
                <a:schemeClr val="accent2"/>
              </a:solidFill>
            </a:endParaRPr>
          </a:p>
          <a:p>
            <a:pPr>
              <a:buFont typeface="Arial" panose="020B0604020202020204" pitchFamily="34" charset="0"/>
              <a:buChar char="•"/>
            </a:pPr>
            <a:br>
              <a:rPr lang="en-US" sz="2400" dirty="0"/>
            </a:br>
            <a:endParaRPr lang="en-US" sz="2400" b="0" dirty="0">
              <a:effectLst/>
            </a:endParaRPr>
          </a:p>
        </p:txBody>
      </p:sp>
    </p:spTree>
    <p:extLst>
      <p:ext uri="{BB962C8B-B14F-4D97-AF65-F5344CB8AC3E}">
        <p14:creationId xmlns:p14="http://schemas.microsoft.com/office/powerpoint/2010/main" val="33544586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65092D4-907B-469A-B32D-8700205716CA}"/>
              </a:ext>
            </a:extLst>
          </p:cNvPr>
          <p:cNvSpPr>
            <a:spLocks noGrp="1"/>
          </p:cNvSpPr>
          <p:nvPr>
            <p:ph type="title"/>
          </p:nvPr>
        </p:nvSpPr>
        <p:spPr>
          <a:xfrm>
            <a:off x="628650" y="681037"/>
            <a:ext cx="7886700" cy="538163"/>
          </a:xfrm>
        </p:spPr>
        <p:txBody>
          <a:bodyPr>
            <a:normAutofit fontScale="90000"/>
          </a:bodyPr>
          <a:lstStyle/>
          <a:p>
            <a:r>
              <a:rPr lang="en-US" dirty="0"/>
              <a:t>Straw Poll Results:</a:t>
            </a:r>
          </a:p>
        </p:txBody>
      </p:sp>
      <p:sp>
        <p:nvSpPr>
          <p:cNvPr id="7" name="Content Placeholder 6">
            <a:extLst>
              <a:ext uri="{FF2B5EF4-FFF2-40B4-BE49-F238E27FC236}">
                <a16:creationId xmlns:a16="http://schemas.microsoft.com/office/drawing/2014/main" id="{37439D87-8C47-4394-91D3-C5B24C733CEE}"/>
              </a:ext>
            </a:extLst>
          </p:cNvPr>
          <p:cNvSpPr>
            <a:spLocks noGrp="1"/>
          </p:cNvSpPr>
          <p:nvPr>
            <p:ph idx="1"/>
          </p:nvPr>
        </p:nvSpPr>
        <p:spPr>
          <a:xfrm>
            <a:off x="628650" y="1219200"/>
            <a:ext cx="7886700" cy="4957763"/>
          </a:xfrm>
        </p:spPr>
        <p:txBody>
          <a:bodyPr/>
          <a:lstStyle/>
          <a:p>
            <a:r>
              <a:rPr lang="en-US" dirty="0">
                <a:latin typeface="Times New Roman" panose="02020603050405020304" pitchFamily="18" charset="0"/>
                <a:cs typeface="Times New Roman" panose="02020603050405020304" pitchFamily="18" charset="0"/>
              </a:rPr>
              <a:t>802.11:	</a:t>
            </a:r>
            <a:r>
              <a:rPr lang="en-US" b="0" i="0" dirty="0">
                <a:solidFill>
                  <a:srgbClr val="000000"/>
                </a:solidFill>
                <a:effectLst/>
                <a:latin typeface="Times New Roman" panose="02020603050405020304" pitchFamily="18" charset="0"/>
                <a:cs typeface="Times New Roman" panose="02020603050405020304" pitchFamily="18" charset="0"/>
              </a:rPr>
              <a:t>90/140/13</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802.15:</a:t>
            </a:r>
          </a:p>
          <a:p>
            <a:r>
              <a:rPr lang="en-US" dirty="0">
                <a:latin typeface="Times New Roman" panose="02020603050405020304" pitchFamily="18" charset="0"/>
                <a:cs typeface="Times New Roman" panose="02020603050405020304" pitchFamily="18" charset="0"/>
              </a:rPr>
              <a:t>802.18:	</a:t>
            </a:r>
            <a:r>
              <a:rPr lang="en-US" b="0" dirty="0">
                <a:latin typeface="Times New Roman" panose="02020603050405020304" pitchFamily="18" charset="0"/>
                <a:cs typeface="Times New Roman" panose="02020603050405020304" pitchFamily="18" charset="0"/>
              </a:rPr>
              <a:t>15/19/1</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802.19:	</a:t>
            </a:r>
            <a:r>
              <a:rPr lang="en-US" b="0" dirty="0">
                <a:latin typeface="Times New Roman" panose="02020603050405020304" pitchFamily="18" charset="0"/>
                <a:cs typeface="Times New Roman" panose="02020603050405020304" pitchFamily="18" charset="0"/>
              </a:rPr>
              <a:t>12/17</a:t>
            </a:r>
          </a:p>
          <a:p>
            <a:r>
              <a:rPr lang="en-US" dirty="0">
                <a:latin typeface="Times New Roman" panose="02020603050405020304" pitchFamily="18" charset="0"/>
                <a:cs typeface="Times New Roman" panose="02020603050405020304" pitchFamily="18" charset="0"/>
              </a:rPr>
              <a:t>802.24:</a:t>
            </a:r>
          </a:p>
          <a:p>
            <a:r>
              <a:rPr lang="en-US" dirty="0">
                <a:latin typeface="Times New Roman" panose="02020603050405020304" pitchFamily="18" charset="0"/>
                <a:cs typeface="Times New Roman" panose="02020603050405020304" pitchFamily="18" charset="0"/>
              </a:rPr>
              <a:t>Total: 107 possible – 61% of expected minimum</a:t>
            </a:r>
          </a:p>
          <a:p>
            <a:r>
              <a:rPr lang="en-US" dirty="0">
                <a:latin typeface="Times New Roman" panose="02020603050405020304" pitchFamily="18" charset="0"/>
                <a:cs typeface="Times New Roman" panose="02020603050405020304" pitchFamily="18" charset="0"/>
              </a:rPr>
              <a:t>Expected Minimum Attendance:</a:t>
            </a:r>
          </a:p>
          <a:p>
            <a:pPr lvl="1"/>
            <a:r>
              <a:rPr lang="en-US" dirty="0">
                <a:latin typeface="Times New Roman" panose="02020603050405020304" pitchFamily="18" charset="0"/>
                <a:cs typeface="Times New Roman" panose="02020603050405020304" pitchFamily="18" charset="0"/>
              </a:rPr>
              <a:t>802.11:  175</a:t>
            </a:r>
          </a:p>
          <a:p>
            <a:pPr lvl="1"/>
            <a:r>
              <a:rPr lang="en-US" dirty="0">
                <a:latin typeface="Times New Roman" panose="02020603050405020304" pitchFamily="18" charset="0"/>
                <a:cs typeface="Times New Roman" panose="02020603050405020304" pitchFamily="18" charset="0"/>
              </a:rPr>
              <a:t>802.15:  45</a:t>
            </a:r>
          </a:p>
          <a:p>
            <a:pPr lvl="1"/>
            <a:r>
              <a:rPr lang="en-US" dirty="0">
                <a:latin typeface="Times New Roman" panose="02020603050405020304" pitchFamily="18" charset="0"/>
                <a:cs typeface="Times New Roman" panose="02020603050405020304" pitchFamily="18" charset="0"/>
              </a:rPr>
              <a:t>802.18:  20</a:t>
            </a:r>
          </a:p>
          <a:p>
            <a:pPr lvl="1"/>
            <a:r>
              <a:rPr lang="en-US" dirty="0">
                <a:latin typeface="Times New Roman" panose="02020603050405020304" pitchFamily="18" charset="0"/>
                <a:cs typeface="Times New Roman" panose="02020603050405020304" pitchFamily="18" charset="0"/>
              </a:rPr>
              <a:t>802.19: 10 (15-20 typical attendance)</a:t>
            </a:r>
          </a:p>
          <a:p>
            <a:pPr lvl="1"/>
            <a:r>
              <a:rPr lang="en-US" dirty="0">
                <a:latin typeface="Times New Roman" panose="02020603050405020304" pitchFamily="18" charset="0"/>
                <a:cs typeface="Times New Roman" panose="02020603050405020304" pitchFamily="18" charset="0"/>
              </a:rPr>
              <a:t>802.24:  7  (5-7 typical)</a:t>
            </a:r>
          </a:p>
        </p:txBody>
      </p:sp>
      <p:sp>
        <p:nvSpPr>
          <p:cNvPr id="3" name="Date Placeholder 2">
            <a:extLst>
              <a:ext uri="{FF2B5EF4-FFF2-40B4-BE49-F238E27FC236}">
                <a16:creationId xmlns:a16="http://schemas.microsoft.com/office/drawing/2014/main" id="{719F9499-A00B-4ADD-9D35-9E1C6026DC09}"/>
              </a:ext>
            </a:extLst>
          </p:cNvPr>
          <p:cNvSpPr>
            <a:spLocks noGrp="1"/>
          </p:cNvSpPr>
          <p:nvPr>
            <p:ph type="dt" idx="10"/>
          </p:nvPr>
        </p:nvSpPr>
        <p:spPr/>
        <p:txBody>
          <a:bodyPr/>
          <a:lstStyle/>
          <a:p>
            <a:r>
              <a:rPr lang="en-US"/>
              <a:t>September 2021</a:t>
            </a:r>
            <a:endParaRPr lang="en-GB" dirty="0"/>
          </a:p>
        </p:txBody>
      </p:sp>
      <p:sp>
        <p:nvSpPr>
          <p:cNvPr id="4" name="Footer Placeholder 3">
            <a:extLst>
              <a:ext uri="{FF2B5EF4-FFF2-40B4-BE49-F238E27FC236}">
                <a16:creationId xmlns:a16="http://schemas.microsoft.com/office/drawing/2014/main" id="{CD0F5C36-A3E8-4903-B967-6CB8719FA33C}"/>
              </a:ext>
            </a:extLst>
          </p:cNvPr>
          <p:cNvSpPr>
            <a:spLocks noGrp="1"/>
          </p:cNvSpPr>
          <p:nvPr>
            <p:ph type="ftr" idx="11"/>
          </p:nvPr>
        </p:nvSpPr>
        <p:spPr/>
        <p:txBody>
          <a:bodyPr/>
          <a:lstStyle/>
          <a:p>
            <a:r>
              <a:rPr lang="en-GB"/>
              <a:t>Jon Rosdahl, Qualcomm</a:t>
            </a:r>
            <a:endParaRPr lang="en-GB" dirty="0"/>
          </a:p>
        </p:txBody>
      </p:sp>
      <p:sp>
        <p:nvSpPr>
          <p:cNvPr id="5" name="Slide Number Placeholder 4">
            <a:extLst>
              <a:ext uri="{FF2B5EF4-FFF2-40B4-BE49-F238E27FC236}">
                <a16:creationId xmlns:a16="http://schemas.microsoft.com/office/drawing/2014/main" id="{61B7B76B-85DD-4F6A-AC93-11237550A0B5}"/>
              </a:ext>
            </a:extLst>
          </p:cNvPr>
          <p:cNvSpPr>
            <a:spLocks noGrp="1"/>
          </p:cNvSpPr>
          <p:nvPr>
            <p:ph type="sldNum" idx="12"/>
          </p:nvPr>
        </p:nvSpPr>
        <p:spPr/>
        <p:txBody>
          <a:bodyPr/>
          <a:lstStyle/>
          <a:p>
            <a:r>
              <a:rPr lang="en-GB"/>
              <a:t>Slide </a:t>
            </a:r>
            <a:fld id="{06B781AF-4CCF-49B0-A572-DE54FBE5D942}" type="slidenum">
              <a:rPr lang="en-GB" smtClean="0"/>
              <a:pPr/>
              <a:t>19</a:t>
            </a:fld>
            <a:endParaRPr lang="en-GB" dirty="0"/>
          </a:p>
        </p:txBody>
      </p:sp>
    </p:spTree>
    <p:extLst>
      <p:ext uri="{BB962C8B-B14F-4D97-AF65-F5344CB8AC3E}">
        <p14:creationId xmlns:p14="http://schemas.microsoft.com/office/powerpoint/2010/main" val="2228097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Status of 802 Wireless Interim Session venue plans as of September 1, 2021.</a:t>
            </a:r>
          </a:p>
        </p:txBody>
      </p:sp>
      <p:sp>
        <p:nvSpPr>
          <p:cNvPr id="4" name="Date Placeholder 3"/>
          <p:cNvSpPr>
            <a:spLocks noGrp="1"/>
          </p:cNvSpPr>
          <p:nvPr>
            <p:ph type="dt" idx="10"/>
          </p:nvPr>
        </p:nvSpPr>
        <p:spPr>
          <a:xfrm>
            <a:off x="696912" y="333375"/>
            <a:ext cx="2589203" cy="273050"/>
          </a:xfrm>
        </p:spPr>
        <p:txBody>
          <a:bodyPr/>
          <a:lstStyle/>
          <a:p>
            <a:r>
              <a:rPr lang="en-US"/>
              <a:t>September 2021</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24EB7E-B83E-4D01-B511-5020F51B5D45}"/>
              </a:ext>
            </a:extLst>
          </p:cNvPr>
          <p:cNvSpPr>
            <a:spLocks noGrp="1"/>
          </p:cNvSpPr>
          <p:nvPr>
            <p:ph type="title"/>
          </p:nvPr>
        </p:nvSpPr>
        <p:spPr>
          <a:xfrm>
            <a:off x="628650" y="681037"/>
            <a:ext cx="7886700" cy="538163"/>
          </a:xfrm>
        </p:spPr>
        <p:txBody>
          <a:bodyPr>
            <a:normAutofit fontScale="90000"/>
          </a:bodyPr>
          <a:lstStyle/>
          <a:p>
            <a:r>
              <a:rPr lang="en-US" dirty="0"/>
              <a:t>Some comments received</a:t>
            </a:r>
          </a:p>
        </p:txBody>
      </p:sp>
      <p:sp>
        <p:nvSpPr>
          <p:cNvPr id="3" name="Content Placeholder 2">
            <a:extLst>
              <a:ext uri="{FF2B5EF4-FFF2-40B4-BE49-F238E27FC236}">
                <a16:creationId xmlns:a16="http://schemas.microsoft.com/office/drawing/2014/main" id="{6FC3670B-2CCF-4B54-B4BA-E237DC4F0034}"/>
              </a:ext>
            </a:extLst>
          </p:cNvPr>
          <p:cNvSpPr>
            <a:spLocks noGrp="1"/>
          </p:cNvSpPr>
          <p:nvPr>
            <p:ph idx="1"/>
          </p:nvPr>
        </p:nvSpPr>
        <p:spPr>
          <a:xfrm>
            <a:off x="628650" y="1219200"/>
            <a:ext cx="7886700" cy="4957763"/>
          </a:xfrm>
        </p:spPr>
        <p:txBody>
          <a:bodyPr/>
          <a:lstStyle/>
          <a:p>
            <a:pPr>
              <a:buFont typeface="Wingdings" panose="05000000000000000000" pitchFamily="2" charset="2"/>
              <a:buChar char="§"/>
            </a:pPr>
            <a:r>
              <a:rPr lang="en-US" sz="2000" b="0" dirty="0">
                <a:solidFill>
                  <a:srgbClr val="000000"/>
                </a:solidFill>
                <a:latin typeface="Verdana" panose="020B0604030504040204" pitchFamily="34" charset="0"/>
              </a:rPr>
              <a:t>M</a:t>
            </a:r>
            <a:r>
              <a:rPr lang="en-US" sz="2000" b="0" i="0" dirty="0">
                <a:solidFill>
                  <a:srgbClr val="000000"/>
                </a:solidFill>
                <a:effectLst/>
                <a:latin typeface="Verdana" panose="020B0604030504040204" pitchFamily="34" charset="0"/>
              </a:rPr>
              <a:t>y company policy is travel to group events are not permitted until January 22 at the earliest, I cannot commit to January travel at this time</a:t>
            </a:r>
          </a:p>
          <a:p>
            <a:pPr>
              <a:buFont typeface="Wingdings" panose="05000000000000000000" pitchFamily="2" charset="2"/>
              <a:buChar char="§"/>
            </a:pPr>
            <a:r>
              <a:rPr lang="en-US" sz="2000" b="0" i="0" dirty="0">
                <a:solidFill>
                  <a:srgbClr val="000000"/>
                </a:solidFill>
                <a:effectLst/>
                <a:latin typeface="Verdana" panose="020B0604030504040204" pitchFamily="34" charset="0"/>
              </a:rPr>
              <a:t>With all the new delta cases and unclear quarantine requirement, International travel in January 2022 still looks unlikely.</a:t>
            </a:r>
          </a:p>
          <a:p>
            <a:pPr>
              <a:buFont typeface="Wingdings" panose="05000000000000000000" pitchFamily="2" charset="2"/>
              <a:buChar char="§"/>
            </a:pPr>
            <a:r>
              <a:rPr lang="en-US" sz="2000" b="0" i="0" dirty="0">
                <a:solidFill>
                  <a:srgbClr val="000000"/>
                </a:solidFill>
                <a:effectLst/>
                <a:latin typeface="Verdana" panose="020B0604030504040204" pitchFamily="34" charset="0"/>
              </a:rPr>
              <a:t>Currently Panama is on the UKs red list of countries and the guidance is that UK residents should not travel there. There are test and quarantine complications for travel to Panama. (Note the USA is </a:t>
            </a:r>
            <a:r>
              <a:rPr lang="en-US" sz="2000" b="0" i="0">
                <a:solidFill>
                  <a:srgbClr val="000000"/>
                </a:solidFill>
                <a:effectLst/>
                <a:latin typeface="Verdana" panose="020B0604030504040204" pitchFamily="34" charset="0"/>
              </a:rPr>
              <a:t>listed as Amber</a:t>
            </a:r>
            <a:r>
              <a:rPr lang="en-US" sz="2000" b="0" i="0" dirty="0">
                <a:solidFill>
                  <a:srgbClr val="000000"/>
                </a:solidFill>
                <a:effectLst/>
                <a:latin typeface="Verdana" panose="020B0604030504040204" pitchFamily="34" charset="0"/>
              </a:rPr>
              <a:t>)</a:t>
            </a:r>
            <a:endParaRPr lang="en-US" sz="2000" b="0" dirty="0">
              <a:solidFill>
                <a:srgbClr val="000000"/>
              </a:solidFill>
              <a:latin typeface="Verdana" panose="020B0604030504040204" pitchFamily="34" charset="0"/>
            </a:endParaRPr>
          </a:p>
          <a:p>
            <a:pPr>
              <a:buFont typeface="Wingdings" panose="05000000000000000000" pitchFamily="2" charset="2"/>
              <a:buChar char="§"/>
            </a:pPr>
            <a:r>
              <a:rPr lang="en-US" sz="2000" b="0" i="0" dirty="0">
                <a:solidFill>
                  <a:srgbClr val="000000"/>
                </a:solidFill>
                <a:effectLst/>
                <a:latin typeface="Verdana" panose="020B0604030504040204" pitchFamily="34" charset="0"/>
              </a:rPr>
              <a:t>Travel is based on company policy. At present travel is restricted. It is not clear if this travel restriction will be removed on or before Jan 2022.</a:t>
            </a:r>
          </a:p>
          <a:p>
            <a:pPr>
              <a:buFont typeface="Wingdings" panose="05000000000000000000" pitchFamily="2" charset="2"/>
              <a:buChar char="§"/>
            </a:pPr>
            <a:r>
              <a:rPr lang="en-US" sz="2000" b="0" dirty="0">
                <a:solidFill>
                  <a:srgbClr val="000000"/>
                </a:solidFill>
                <a:latin typeface="Verdana" panose="020B0604030504040204" pitchFamily="34" charset="0"/>
              </a:rPr>
              <a:t>Unsure – today unlikely – in January unknown.</a:t>
            </a:r>
          </a:p>
        </p:txBody>
      </p:sp>
      <p:sp>
        <p:nvSpPr>
          <p:cNvPr id="4" name="Date Placeholder 3">
            <a:extLst>
              <a:ext uri="{FF2B5EF4-FFF2-40B4-BE49-F238E27FC236}">
                <a16:creationId xmlns:a16="http://schemas.microsoft.com/office/drawing/2014/main" id="{12D1785E-F38C-4D3D-A0A9-03DE4CC59903}"/>
              </a:ext>
            </a:extLst>
          </p:cNvPr>
          <p:cNvSpPr>
            <a:spLocks noGrp="1"/>
          </p:cNvSpPr>
          <p:nvPr>
            <p:ph type="dt" idx="10"/>
          </p:nvPr>
        </p:nvSpPr>
        <p:spPr/>
        <p:txBody>
          <a:bodyPr/>
          <a:lstStyle/>
          <a:p>
            <a:r>
              <a:rPr lang="en-US"/>
              <a:t>September 2021</a:t>
            </a:r>
            <a:endParaRPr lang="en-GB" dirty="0"/>
          </a:p>
        </p:txBody>
      </p:sp>
      <p:sp>
        <p:nvSpPr>
          <p:cNvPr id="5" name="Footer Placeholder 4">
            <a:extLst>
              <a:ext uri="{FF2B5EF4-FFF2-40B4-BE49-F238E27FC236}">
                <a16:creationId xmlns:a16="http://schemas.microsoft.com/office/drawing/2014/main" id="{C421ED18-4A58-44B4-8F03-8869DD6E62A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AEC8A02-870F-4CF5-8F86-0F4A81DF356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6996152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0D87F-A5CF-4957-A1DC-BCCD9C54D8D4}"/>
              </a:ext>
            </a:extLst>
          </p:cNvPr>
          <p:cNvSpPr>
            <a:spLocks noGrp="1"/>
          </p:cNvSpPr>
          <p:nvPr>
            <p:ph type="title"/>
          </p:nvPr>
        </p:nvSpPr>
        <p:spPr>
          <a:xfrm>
            <a:off x="685800" y="685801"/>
            <a:ext cx="7770813" cy="841375"/>
          </a:xfrm>
        </p:spPr>
        <p:txBody>
          <a:bodyPr/>
          <a:lstStyle/>
          <a:p>
            <a:r>
              <a:rPr lang="en-US" dirty="0"/>
              <a:t>US Department of State  </a:t>
            </a:r>
            <a:r>
              <a:rPr lang="en-US" sz="2400" dirty="0"/>
              <a:t>(</a:t>
            </a:r>
            <a:r>
              <a:rPr lang="en-US" sz="2400" dirty="0" err="1"/>
              <a:t>Travel.State.Gov</a:t>
            </a:r>
            <a:r>
              <a:rPr lang="en-US" sz="2400" dirty="0"/>
              <a:t>)</a:t>
            </a:r>
            <a:endParaRPr lang="en-US" dirty="0"/>
          </a:p>
        </p:txBody>
      </p:sp>
      <p:sp>
        <p:nvSpPr>
          <p:cNvPr id="4" name="Date Placeholder 3">
            <a:extLst>
              <a:ext uri="{FF2B5EF4-FFF2-40B4-BE49-F238E27FC236}">
                <a16:creationId xmlns:a16="http://schemas.microsoft.com/office/drawing/2014/main" id="{9F7E031A-55F3-4BC4-87E9-FAC62C9FF4FC}"/>
              </a:ext>
            </a:extLst>
          </p:cNvPr>
          <p:cNvSpPr>
            <a:spLocks noGrp="1"/>
          </p:cNvSpPr>
          <p:nvPr>
            <p:ph type="dt" idx="10"/>
          </p:nvPr>
        </p:nvSpPr>
        <p:spPr/>
        <p:txBody>
          <a:bodyPr/>
          <a:lstStyle/>
          <a:p>
            <a:r>
              <a:rPr lang="en-US"/>
              <a:t>September 2021</a:t>
            </a:r>
            <a:endParaRPr lang="en-GB" dirty="0"/>
          </a:p>
        </p:txBody>
      </p:sp>
      <p:sp>
        <p:nvSpPr>
          <p:cNvPr id="5" name="Footer Placeholder 4">
            <a:extLst>
              <a:ext uri="{FF2B5EF4-FFF2-40B4-BE49-F238E27FC236}">
                <a16:creationId xmlns:a16="http://schemas.microsoft.com/office/drawing/2014/main" id="{D415164C-DBC9-474B-9AD0-B9BBA053026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E8407CF-B08B-4991-95E2-D72E3549B2A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pic>
        <p:nvPicPr>
          <p:cNvPr id="8" name="Picture 7">
            <a:extLst>
              <a:ext uri="{FF2B5EF4-FFF2-40B4-BE49-F238E27FC236}">
                <a16:creationId xmlns:a16="http://schemas.microsoft.com/office/drawing/2014/main" id="{1630FAA4-156B-4DCB-A0E7-06754BCFD1F0}"/>
              </a:ext>
            </a:extLst>
          </p:cNvPr>
          <p:cNvPicPr>
            <a:picLocks noChangeAspect="1"/>
          </p:cNvPicPr>
          <p:nvPr/>
        </p:nvPicPr>
        <p:blipFill>
          <a:blip r:embed="rId2"/>
          <a:stretch>
            <a:fillRect/>
          </a:stretch>
        </p:blipFill>
        <p:spPr>
          <a:xfrm>
            <a:off x="847725" y="1676399"/>
            <a:ext cx="7448550" cy="3654425"/>
          </a:xfrm>
          <a:prstGeom prst="rect">
            <a:avLst/>
          </a:prstGeom>
        </p:spPr>
      </p:pic>
    </p:spTree>
    <p:extLst>
      <p:ext uri="{BB962C8B-B14F-4D97-AF65-F5344CB8AC3E}">
        <p14:creationId xmlns:p14="http://schemas.microsoft.com/office/powerpoint/2010/main" val="34082835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659CA-6707-4693-93D5-F1C3831041CD}"/>
              </a:ext>
            </a:extLst>
          </p:cNvPr>
          <p:cNvSpPr>
            <a:spLocks noGrp="1"/>
          </p:cNvSpPr>
          <p:nvPr>
            <p:ph type="title"/>
          </p:nvPr>
        </p:nvSpPr>
        <p:spPr>
          <a:xfrm>
            <a:off x="685800" y="685801"/>
            <a:ext cx="7770813" cy="457200"/>
          </a:xfrm>
        </p:spPr>
        <p:txBody>
          <a:bodyPr/>
          <a:lstStyle/>
          <a:p>
            <a:r>
              <a:rPr lang="en-US" dirty="0"/>
              <a:t>Visit Panama - </a:t>
            </a:r>
          </a:p>
        </p:txBody>
      </p:sp>
      <p:sp>
        <p:nvSpPr>
          <p:cNvPr id="3" name="Content Placeholder 2">
            <a:extLst>
              <a:ext uri="{FF2B5EF4-FFF2-40B4-BE49-F238E27FC236}">
                <a16:creationId xmlns:a16="http://schemas.microsoft.com/office/drawing/2014/main" id="{1DABBFF5-1A26-4326-B298-0E343F57A06B}"/>
              </a:ext>
            </a:extLst>
          </p:cNvPr>
          <p:cNvSpPr>
            <a:spLocks noGrp="1"/>
          </p:cNvSpPr>
          <p:nvPr>
            <p:ph idx="1"/>
          </p:nvPr>
        </p:nvSpPr>
        <p:spPr>
          <a:xfrm>
            <a:off x="457200" y="1222377"/>
            <a:ext cx="8305800" cy="5253035"/>
          </a:xfrm>
        </p:spPr>
        <p:txBody>
          <a:bodyPr/>
          <a:lstStyle/>
          <a:p>
            <a:r>
              <a:rPr lang="en-US" sz="1200" dirty="0">
                <a:hlinkClick r:id="rId2"/>
              </a:rPr>
              <a:t>https://www.visitpanama.com/information/travel-guidelines/</a:t>
            </a:r>
            <a:endParaRPr lang="en-US" sz="1200" dirty="0"/>
          </a:p>
          <a:p>
            <a:r>
              <a:rPr lang="en-US" sz="1600" b="1" dirty="0"/>
              <a:t>SAFETY GUIDELINES FOR YOUR NEXT TRIP TO PANAMA</a:t>
            </a:r>
          </a:p>
          <a:p>
            <a:r>
              <a:rPr lang="en-US" sz="1600" dirty="0"/>
              <a:t>Panama is open to international travelers, keeping the safety and health of both tourists and locals our top priority.</a:t>
            </a:r>
          </a:p>
          <a:p>
            <a:r>
              <a:rPr lang="en-US" sz="1600" dirty="0"/>
              <a:t>Visitors from all countries are welcome to visit Panama, however, a negative COVID-19 test is required for entry for non-vaccinated travelers. For more information on entry requirements as well as per country restrictions, please refer to the “Prior to Traveling” section.</a:t>
            </a:r>
          </a:p>
          <a:p>
            <a:r>
              <a:rPr lang="en-US" sz="1600" b="1" dirty="0"/>
              <a:t>Non-vaccinated travelers arriving from or that have transited through High Risk countries in the last 15 days will be required to take an additional COVID-19 test upon arrival and quarantine for 72 hours in a hotel, and the cost of the stay must be fully covered by the traveler. However, travelers arriving from these countries that can present a complete vaccination scheme, equal to or greater than 14 days after the last dose, will be exempt from the 72-hour quarantine. </a:t>
            </a:r>
            <a:r>
              <a:rPr lang="en-US" sz="1600" dirty="0"/>
              <a:t>For more information on these restrictions and country list, </a:t>
            </a:r>
            <a:r>
              <a:rPr lang="en-US" sz="1600" b="1" dirty="0">
                <a:hlinkClick r:id="rId3"/>
              </a:rPr>
              <a:t>click here.</a:t>
            </a:r>
            <a:endParaRPr lang="en-US" sz="1600" dirty="0"/>
          </a:p>
          <a:p>
            <a:r>
              <a:rPr lang="en-US" sz="1600" dirty="0"/>
              <a:t>Currently, mobility restrictions are in place as well as mandatory curfew at night time. Please refer to the “Getting Around” section for more information</a:t>
            </a:r>
          </a:p>
          <a:p>
            <a:r>
              <a:rPr lang="en-US" sz="1600" b="1" dirty="0"/>
              <a:t>Last updated on August 31, 2021</a:t>
            </a:r>
            <a:br>
              <a:rPr lang="en-US" sz="1600" dirty="0"/>
            </a:br>
            <a:r>
              <a:rPr lang="en-US" sz="1600" dirty="0"/>
              <a:t>Protocols will be updated on an as-needed basis.</a:t>
            </a:r>
          </a:p>
          <a:p>
            <a:endParaRPr lang="en-US" sz="1600" dirty="0"/>
          </a:p>
        </p:txBody>
      </p:sp>
      <p:sp>
        <p:nvSpPr>
          <p:cNvPr id="4" name="Date Placeholder 3">
            <a:extLst>
              <a:ext uri="{FF2B5EF4-FFF2-40B4-BE49-F238E27FC236}">
                <a16:creationId xmlns:a16="http://schemas.microsoft.com/office/drawing/2014/main" id="{0DF1AEAC-93DE-48C7-AFE7-93AB7C256393}"/>
              </a:ext>
            </a:extLst>
          </p:cNvPr>
          <p:cNvSpPr>
            <a:spLocks noGrp="1"/>
          </p:cNvSpPr>
          <p:nvPr>
            <p:ph type="dt" idx="10"/>
          </p:nvPr>
        </p:nvSpPr>
        <p:spPr/>
        <p:txBody>
          <a:bodyPr/>
          <a:lstStyle/>
          <a:p>
            <a:r>
              <a:rPr lang="en-US"/>
              <a:t>September 2021</a:t>
            </a:r>
            <a:endParaRPr lang="en-GB" dirty="0"/>
          </a:p>
        </p:txBody>
      </p:sp>
      <p:sp>
        <p:nvSpPr>
          <p:cNvPr id="5" name="Footer Placeholder 4">
            <a:extLst>
              <a:ext uri="{FF2B5EF4-FFF2-40B4-BE49-F238E27FC236}">
                <a16:creationId xmlns:a16="http://schemas.microsoft.com/office/drawing/2014/main" id="{72B2C859-8DEC-4227-8A7C-FB4DE59A76E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F94F17C-F886-49AA-B484-AFFB56064DF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9917456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985CD-1E1B-498C-9291-ACF49E322D65}"/>
              </a:ext>
            </a:extLst>
          </p:cNvPr>
          <p:cNvSpPr>
            <a:spLocks noGrp="1"/>
          </p:cNvSpPr>
          <p:nvPr>
            <p:ph type="title"/>
          </p:nvPr>
        </p:nvSpPr>
        <p:spPr/>
        <p:txBody>
          <a:bodyPr/>
          <a:lstStyle/>
          <a:p>
            <a:r>
              <a:rPr lang="en-US" dirty="0"/>
              <a:t>My Recommendation</a:t>
            </a:r>
          </a:p>
        </p:txBody>
      </p:sp>
      <p:sp>
        <p:nvSpPr>
          <p:cNvPr id="6" name="Content Placeholder 5">
            <a:extLst>
              <a:ext uri="{FF2B5EF4-FFF2-40B4-BE49-F238E27FC236}">
                <a16:creationId xmlns:a16="http://schemas.microsoft.com/office/drawing/2014/main" id="{E8B5B201-EB3A-46F8-81DC-AF470144CC19}"/>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Postpone going to Panama:</a:t>
            </a:r>
          </a:p>
          <a:p>
            <a:pPr lvl="1"/>
            <a:r>
              <a:rPr lang="en-US" dirty="0">
                <a:latin typeface="Times New Roman" panose="02020603050405020304" pitchFamily="18" charset="0"/>
                <a:cs typeface="Times New Roman" panose="02020603050405020304" pitchFamily="18" charset="0"/>
              </a:rPr>
              <a:t>Change contract under negotiations now to be January 2024</a:t>
            </a:r>
          </a:p>
          <a:p>
            <a:pPr lvl="1"/>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Make January 2022 802 Wireless Interim</a:t>
            </a:r>
          </a:p>
          <a:p>
            <a:pPr lvl="1"/>
            <a:r>
              <a:rPr lang="en-US" dirty="0">
                <a:latin typeface="Times New Roman" panose="02020603050405020304" pitchFamily="18" charset="0"/>
                <a:cs typeface="Times New Roman" panose="02020603050405020304" pitchFamily="18" charset="0"/>
              </a:rPr>
              <a:t>Electronic</a:t>
            </a:r>
          </a:p>
          <a:p>
            <a:pPr lvl="1"/>
            <a:r>
              <a:rPr lang="en-US" dirty="0">
                <a:latin typeface="Times New Roman" panose="02020603050405020304" pitchFamily="18" charset="0"/>
                <a:cs typeface="Times New Roman" panose="02020603050405020304" pitchFamily="18" charset="0"/>
              </a:rPr>
              <a:t>Consider new Attendance Credit designation.</a:t>
            </a:r>
          </a:p>
          <a:p>
            <a:pPr lvl="1"/>
            <a:endParaRPr lang="en-US" dirty="0">
              <a:latin typeface="Times New Roman" panose="02020603050405020304" pitchFamily="18" charset="0"/>
              <a:cs typeface="Times New Roman" panose="02020603050405020304" pitchFamily="18" charset="0"/>
            </a:endParaRPr>
          </a:p>
        </p:txBody>
      </p:sp>
      <p:sp>
        <p:nvSpPr>
          <p:cNvPr id="3" name="Date Placeholder 2">
            <a:extLst>
              <a:ext uri="{FF2B5EF4-FFF2-40B4-BE49-F238E27FC236}">
                <a16:creationId xmlns:a16="http://schemas.microsoft.com/office/drawing/2014/main" id="{59D5005D-74EA-4FCC-8733-BE8BDE9E6EB6}"/>
              </a:ext>
            </a:extLst>
          </p:cNvPr>
          <p:cNvSpPr>
            <a:spLocks noGrp="1"/>
          </p:cNvSpPr>
          <p:nvPr>
            <p:ph type="dt" idx="10"/>
          </p:nvPr>
        </p:nvSpPr>
        <p:spPr/>
        <p:txBody>
          <a:bodyPr/>
          <a:lstStyle/>
          <a:p>
            <a:r>
              <a:rPr lang="en-US"/>
              <a:t>September 2021</a:t>
            </a:r>
            <a:endParaRPr lang="en-GB" dirty="0"/>
          </a:p>
        </p:txBody>
      </p:sp>
      <p:sp>
        <p:nvSpPr>
          <p:cNvPr id="4" name="Footer Placeholder 3">
            <a:extLst>
              <a:ext uri="{FF2B5EF4-FFF2-40B4-BE49-F238E27FC236}">
                <a16:creationId xmlns:a16="http://schemas.microsoft.com/office/drawing/2014/main" id="{977F8366-2BA3-452E-B871-04E00ED23ACF}"/>
              </a:ext>
            </a:extLst>
          </p:cNvPr>
          <p:cNvSpPr>
            <a:spLocks noGrp="1"/>
          </p:cNvSpPr>
          <p:nvPr>
            <p:ph type="ftr" idx="11"/>
          </p:nvPr>
        </p:nvSpPr>
        <p:spPr/>
        <p:txBody>
          <a:bodyPr/>
          <a:lstStyle/>
          <a:p>
            <a:r>
              <a:rPr lang="en-GB"/>
              <a:t>Jon Rosdahl, Qualcomm</a:t>
            </a:r>
            <a:endParaRPr lang="en-GB" dirty="0"/>
          </a:p>
        </p:txBody>
      </p:sp>
      <p:sp>
        <p:nvSpPr>
          <p:cNvPr id="5" name="Slide Number Placeholder 4">
            <a:extLst>
              <a:ext uri="{FF2B5EF4-FFF2-40B4-BE49-F238E27FC236}">
                <a16:creationId xmlns:a16="http://schemas.microsoft.com/office/drawing/2014/main" id="{17B9DCBE-B4FB-46C9-954C-FB10CAE41DA5}"/>
              </a:ext>
            </a:extLst>
          </p:cNvPr>
          <p:cNvSpPr>
            <a:spLocks noGrp="1"/>
          </p:cNvSpPr>
          <p:nvPr>
            <p:ph type="sldNum" idx="12"/>
          </p:nvPr>
        </p:nvSpPr>
        <p:spPr/>
        <p:txBody>
          <a:bodyPr/>
          <a:lstStyle/>
          <a:p>
            <a:r>
              <a:rPr lang="en-GB"/>
              <a:t>Slide </a:t>
            </a:r>
            <a:fld id="{06B781AF-4CCF-49B0-A572-DE54FBE5D942}" type="slidenum">
              <a:rPr lang="en-GB" smtClean="0"/>
              <a:pPr/>
              <a:t>23</a:t>
            </a:fld>
            <a:endParaRPr lang="en-GB" dirty="0"/>
          </a:p>
        </p:txBody>
      </p:sp>
    </p:spTree>
    <p:extLst>
      <p:ext uri="{BB962C8B-B14F-4D97-AF65-F5344CB8AC3E}">
        <p14:creationId xmlns:p14="http://schemas.microsoft.com/office/powerpoint/2010/main" val="27595840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51E4D-6269-417B-AFE6-823BE0C83A8E}"/>
              </a:ext>
            </a:extLst>
          </p:cNvPr>
          <p:cNvSpPr>
            <a:spLocks noGrp="1"/>
          </p:cNvSpPr>
          <p:nvPr>
            <p:ph type="title"/>
          </p:nvPr>
        </p:nvSpPr>
        <p:spPr>
          <a:xfrm>
            <a:off x="628650" y="681037"/>
            <a:ext cx="7886700" cy="690564"/>
          </a:xfrm>
        </p:spPr>
        <p:txBody>
          <a:bodyPr/>
          <a:lstStyle/>
          <a:p>
            <a:r>
              <a:rPr lang="en-US" dirty="0"/>
              <a:t>802WCSC Motion 2021-09-01-01</a:t>
            </a:r>
          </a:p>
        </p:txBody>
      </p:sp>
      <p:sp>
        <p:nvSpPr>
          <p:cNvPr id="3" name="Content Placeholder 2">
            <a:extLst>
              <a:ext uri="{FF2B5EF4-FFF2-40B4-BE49-F238E27FC236}">
                <a16:creationId xmlns:a16="http://schemas.microsoft.com/office/drawing/2014/main" id="{BD51C5AD-1213-44EC-9BD9-EBBDE257C6DA}"/>
              </a:ext>
            </a:extLst>
          </p:cNvPr>
          <p:cNvSpPr>
            <a:spLocks noGrp="1"/>
          </p:cNvSpPr>
          <p:nvPr>
            <p:ph idx="1"/>
          </p:nvPr>
        </p:nvSpPr>
        <p:spPr>
          <a:xfrm>
            <a:off x="676441" y="1585651"/>
            <a:ext cx="7770813" cy="4591312"/>
          </a:xfrm>
        </p:spPr>
        <p:txBody>
          <a:bodyPr/>
          <a:lstStyle/>
          <a:p>
            <a:r>
              <a:rPr lang="en-US" sz="2000" dirty="0"/>
              <a:t>Whereas the ongoing restrictions of the COVID-19 Pandemic has impacted the ability to hold a viable in-person meeting in January 2022, (Attendees not able to travel, less than 47% potential minimum attendance, Travel Restrictions, Space available).</a:t>
            </a:r>
          </a:p>
          <a:p>
            <a:endParaRPr lang="en-US" sz="2000" dirty="0"/>
          </a:p>
          <a:p>
            <a:r>
              <a:rPr lang="en-US" sz="2000" dirty="0"/>
              <a:t>Move to Cancel the 2022 January 802 Wireless Interim at the Hilton Panama, Panama City, Panama, in person event.</a:t>
            </a:r>
          </a:p>
          <a:p>
            <a:endParaRPr lang="en-US" sz="2000" dirty="0"/>
          </a:p>
          <a:p>
            <a:r>
              <a:rPr lang="en-US" sz="2000" dirty="0"/>
              <a:t>Moved: Jon Rosdahl</a:t>
            </a:r>
          </a:p>
          <a:p>
            <a:r>
              <a:rPr lang="en-US" sz="2000" dirty="0"/>
              <a:t>Second: Stephen McCann</a:t>
            </a:r>
          </a:p>
          <a:p>
            <a:r>
              <a:rPr lang="en-US" sz="2000" dirty="0"/>
              <a:t>Results: Approved by Unanimous Consent (14 Members of 802WSC)</a:t>
            </a:r>
          </a:p>
          <a:p>
            <a:endParaRPr lang="en-US" sz="2000" dirty="0"/>
          </a:p>
        </p:txBody>
      </p:sp>
      <p:sp>
        <p:nvSpPr>
          <p:cNvPr id="4" name="Date Placeholder 3">
            <a:extLst>
              <a:ext uri="{FF2B5EF4-FFF2-40B4-BE49-F238E27FC236}">
                <a16:creationId xmlns:a16="http://schemas.microsoft.com/office/drawing/2014/main" id="{3F94B700-B8CA-4CEC-B7C2-A8A0E27B4B6A}"/>
              </a:ext>
            </a:extLst>
          </p:cNvPr>
          <p:cNvSpPr>
            <a:spLocks noGrp="1"/>
          </p:cNvSpPr>
          <p:nvPr>
            <p:ph type="dt" idx="10"/>
          </p:nvPr>
        </p:nvSpPr>
        <p:spPr/>
        <p:txBody>
          <a:bodyPr/>
          <a:lstStyle/>
          <a:p>
            <a:r>
              <a:rPr lang="en-US"/>
              <a:t>September 2021</a:t>
            </a:r>
            <a:endParaRPr lang="en-GB" dirty="0"/>
          </a:p>
        </p:txBody>
      </p:sp>
      <p:sp>
        <p:nvSpPr>
          <p:cNvPr id="5" name="Footer Placeholder 4">
            <a:extLst>
              <a:ext uri="{FF2B5EF4-FFF2-40B4-BE49-F238E27FC236}">
                <a16:creationId xmlns:a16="http://schemas.microsoft.com/office/drawing/2014/main" id="{01FEDFB7-3AFF-4D3C-9518-515738BAB3B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9EAA541-29A5-48AA-A3C9-8258B109ADB3}"/>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4639936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94A63-F0AF-4906-871F-C4911446EA22}"/>
              </a:ext>
            </a:extLst>
          </p:cNvPr>
          <p:cNvSpPr>
            <a:spLocks noGrp="1"/>
          </p:cNvSpPr>
          <p:nvPr>
            <p:ph type="title"/>
          </p:nvPr>
        </p:nvSpPr>
        <p:spPr>
          <a:xfrm>
            <a:off x="628650" y="681037"/>
            <a:ext cx="7886700" cy="690563"/>
          </a:xfrm>
        </p:spPr>
        <p:txBody>
          <a:bodyPr/>
          <a:lstStyle/>
          <a:p>
            <a:r>
              <a:rPr lang="en-US" dirty="0"/>
              <a:t>802WCSC Motion 2021-09-01-02</a:t>
            </a:r>
          </a:p>
        </p:txBody>
      </p:sp>
      <p:sp>
        <p:nvSpPr>
          <p:cNvPr id="3" name="Content Placeholder 2">
            <a:extLst>
              <a:ext uri="{FF2B5EF4-FFF2-40B4-BE49-F238E27FC236}">
                <a16:creationId xmlns:a16="http://schemas.microsoft.com/office/drawing/2014/main" id="{BF484645-31EE-434D-8ECF-101809B54F30}"/>
              </a:ext>
            </a:extLst>
          </p:cNvPr>
          <p:cNvSpPr>
            <a:spLocks noGrp="1"/>
          </p:cNvSpPr>
          <p:nvPr>
            <p:ph idx="1"/>
          </p:nvPr>
        </p:nvSpPr>
        <p:spPr>
          <a:xfrm>
            <a:off x="723899" y="1612947"/>
            <a:ext cx="7770813" cy="4113213"/>
          </a:xfrm>
        </p:spPr>
        <p:txBody>
          <a:bodyPr/>
          <a:lstStyle/>
          <a:p>
            <a:r>
              <a:rPr lang="en-US" sz="2000" dirty="0"/>
              <a:t>Whereas the 802 Wireless treasury has been funding costs associated with supporting 802 Wireless activities (session contracting costs - both in person and electronic, group costs, etc.) from the reserves without any income for the past 18 months, </a:t>
            </a:r>
          </a:p>
          <a:p>
            <a:r>
              <a:rPr lang="en-US" sz="2000" dirty="0"/>
              <a:t>Move to hold the 2022 January 802 Wireless Electronic Interim with a meeting fee of USD$50 payable 15 days prior to start and USD$75 until the start of the Interim Session, and USD$125 thereafter.</a:t>
            </a:r>
          </a:p>
          <a:p>
            <a:r>
              <a:rPr lang="en-US" sz="2000" dirty="0"/>
              <a:t>Moved: Jon Rosdahl</a:t>
            </a:r>
          </a:p>
          <a:p>
            <a:r>
              <a:rPr lang="en-US" sz="2000" dirty="0"/>
              <a:t>Second: Ben Rolfe</a:t>
            </a:r>
          </a:p>
          <a:p>
            <a:r>
              <a:rPr lang="en-US" sz="2000" dirty="0"/>
              <a:t>Results:  Approved Unanimous Consent (9 - 802W Executive Committee members)</a:t>
            </a:r>
          </a:p>
        </p:txBody>
      </p:sp>
      <p:sp>
        <p:nvSpPr>
          <p:cNvPr id="4" name="Date Placeholder 3">
            <a:extLst>
              <a:ext uri="{FF2B5EF4-FFF2-40B4-BE49-F238E27FC236}">
                <a16:creationId xmlns:a16="http://schemas.microsoft.com/office/drawing/2014/main" id="{31ABF72F-DD4D-42CC-866F-A70F716D73B3}"/>
              </a:ext>
            </a:extLst>
          </p:cNvPr>
          <p:cNvSpPr>
            <a:spLocks noGrp="1"/>
          </p:cNvSpPr>
          <p:nvPr>
            <p:ph type="dt" idx="10"/>
          </p:nvPr>
        </p:nvSpPr>
        <p:spPr/>
        <p:txBody>
          <a:bodyPr/>
          <a:lstStyle/>
          <a:p>
            <a:r>
              <a:rPr lang="en-US"/>
              <a:t>September 2021</a:t>
            </a:r>
            <a:endParaRPr lang="en-GB" dirty="0"/>
          </a:p>
        </p:txBody>
      </p:sp>
      <p:sp>
        <p:nvSpPr>
          <p:cNvPr id="5" name="Footer Placeholder 4">
            <a:extLst>
              <a:ext uri="{FF2B5EF4-FFF2-40B4-BE49-F238E27FC236}">
                <a16:creationId xmlns:a16="http://schemas.microsoft.com/office/drawing/2014/main" id="{D7177340-CB0F-42BB-847B-D5674A73E63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AA32125-F5B7-4120-B67E-D753BEB44E9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360850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97816-3821-4F6B-8AF9-CDE7BC4C30F1}"/>
              </a:ext>
            </a:extLst>
          </p:cNvPr>
          <p:cNvSpPr>
            <a:spLocks noGrp="1"/>
          </p:cNvSpPr>
          <p:nvPr>
            <p:ph type="title"/>
          </p:nvPr>
        </p:nvSpPr>
        <p:spPr/>
        <p:txBody>
          <a:bodyPr/>
          <a:lstStyle/>
          <a:p>
            <a:r>
              <a:rPr lang="en-US" dirty="0"/>
              <a:t>802WCSC Motion 2021-09-01-03</a:t>
            </a:r>
          </a:p>
        </p:txBody>
      </p:sp>
      <p:sp>
        <p:nvSpPr>
          <p:cNvPr id="3" name="Content Placeholder 2">
            <a:extLst>
              <a:ext uri="{FF2B5EF4-FFF2-40B4-BE49-F238E27FC236}">
                <a16:creationId xmlns:a16="http://schemas.microsoft.com/office/drawing/2014/main" id="{9C1D4260-078A-498A-B844-BD024C66623C}"/>
              </a:ext>
            </a:extLst>
          </p:cNvPr>
          <p:cNvSpPr>
            <a:spLocks noGrp="1"/>
          </p:cNvSpPr>
          <p:nvPr>
            <p:ph idx="1"/>
          </p:nvPr>
        </p:nvSpPr>
        <p:spPr/>
        <p:txBody>
          <a:bodyPr/>
          <a:lstStyle/>
          <a:p>
            <a:r>
              <a:rPr lang="en-US" dirty="0"/>
              <a:t>Approve Panama Hilton – January 2024</a:t>
            </a:r>
          </a:p>
          <a:p>
            <a:r>
              <a:rPr lang="en-US" dirty="0"/>
              <a:t>Move to approve the Panama Hilton, Panama City, Panama as the venue location for the 2024 January 802Wireless Interim.</a:t>
            </a:r>
          </a:p>
          <a:p>
            <a:endParaRPr lang="en-US" dirty="0"/>
          </a:p>
          <a:p>
            <a:r>
              <a:rPr lang="en-US" dirty="0"/>
              <a:t>Moved: Jon Rosdahl</a:t>
            </a:r>
          </a:p>
          <a:p>
            <a:r>
              <a:rPr lang="en-US" dirty="0"/>
              <a:t>Second: Rick Alfvin</a:t>
            </a:r>
          </a:p>
          <a:p>
            <a:r>
              <a:rPr lang="en-US" dirty="0"/>
              <a:t>Results: </a:t>
            </a:r>
            <a:r>
              <a:rPr lang="en-US" sz="2400" dirty="0"/>
              <a:t>Approved 11-0-3 (14 Members of 802WSC)</a:t>
            </a:r>
          </a:p>
          <a:p>
            <a:endParaRPr lang="en-US" dirty="0"/>
          </a:p>
        </p:txBody>
      </p:sp>
      <p:sp>
        <p:nvSpPr>
          <p:cNvPr id="4" name="Date Placeholder 3">
            <a:extLst>
              <a:ext uri="{FF2B5EF4-FFF2-40B4-BE49-F238E27FC236}">
                <a16:creationId xmlns:a16="http://schemas.microsoft.com/office/drawing/2014/main" id="{9A3B086A-1FF6-44B3-824C-8A68F78AD5A3}"/>
              </a:ext>
            </a:extLst>
          </p:cNvPr>
          <p:cNvSpPr>
            <a:spLocks noGrp="1"/>
          </p:cNvSpPr>
          <p:nvPr>
            <p:ph type="dt" idx="10"/>
          </p:nvPr>
        </p:nvSpPr>
        <p:spPr/>
        <p:txBody>
          <a:bodyPr/>
          <a:lstStyle/>
          <a:p>
            <a:r>
              <a:rPr lang="en-US"/>
              <a:t>September 2021</a:t>
            </a:r>
            <a:endParaRPr lang="en-GB" dirty="0"/>
          </a:p>
        </p:txBody>
      </p:sp>
      <p:sp>
        <p:nvSpPr>
          <p:cNvPr id="5" name="Footer Placeholder 4">
            <a:extLst>
              <a:ext uri="{FF2B5EF4-FFF2-40B4-BE49-F238E27FC236}">
                <a16:creationId xmlns:a16="http://schemas.microsoft.com/office/drawing/2014/main" id="{E887EB17-A5DC-4016-98ED-492DF1C2E1BC}"/>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B083C16-6629-459E-9374-A1C3834919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796801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685800" y="685800"/>
            <a:ext cx="7772400" cy="5334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3" name="Content Placeholder 2">
            <a:extLst>
              <a:ext uri="{FF2B5EF4-FFF2-40B4-BE49-F238E27FC236}">
                <a16:creationId xmlns:a16="http://schemas.microsoft.com/office/drawing/2014/main" id="{B208A5EB-69CF-4A66-8DC9-FC2ED0E8DDF8}"/>
              </a:ext>
            </a:extLst>
          </p:cNvPr>
          <p:cNvSpPr>
            <a:spLocks noGrp="1"/>
          </p:cNvSpPr>
          <p:nvPr>
            <p:ph idx="1"/>
          </p:nvPr>
        </p:nvSpPr>
        <p:spPr/>
        <p:txBody>
          <a:bodyPr/>
          <a:lstStyle/>
          <a:p>
            <a:r>
              <a:rPr lang="en-US" dirty="0">
                <a:hlinkClick r:id="rId3"/>
              </a:rPr>
              <a:t>https://www.delta.com/us/en/travel-planning-center/find-your-destination/explore-top-destinations?mkcpgn=EM_MKTG_TNUP_CL_210830_AA900989_A01A_P0_DDM</a:t>
            </a:r>
            <a:endParaRPr lang="en-US" dirty="0"/>
          </a:p>
          <a:p>
            <a:endParaRPr lang="en-US" dirty="0"/>
          </a:p>
          <a:p>
            <a:r>
              <a:rPr lang="en-US" dirty="0">
                <a:hlinkClick r:id="rId4"/>
              </a:rPr>
              <a:t>https://travel.state.gov/content/travel/en/traveladvisories/traveladvisories/panama-travel-advisory.html</a:t>
            </a:r>
            <a:endParaRPr lang="en-US" dirty="0"/>
          </a:p>
          <a:p>
            <a:endParaRPr lang="en-US" dirty="0"/>
          </a:p>
          <a:p>
            <a:r>
              <a:rPr lang="en-US" dirty="0">
                <a:hlinkClick r:id="rId5"/>
              </a:rPr>
              <a:t>https://www.visitpanama.com/information/travel-guidelines/</a:t>
            </a:r>
            <a:r>
              <a:rPr lang="en-US" dirty="0"/>
              <a:t> </a:t>
            </a:r>
            <a:br>
              <a:rPr lang="en-US" dirty="0"/>
            </a:br>
            <a:br>
              <a:rPr lang="en-US" dirty="0"/>
            </a:br>
            <a:endParaRPr lang="en-US" dirty="0"/>
          </a:p>
        </p:txBody>
      </p:sp>
      <p:sp>
        <p:nvSpPr>
          <p:cNvPr id="4" name="Date Placeholder 3"/>
          <p:cNvSpPr>
            <a:spLocks noGrp="1"/>
          </p:cNvSpPr>
          <p:nvPr>
            <p:ph type="dt" idx="10"/>
          </p:nvPr>
        </p:nvSpPr>
        <p:spPr>
          <a:xfrm>
            <a:off x="714348" y="357166"/>
            <a:ext cx="2374889" cy="273050"/>
          </a:xfrm>
        </p:spPr>
        <p:txBody>
          <a:bodyPr/>
          <a:lstStyle/>
          <a:p>
            <a:r>
              <a:rPr lang="en-US"/>
              <a:t>September 2021</a:t>
            </a:r>
            <a:endParaRPr lang="en-GB" dirty="0"/>
          </a:p>
        </p:txBody>
      </p:sp>
      <p:sp>
        <p:nvSpPr>
          <p:cNvPr id="5" name="Footer Placeholder 4"/>
          <p:cNvSpPr>
            <a:spLocks noGrp="1"/>
          </p:cNvSpPr>
          <p:nvPr>
            <p:ph type="ftr" idx="11"/>
          </p:nvPr>
        </p:nvSpPr>
        <p:spPr>
          <a:xfrm>
            <a:off x="6215074" y="6475413"/>
            <a:ext cx="232726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27</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685800" y="684213"/>
            <a:ext cx="7772400" cy="839787"/>
          </a:xfrm>
          <a:ln/>
        </p:spPr>
        <p:txBody>
          <a:bodyPr lIns="90000" tIns="46800" rIns="90000" bIns="46800"/>
          <a:lstStyle/>
          <a:p>
            <a:r>
              <a:rPr lang="en-US" dirty="0"/>
              <a:t>Future Venue Status – Sept 1, 2021</a:t>
            </a:r>
          </a:p>
        </p:txBody>
      </p:sp>
      <p:sp>
        <p:nvSpPr>
          <p:cNvPr id="9218" name="Rectangle 2"/>
          <p:cNvSpPr>
            <a:spLocks noGrp="1" noChangeArrowheads="1"/>
          </p:cNvSpPr>
          <p:nvPr>
            <p:ph idx="1"/>
          </p:nvPr>
        </p:nvSpPr>
        <p:spPr>
          <a:xfrm>
            <a:off x="685800" y="1524000"/>
            <a:ext cx="7772400" cy="4876800"/>
          </a:xfrm>
          <a:ln/>
        </p:spPr>
        <p:txBody>
          <a:bodyPr/>
          <a:lstStyle/>
          <a:p>
            <a:pPr>
              <a:buFont typeface="Times New Roman" pitchFamily="16" charset="0"/>
              <a:buChar char="•"/>
            </a:pPr>
            <a:r>
              <a:rPr lang="en-GB" dirty="0"/>
              <a:t>2021-09 802W Electronic Interim </a:t>
            </a:r>
          </a:p>
          <a:p>
            <a:pPr>
              <a:buFont typeface="Wingdings" panose="05000000000000000000" pitchFamily="2" charset="2"/>
              <a:buChar char="v"/>
            </a:pPr>
            <a:r>
              <a:rPr lang="en-GB" dirty="0">
                <a:highlight>
                  <a:srgbClr val="FFFF00"/>
                </a:highlight>
              </a:rPr>
              <a:t>2022-01 </a:t>
            </a:r>
            <a:r>
              <a:rPr lang="en-GB" dirty="0">
                <a:solidFill>
                  <a:srgbClr val="FF0000"/>
                </a:solidFill>
                <a:highlight>
                  <a:srgbClr val="FFFF00"/>
                </a:highlight>
              </a:rPr>
              <a:t>Panama – </a:t>
            </a:r>
            <a:r>
              <a:rPr lang="en-GB" dirty="0">
                <a:solidFill>
                  <a:schemeClr val="tx1"/>
                </a:solidFill>
              </a:rPr>
              <a:t>Contract with IEEE – </a:t>
            </a:r>
            <a:r>
              <a:rPr lang="en-GB" dirty="0">
                <a:solidFill>
                  <a:schemeClr val="tx1"/>
                </a:solidFill>
                <a:highlight>
                  <a:srgbClr val="00FFFF"/>
                </a:highlight>
              </a:rPr>
              <a:t>Discussion Today (Sept 1)</a:t>
            </a:r>
          </a:p>
          <a:p>
            <a:pPr>
              <a:buFont typeface="Wingdings" panose="05000000000000000000" pitchFamily="2" charset="2"/>
              <a:buChar char="v"/>
            </a:pPr>
            <a:r>
              <a:rPr lang="en-GB" dirty="0">
                <a:highlight>
                  <a:srgbClr val="FFFF00"/>
                </a:highlight>
              </a:rPr>
              <a:t>2022-05 Warsaw</a:t>
            </a:r>
          </a:p>
          <a:p>
            <a:pPr>
              <a:buFont typeface="Times New Roman" pitchFamily="16" charset="0"/>
              <a:buChar char="•"/>
            </a:pPr>
            <a:r>
              <a:rPr lang="en-GB" dirty="0"/>
              <a:t>2022-09 Waikoloa, HI</a:t>
            </a:r>
          </a:p>
          <a:p>
            <a:pPr>
              <a:buFont typeface="Times New Roman" pitchFamily="16" charset="0"/>
              <a:buChar char="•"/>
            </a:pPr>
            <a:r>
              <a:rPr lang="en-GB" dirty="0"/>
              <a:t>2023-01 Baltimore, MD</a:t>
            </a:r>
          </a:p>
          <a:p>
            <a:pPr>
              <a:buFont typeface="Wingdings" panose="05000000000000000000" pitchFamily="2" charset="2"/>
              <a:buChar char="v"/>
            </a:pPr>
            <a:r>
              <a:rPr lang="en-GB" dirty="0">
                <a:highlight>
                  <a:srgbClr val="FFFF00"/>
                </a:highlight>
              </a:rPr>
              <a:t>2023-05 open – TBD </a:t>
            </a:r>
            <a:r>
              <a:rPr lang="en-GB" dirty="0"/>
              <a:t>– Target Asia Venue (Osaka?)</a:t>
            </a:r>
          </a:p>
          <a:p>
            <a:pPr>
              <a:buFont typeface="Times New Roman" pitchFamily="16" charset="0"/>
              <a:buChar char="•"/>
            </a:pPr>
            <a:r>
              <a:rPr lang="en-GB" dirty="0"/>
              <a:t>2023-09 Atlanta – Buckhead, GA</a:t>
            </a:r>
          </a:p>
          <a:p>
            <a:pPr>
              <a:buFont typeface="Times New Roman" pitchFamily="16" charset="0"/>
              <a:buChar char="•"/>
            </a:pPr>
            <a:r>
              <a:rPr lang="en-GB" dirty="0"/>
              <a:t>2024-01 </a:t>
            </a:r>
            <a:r>
              <a:rPr lang="en-GB" sz="2400" i="1" dirty="0">
                <a:solidFill>
                  <a:schemeClr val="bg1">
                    <a:lumMod val="95000"/>
                  </a:schemeClr>
                </a:solidFill>
                <a:highlight>
                  <a:srgbClr val="FF0000"/>
                </a:highlight>
              </a:rPr>
              <a:t>Irvine, CA – Venue has cancelled</a:t>
            </a:r>
          </a:p>
          <a:p>
            <a:pPr>
              <a:buFont typeface="Wingdings" panose="05000000000000000000" pitchFamily="2" charset="2"/>
              <a:buChar char="v"/>
            </a:pPr>
            <a:r>
              <a:rPr lang="en-GB" dirty="0">
                <a:highlight>
                  <a:srgbClr val="FFFF00"/>
                </a:highlight>
              </a:rPr>
              <a:t>2024-05 open – TBD </a:t>
            </a:r>
            <a:r>
              <a:rPr lang="en-GB" dirty="0"/>
              <a:t>– Target Europe</a:t>
            </a:r>
          </a:p>
          <a:p>
            <a:pPr>
              <a:buFont typeface="Times New Roman" pitchFamily="16" charset="0"/>
              <a:buChar char="•"/>
            </a:pPr>
            <a:r>
              <a:rPr lang="en-GB" dirty="0"/>
              <a:t>2024-09 Waikoloa, HI</a:t>
            </a:r>
          </a:p>
        </p:txBody>
      </p:sp>
      <p:sp>
        <p:nvSpPr>
          <p:cNvPr id="4" name="Date Placeholder 3"/>
          <p:cNvSpPr>
            <a:spLocks noGrp="1"/>
          </p:cNvSpPr>
          <p:nvPr>
            <p:ph type="dt" idx="10"/>
          </p:nvPr>
        </p:nvSpPr>
        <p:spPr>
          <a:xfrm>
            <a:off x="714348" y="357166"/>
            <a:ext cx="2374889" cy="273050"/>
          </a:xfrm>
        </p:spPr>
        <p:txBody>
          <a:bodyPr/>
          <a:lstStyle/>
          <a:p>
            <a:r>
              <a:rPr lang="en-US"/>
              <a:t>September 2021</a:t>
            </a:r>
            <a:endParaRPr lang="en-GB" dirty="0"/>
          </a:p>
        </p:txBody>
      </p:sp>
      <p:sp>
        <p:nvSpPr>
          <p:cNvPr id="5" name="Footer Placeholder 4"/>
          <p:cNvSpPr>
            <a:spLocks noGrp="1"/>
          </p:cNvSpPr>
          <p:nvPr>
            <p:ph type="ftr" idx="11"/>
          </p:nvPr>
        </p:nvSpPr>
        <p:spPr>
          <a:xfrm>
            <a:off x="6286512" y="6475413"/>
            <a:ext cx="2255826"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3" name="TextBox 2">
            <a:extLst>
              <a:ext uri="{FF2B5EF4-FFF2-40B4-BE49-F238E27FC236}">
                <a16:creationId xmlns:a16="http://schemas.microsoft.com/office/drawing/2014/main" id="{53A5F0E2-5A9C-4C29-ADCF-6DEA7452BA41}"/>
              </a:ext>
            </a:extLst>
          </p:cNvPr>
          <p:cNvSpPr txBox="1"/>
          <p:nvPr/>
        </p:nvSpPr>
        <p:spPr>
          <a:xfrm>
            <a:off x="6400800" y="5644416"/>
            <a:ext cx="2057400" cy="646331"/>
          </a:xfrm>
          <a:prstGeom prst="rect">
            <a:avLst/>
          </a:prstGeom>
          <a:noFill/>
        </p:spPr>
        <p:txBody>
          <a:bodyPr wrap="square" rtlCol="0">
            <a:spAutoFit/>
          </a:bodyPr>
          <a:lstStyle/>
          <a:p>
            <a:r>
              <a:rPr lang="en-US" sz="1800" dirty="0">
                <a:solidFill>
                  <a:schemeClr val="tx1"/>
                </a:solidFill>
              </a:rPr>
              <a:t>MTG Events has Starred Venues</a:t>
            </a:r>
          </a:p>
        </p:txBody>
      </p:sp>
    </p:spTree>
    <p:extLst>
      <p:ext uri="{BB962C8B-B14F-4D97-AF65-F5344CB8AC3E}">
        <p14:creationId xmlns:p14="http://schemas.microsoft.com/office/powerpoint/2010/main" val="8367848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DCF93-43C8-45E2-8A85-920C7B6ECCE4}"/>
              </a:ext>
            </a:extLst>
          </p:cNvPr>
          <p:cNvSpPr>
            <a:spLocks noGrp="1"/>
          </p:cNvSpPr>
          <p:nvPr>
            <p:ph type="title"/>
          </p:nvPr>
        </p:nvSpPr>
        <p:spPr/>
        <p:txBody>
          <a:bodyPr/>
          <a:lstStyle/>
          <a:p>
            <a:r>
              <a:rPr lang="en-US" dirty="0"/>
              <a:t>2022-01/2024-01  - Hotel Irvine</a:t>
            </a:r>
          </a:p>
        </p:txBody>
      </p:sp>
      <p:sp>
        <p:nvSpPr>
          <p:cNvPr id="3" name="Content Placeholder 2">
            <a:extLst>
              <a:ext uri="{FF2B5EF4-FFF2-40B4-BE49-F238E27FC236}">
                <a16:creationId xmlns:a16="http://schemas.microsoft.com/office/drawing/2014/main" id="{B2DA9C73-2507-435E-882A-92BDAB01CB69}"/>
              </a:ext>
            </a:extLst>
          </p:cNvPr>
          <p:cNvSpPr>
            <a:spLocks noGrp="1"/>
          </p:cNvSpPr>
          <p:nvPr>
            <p:ph idx="1"/>
          </p:nvPr>
        </p:nvSpPr>
        <p:spPr/>
        <p:txBody>
          <a:bodyPr/>
          <a:lstStyle/>
          <a:p>
            <a:r>
              <a:rPr lang="en-US" dirty="0"/>
              <a:t>We had a contract in place for January 2022.</a:t>
            </a:r>
          </a:p>
          <a:p>
            <a:pPr lvl="1"/>
            <a:r>
              <a:rPr lang="en-US" dirty="0"/>
              <a:t>This was cancelled due to Pandemic and a possible replacement of Panama selected (deferred from May 2021).</a:t>
            </a:r>
          </a:p>
          <a:p>
            <a:r>
              <a:rPr lang="en-US" dirty="0"/>
              <a:t>Contract was sent IEEE for changing to 2024 and executed May 2021</a:t>
            </a:r>
          </a:p>
          <a:p>
            <a:pPr lvl="1"/>
            <a:r>
              <a:rPr lang="en-US" dirty="0"/>
              <a:t>Subsequently, the Hotel has notified us that they are closing and being sold.</a:t>
            </a:r>
          </a:p>
          <a:p>
            <a:pPr lvl="1"/>
            <a:r>
              <a:rPr lang="en-US" dirty="0"/>
              <a:t>They are formally cancelling the contract.</a:t>
            </a:r>
          </a:p>
          <a:p>
            <a:pPr lvl="1"/>
            <a:r>
              <a:rPr lang="en-US" dirty="0"/>
              <a:t>We are working with the IEEE Emergency Response Team and MCE to negotiate the potential penalties for the Hotel Irvine.</a:t>
            </a:r>
          </a:p>
          <a:p>
            <a:pPr lvl="1"/>
            <a:endParaRPr lang="en-US" dirty="0"/>
          </a:p>
          <a:p>
            <a:pPr lvl="1"/>
            <a:r>
              <a:rPr lang="en-US" dirty="0"/>
              <a:t>This leave open 2024 January for another venue.</a:t>
            </a:r>
          </a:p>
        </p:txBody>
      </p:sp>
      <p:sp>
        <p:nvSpPr>
          <p:cNvPr id="6" name="Date Placeholder 5">
            <a:extLst>
              <a:ext uri="{FF2B5EF4-FFF2-40B4-BE49-F238E27FC236}">
                <a16:creationId xmlns:a16="http://schemas.microsoft.com/office/drawing/2014/main" id="{86CFBA1C-5132-4783-9F51-A6E174A84F39}"/>
              </a:ext>
            </a:extLst>
          </p:cNvPr>
          <p:cNvSpPr>
            <a:spLocks noGrp="1"/>
          </p:cNvSpPr>
          <p:nvPr>
            <p:ph type="dt" idx="10"/>
          </p:nvPr>
        </p:nvSpPr>
        <p:spPr/>
        <p:txBody>
          <a:bodyPr/>
          <a:lstStyle/>
          <a:p>
            <a:r>
              <a:rPr lang="en-US"/>
              <a:t>September 2021</a:t>
            </a:r>
            <a:endParaRPr lang="en-GB" dirty="0"/>
          </a:p>
        </p:txBody>
      </p:sp>
      <p:sp>
        <p:nvSpPr>
          <p:cNvPr id="5" name="Footer Placeholder 4">
            <a:extLst>
              <a:ext uri="{FF2B5EF4-FFF2-40B4-BE49-F238E27FC236}">
                <a16:creationId xmlns:a16="http://schemas.microsoft.com/office/drawing/2014/main" id="{B3DAE79D-8A8A-4280-8E23-37DCC20AB9A0}"/>
              </a:ext>
            </a:extLst>
          </p:cNvPr>
          <p:cNvSpPr>
            <a:spLocks noGrp="1"/>
          </p:cNvSpPr>
          <p:nvPr>
            <p:ph type="ftr" idx="11"/>
          </p:nvPr>
        </p:nvSpPr>
        <p:spPr/>
        <p:txBody>
          <a:bodyPr/>
          <a:lstStyle/>
          <a:p>
            <a:r>
              <a:rPr lang="en-GB" dirty="0"/>
              <a:t>Jon Rosdahl, Qualcomm</a:t>
            </a:r>
          </a:p>
        </p:txBody>
      </p:sp>
      <p:sp>
        <p:nvSpPr>
          <p:cNvPr id="4" name="Slide Number Placeholder 3">
            <a:extLst>
              <a:ext uri="{FF2B5EF4-FFF2-40B4-BE49-F238E27FC236}">
                <a16:creationId xmlns:a16="http://schemas.microsoft.com/office/drawing/2014/main" id="{C62B312C-48FD-46BE-BF42-23FB70902C05}"/>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605753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68871-7F80-45BA-8643-AD722245DEA2}"/>
              </a:ext>
            </a:extLst>
          </p:cNvPr>
          <p:cNvSpPr>
            <a:spLocks noGrp="1"/>
          </p:cNvSpPr>
          <p:nvPr>
            <p:ph type="title"/>
          </p:nvPr>
        </p:nvSpPr>
        <p:spPr/>
        <p:txBody>
          <a:bodyPr/>
          <a:lstStyle/>
          <a:p>
            <a:r>
              <a:rPr lang="en-US" dirty="0"/>
              <a:t>2022-01 Hilton Panama</a:t>
            </a:r>
          </a:p>
        </p:txBody>
      </p:sp>
      <p:sp>
        <p:nvSpPr>
          <p:cNvPr id="3" name="Content Placeholder 2">
            <a:extLst>
              <a:ext uri="{FF2B5EF4-FFF2-40B4-BE49-F238E27FC236}">
                <a16:creationId xmlns:a16="http://schemas.microsoft.com/office/drawing/2014/main" id="{ADA148A3-B5FB-46FB-B905-75CFAC6F6594}"/>
              </a:ext>
            </a:extLst>
          </p:cNvPr>
          <p:cNvSpPr>
            <a:spLocks noGrp="1"/>
          </p:cNvSpPr>
          <p:nvPr>
            <p:ph idx="1"/>
          </p:nvPr>
        </p:nvSpPr>
        <p:spPr/>
        <p:txBody>
          <a:bodyPr/>
          <a:lstStyle/>
          <a:p>
            <a:r>
              <a:rPr lang="en-US" dirty="0"/>
              <a:t>Working with Mtg Events and the hotel for planning and contract.</a:t>
            </a:r>
          </a:p>
          <a:p>
            <a:r>
              <a:rPr lang="en-US" dirty="0"/>
              <a:t>Initial Contract room block, and meeting space plan is underway.</a:t>
            </a:r>
          </a:p>
          <a:p>
            <a:r>
              <a:rPr lang="en-US" dirty="0"/>
              <a:t>IEEE Contract Legal Review and Execution in process.</a:t>
            </a:r>
          </a:p>
          <a:p>
            <a:r>
              <a:rPr lang="en-US" dirty="0"/>
              <a:t>This could complete immediately but was put off until after today (9-1-2021) for Wireless Chairs Discussion.</a:t>
            </a:r>
          </a:p>
          <a:p>
            <a:r>
              <a:rPr lang="en-US" dirty="0"/>
              <a:t>See later slides.</a:t>
            </a:r>
          </a:p>
        </p:txBody>
      </p:sp>
      <p:sp>
        <p:nvSpPr>
          <p:cNvPr id="6" name="Date Placeholder 5">
            <a:extLst>
              <a:ext uri="{FF2B5EF4-FFF2-40B4-BE49-F238E27FC236}">
                <a16:creationId xmlns:a16="http://schemas.microsoft.com/office/drawing/2014/main" id="{FABE9E6F-C807-48D5-AAE3-E7DC18065089}"/>
              </a:ext>
            </a:extLst>
          </p:cNvPr>
          <p:cNvSpPr>
            <a:spLocks noGrp="1"/>
          </p:cNvSpPr>
          <p:nvPr>
            <p:ph type="dt" idx="10"/>
          </p:nvPr>
        </p:nvSpPr>
        <p:spPr/>
        <p:txBody>
          <a:bodyPr/>
          <a:lstStyle/>
          <a:p>
            <a:r>
              <a:rPr lang="en-US"/>
              <a:t>September 2021</a:t>
            </a:r>
            <a:endParaRPr lang="en-GB" dirty="0"/>
          </a:p>
        </p:txBody>
      </p:sp>
      <p:sp>
        <p:nvSpPr>
          <p:cNvPr id="5" name="Footer Placeholder 4">
            <a:extLst>
              <a:ext uri="{FF2B5EF4-FFF2-40B4-BE49-F238E27FC236}">
                <a16:creationId xmlns:a16="http://schemas.microsoft.com/office/drawing/2014/main" id="{6654137C-C357-45CD-8895-E5DFF54BA004}"/>
              </a:ext>
            </a:extLst>
          </p:cNvPr>
          <p:cNvSpPr>
            <a:spLocks noGrp="1"/>
          </p:cNvSpPr>
          <p:nvPr>
            <p:ph type="ftr" idx="11"/>
          </p:nvPr>
        </p:nvSpPr>
        <p:spPr/>
        <p:txBody>
          <a:bodyPr/>
          <a:lstStyle/>
          <a:p>
            <a:r>
              <a:rPr lang="en-GB" dirty="0"/>
              <a:t>Jon Rosdahl, Qualcomm</a:t>
            </a:r>
          </a:p>
        </p:txBody>
      </p:sp>
      <p:sp>
        <p:nvSpPr>
          <p:cNvPr id="4" name="Slide Number Placeholder 3">
            <a:extLst>
              <a:ext uri="{FF2B5EF4-FFF2-40B4-BE49-F238E27FC236}">
                <a16:creationId xmlns:a16="http://schemas.microsoft.com/office/drawing/2014/main" id="{7F7B075F-1F52-4B7B-8EF6-2D4819613285}"/>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4106985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E862B-BFFE-4D7A-8575-85E3924D6618}"/>
              </a:ext>
            </a:extLst>
          </p:cNvPr>
          <p:cNvSpPr>
            <a:spLocks noGrp="1"/>
          </p:cNvSpPr>
          <p:nvPr>
            <p:ph type="title"/>
          </p:nvPr>
        </p:nvSpPr>
        <p:spPr/>
        <p:txBody>
          <a:bodyPr/>
          <a:lstStyle/>
          <a:p>
            <a:r>
              <a:rPr lang="en-US" dirty="0"/>
              <a:t>2025 Sept and 2026 Sept Interim</a:t>
            </a:r>
          </a:p>
        </p:txBody>
      </p:sp>
      <p:sp>
        <p:nvSpPr>
          <p:cNvPr id="3" name="Content Placeholder 2">
            <a:extLst>
              <a:ext uri="{FF2B5EF4-FFF2-40B4-BE49-F238E27FC236}">
                <a16:creationId xmlns:a16="http://schemas.microsoft.com/office/drawing/2014/main" id="{26653D80-1943-4CF0-BC3F-3C61CB4ABBBE}"/>
              </a:ext>
            </a:extLst>
          </p:cNvPr>
          <p:cNvSpPr>
            <a:spLocks noGrp="1"/>
          </p:cNvSpPr>
          <p:nvPr>
            <p:ph idx="1"/>
          </p:nvPr>
        </p:nvSpPr>
        <p:spPr/>
        <p:txBody>
          <a:bodyPr/>
          <a:lstStyle/>
          <a:p>
            <a:r>
              <a:rPr lang="en-US" dirty="0"/>
              <a:t>One of the last set of Contracts that Bob worked on was to book the Hilton Waikoloa Village – This action was approved during the March 2020 by 802WCSC –</a:t>
            </a:r>
          </a:p>
          <a:p>
            <a:r>
              <a:rPr lang="en-US" dirty="0"/>
              <a:t> The Hotel Contact reached out to find out the status.</a:t>
            </a:r>
          </a:p>
          <a:p>
            <a:r>
              <a:rPr lang="en-US" dirty="0"/>
              <a:t>We are in negotiations to close the contracts.</a:t>
            </a:r>
          </a:p>
          <a:p>
            <a:r>
              <a:rPr lang="en-US" dirty="0"/>
              <a:t>Sept 2021 – Still working to execute the contract.</a:t>
            </a:r>
          </a:p>
          <a:p>
            <a:r>
              <a:rPr lang="en-US" dirty="0"/>
              <a:t>	Expected close before end of 2021. (delayed)</a:t>
            </a:r>
          </a:p>
          <a:p>
            <a:endParaRPr lang="en-US" dirty="0"/>
          </a:p>
        </p:txBody>
      </p:sp>
      <p:sp>
        <p:nvSpPr>
          <p:cNvPr id="6" name="Date Placeholder 5">
            <a:extLst>
              <a:ext uri="{FF2B5EF4-FFF2-40B4-BE49-F238E27FC236}">
                <a16:creationId xmlns:a16="http://schemas.microsoft.com/office/drawing/2014/main" id="{4C9F7C88-7B5B-4022-8F72-6A8B9F0B69F4}"/>
              </a:ext>
            </a:extLst>
          </p:cNvPr>
          <p:cNvSpPr>
            <a:spLocks noGrp="1"/>
          </p:cNvSpPr>
          <p:nvPr>
            <p:ph type="dt" idx="10"/>
          </p:nvPr>
        </p:nvSpPr>
        <p:spPr/>
        <p:txBody>
          <a:bodyPr/>
          <a:lstStyle/>
          <a:p>
            <a:r>
              <a:rPr lang="en-US"/>
              <a:t>September 2021</a:t>
            </a:r>
            <a:endParaRPr lang="en-GB" dirty="0"/>
          </a:p>
        </p:txBody>
      </p:sp>
      <p:sp>
        <p:nvSpPr>
          <p:cNvPr id="5" name="Footer Placeholder 4">
            <a:extLst>
              <a:ext uri="{FF2B5EF4-FFF2-40B4-BE49-F238E27FC236}">
                <a16:creationId xmlns:a16="http://schemas.microsoft.com/office/drawing/2014/main" id="{D6DF3C96-B1C2-47F9-BE16-FEC711D76105}"/>
              </a:ext>
            </a:extLst>
          </p:cNvPr>
          <p:cNvSpPr>
            <a:spLocks noGrp="1"/>
          </p:cNvSpPr>
          <p:nvPr>
            <p:ph type="ftr" idx="11"/>
          </p:nvPr>
        </p:nvSpPr>
        <p:spPr/>
        <p:txBody>
          <a:bodyPr/>
          <a:lstStyle/>
          <a:p>
            <a:r>
              <a:rPr lang="en-GB" dirty="0"/>
              <a:t>Jon Rosdahl, Qualcomm</a:t>
            </a:r>
          </a:p>
        </p:txBody>
      </p:sp>
      <p:sp>
        <p:nvSpPr>
          <p:cNvPr id="4" name="Slide Number Placeholder 3">
            <a:extLst>
              <a:ext uri="{FF2B5EF4-FFF2-40B4-BE49-F238E27FC236}">
                <a16:creationId xmlns:a16="http://schemas.microsoft.com/office/drawing/2014/main" id="{3BEC075E-D07E-4938-A7D8-C03191CE44BB}"/>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12710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80DDE-A6D9-4DBD-93F1-8CAA6AF62C6A}"/>
              </a:ext>
            </a:extLst>
          </p:cNvPr>
          <p:cNvSpPr>
            <a:spLocks noGrp="1"/>
          </p:cNvSpPr>
          <p:nvPr>
            <p:ph type="title"/>
          </p:nvPr>
        </p:nvSpPr>
        <p:spPr/>
        <p:txBody>
          <a:bodyPr/>
          <a:lstStyle/>
          <a:p>
            <a:r>
              <a:rPr lang="en-US" dirty="0"/>
              <a:t>Open Dates – as of Sept 1, 2021</a:t>
            </a:r>
          </a:p>
        </p:txBody>
      </p:sp>
      <p:sp>
        <p:nvSpPr>
          <p:cNvPr id="3" name="Content Placeholder 2">
            <a:extLst>
              <a:ext uri="{FF2B5EF4-FFF2-40B4-BE49-F238E27FC236}">
                <a16:creationId xmlns:a16="http://schemas.microsoft.com/office/drawing/2014/main" id="{9093129B-CA8C-455A-AE59-F21708EA56DB}"/>
              </a:ext>
            </a:extLst>
          </p:cNvPr>
          <p:cNvSpPr>
            <a:spLocks noGrp="1"/>
          </p:cNvSpPr>
          <p:nvPr>
            <p:ph idx="1"/>
          </p:nvPr>
        </p:nvSpPr>
        <p:spPr/>
        <p:txBody>
          <a:bodyPr/>
          <a:lstStyle/>
          <a:p>
            <a:r>
              <a:rPr lang="en-US" dirty="0"/>
              <a:t>May 2023 (Asia) </a:t>
            </a:r>
          </a:p>
          <a:p>
            <a:r>
              <a:rPr lang="en-US" dirty="0"/>
              <a:t>January 2024 (NA)</a:t>
            </a:r>
          </a:p>
          <a:p>
            <a:r>
              <a:rPr lang="en-US" dirty="0"/>
              <a:t>May 2024 (Europe) </a:t>
            </a:r>
          </a:p>
        </p:txBody>
      </p:sp>
      <p:sp>
        <p:nvSpPr>
          <p:cNvPr id="6" name="Date Placeholder 5">
            <a:extLst>
              <a:ext uri="{FF2B5EF4-FFF2-40B4-BE49-F238E27FC236}">
                <a16:creationId xmlns:a16="http://schemas.microsoft.com/office/drawing/2014/main" id="{88A9A746-E78C-49D6-92DA-C413A7DAC766}"/>
              </a:ext>
            </a:extLst>
          </p:cNvPr>
          <p:cNvSpPr>
            <a:spLocks noGrp="1"/>
          </p:cNvSpPr>
          <p:nvPr>
            <p:ph type="dt" idx="10"/>
          </p:nvPr>
        </p:nvSpPr>
        <p:spPr/>
        <p:txBody>
          <a:bodyPr/>
          <a:lstStyle/>
          <a:p>
            <a:r>
              <a:rPr lang="en-US"/>
              <a:t>September 2021</a:t>
            </a:r>
            <a:endParaRPr lang="en-GB" dirty="0"/>
          </a:p>
        </p:txBody>
      </p:sp>
      <p:sp>
        <p:nvSpPr>
          <p:cNvPr id="5" name="Footer Placeholder 4">
            <a:extLst>
              <a:ext uri="{FF2B5EF4-FFF2-40B4-BE49-F238E27FC236}">
                <a16:creationId xmlns:a16="http://schemas.microsoft.com/office/drawing/2014/main" id="{0E55DC69-8D22-4A34-B084-E8BE1DA5DB98}"/>
              </a:ext>
            </a:extLst>
          </p:cNvPr>
          <p:cNvSpPr>
            <a:spLocks noGrp="1"/>
          </p:cNvSpPr>
          <p:nvPr>
            <p:ph type="ftr" idx="11"/>
          </p:nvPr>
        </p:nvSpPr>
        <p:spPr/>
        <p:txBody>
          <a:bodyPr/>
          <a:lstStyle/>
          <a:p>
            <a:r>
              <a:rPr lang="en-GB" dirty="0"/>
              <a:t>Jon Rosdahl, Qualcomm</a:t>
            </a:r>
          </a:p>
        </p:txBody>
      </p:sp>
      <p:sp>
        <p:nvSpPr>
          <p:cNvPr id="4" name="Slide Number Placeholder 3">
            <a:extLst>
              <a:ext uri="{FF2B5EF4-FFF2-40B4-BE49-F238E27FC236}">
                <a16:creationId xmlns:a16="http://schemas.microsoft.com/office/drawing/2014/main" id="{F73FAA42-FC9A-489D-8629-6501BD92870F}"/>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239589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438A086-17E7-4715-864C-CC9DA8FEF72E}"/>
              </a:ext>
            </a:extLst>
          </p:cNvPr>
          <p:cNvSpPr>
            <a:spLocks noGrp="1"/>
          </p:cNvSpPr>
          <p:nvPr>
            <p:ph type="ctrTitle"/>
          </p:nvPr>
        </p:nvSpPr>
        <p:spPr/>
        <p:txBody>
          <a:bodyPr/>
          <a:lstStyle/>
          <a:p>
            <a:r>
              <a:rPr lang="en-US" dirty="0"/>
              <a:t>2022 January 802 Wireless Interim</a:t>
            </a:r>
          </a:p>
        </p:txBody>
      </p:sp>
      <p:sp>
        <p:nvSpPr>
          <p:cNvPr id="8" name="Subtitle 7">
            <a:extLst>
              <a:ext uri="{FF2B5EF4-FFF2-40B4-BE49-F238E27FC236}">
                <a16:creationId xmlns:a16="http://schemas.microsoft.com/office/drawing/2014/main" id="{C84FC688-6069-4D5C-B399-F516344B870C}"/>
              </a:ext>
            </a:extLst>
          </p:cNvPr>
          <p:cNvSpPr>
            <a:spLocks noGrp="1"/>
          </p:cNvSpPr>
          <p:nvPr>
            <p:ph type="subTitle" idx="1"/>
          </p:nvPr>
        </p:nvSpPr>
        <p:spPr/>
        <p:txBody>
          <a:bodyPr/>
          <a:lstStyle/>
          <a:p>
            <a:r>
              <a:rPr lang="en-US" dirty="0"/>
              <a:t>Location: Panama Hilton, Panama City, Panama</a:t>
            </a:r>
          </a:p>
        </p:txBody>
      </p:sp>
      <p:sp>
        <p:nvSpPr>
          <p:cNvPr id="4" name="Date Placeholder 3">
            <a:extLst>
              <a:ext uri="{FF2B5EF4-FFF2-40B4-BE49-F238E27FC236}">
                <a16:creationId xmlns:a16="http://schemas.microsoft.com/office/drawing/2014/main" id="{D3AADE5D-0B2F-42CA-BA39-6027E700A6B9}"/>
              </a:ext>
            </a:extLst>
          </p:cNvPr>
          <p:cNvSpPr>
            <a:spLocks noGrp="1"/>
          </p:cNvSpPr>
          <p:nvPr>
            <p:ph type="dt" idx="10"/>
          </p:nvPr>
        </p:nvSpPr>
        <p:spPr/>
        <p:txBody>
          <a:bodyPr/>
          <a:lstStyle/>
          <a:p>
            <a:r>
              <a:rPr lang="en-US"/>
              <a:t>September 2021</a:t>
            </a:r>
            <a:endParaRPr lang="en-GB" dirty="0"/>
          </a:p>
        </p:txBody>
      </p:sp>
      <p:sp>
        <p:nvSpPr>
          <p:cNvPr id="5" name="Footer Placeholder 4">
            <a:extLst>
              <a:ext uri="{FF2B5EF4-FFF2-40B4-BE49-F238E27FC236}">
                <a16:creationId xmlns:a16="http://schemas.microsoft.com/office/drawing/2014/main" id="{D350A8D6-A84D-4CC3-A358-1EC33210B8D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E8736AC-8D62-435D-8A8A-C40885AE3759}"/>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047479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AC9E1-1ED9-4422-A08B-DEA4C71C6516}"/>
              </a:ext>
            </a:extLst>
          </p:cNvPr>
          <p:cNvSpPr>
            <a:spLocks noGrp="1"/>
          </p:cNvSpPr>
          <p:nvPr>
            <p:ph type="title"/>
          </p:nvPr>
        </p:nvSpPr>
        <p:spPr/>
        <p:txBody>
          <a:bodyPr/>
          <a:lstStyle/>
          <a:p>
            <a:r>
              <a:rPr lang="en-US" dirty="0"/>
              <a:t>Items to Consider</a:t>
            </a:r>
          </a:p>
        </p:txBody>
      </p:sp>
      <p:sp>
        <p:nvSpPr>
          <p:cNvPr id="3" name="Content Placeholder 2">
            <a:extLst>
              <a:ext uri="{FF2B5EF4-FFF2-40B4-BE49-F238E27FC236}">
                <a16:creationId xmlns:a16="http://schemas.microsoft.com/office/drawing/2014/main" id="{500AD9A9-05B2-4876-B317-3108ECB7C1EE}"/>
              </a:ext>
            </a:extLst>
          </p:cNvPr>
          <p:cNvSpPr>
            <a:spLocks noGrp="1"/>
          </p:cNvSpPr>
          <p:nvPr>
            <p:ph idx="1"/>
          </p:nvPr>
        </p:nvSpPr>
        <p:spPr/>
        <p:txBody>
          <a:bodyPr/>
          <a:lstStyle/>
          <a:p>
            <a:pPr marL="457200" indent="-457200">
              <a:buAutoNum type="arabicPeriod"/>
            </a:pPr>
            <a:r>
              <a:rPr lang="en-US" dirty="0"/>
              <a:t>Safety of Attendees</a:t>
            </a:r>
          </a:p>
          <a:p>
            <a:pPr marL="457200" indent="-457200">
              <a:buAutoNum type="arabicPeriod"/>
            </a:pPr>
            <a:r>
              <a:rPr lang="en-US" dirty="0"/>
              <a:t>Travel authorizations from/to Countries</a:t>
            </a:r>
          </a:p>
          <a:p>
            <a:pPr marL="457200" indent="-457200">
              <a:buAutoNum type="arabicPeriod"/>
            </a:pPr>
            <a:r>
              <a:rPr lang="en-US" dirty="0"/>
              <a:t>Travel authorizations from Companies</a:t>
            </a:r>
          </a:p>
          <a:p>
            <a:pPr marL="457200" indent="-457200">
              <a:buAutoNum type="arabicPeriod"/>
            </a:pPr>
            <a:r>
              <a:rPr lang="en-US" dirty="0"/>
              <a:t>Number possible to attend</a:t>
            </a:r>
          </a:p>
          <a:p>
            <a:pPr marL="457200" indent="-457200">
              <a:buAutoNum type="arabicPeriod"/>
            </a:pPr>
            <a:r>
              <a:rPr lang="en-US" dirty="0"/>
              <a:t>Social Distancing impacts on meeting space.</a:t>
            </a:r>
          </a:p>
          <a:p>
            <a:endParaRPr lang="en-US" dirty="0"/>
          </a:p>
        </p:txBody>
      </p:sp>
      <p:sp>
        <p:nvSpPr>
          <p:cNvPr id="4" name="Date Placeholder 3">
            <a:extLst>
              <a:ext uri="{FF2B5EF4-FFF2-40B4-BE49-F238E27FC236}">
                <a16:creationId xmlns:a16="http://schemas.microsoft.com/office/drawing/2014/main" id="{1ED801FD-5F84-47F1-8145-91DD064F6779}"/>
              </a:ext>
            </a:extLst>
          </p:cNvPr>
          <p:cNvSpPr>
            <a:spLocks noGrp="1"/>
          </p:cNvSpPr>
          <p:nvPr>
            <p:ph type="dt" idx="10"/>
          </p:nvPr>
        </p:nvSpPr>
        <p:spPr/>
        <p:txBody>
          <a:bodyPr/>
          <a:lstStyle/>
          <a:p>
            <a:r>
              <a:rPr lang="en-US"/>
              <a:t>September 2021</a:t>
            </a:r>
            <a:endParaRPr lang="en-GB" dirty="0"/>
          </a:p>
        </p:txBody>
      </p:sp>
      <p:sp>
        <p:nvSpPr>
          <p:cNvPr id="5" name="Footer Placeholder 4">
            <a:extLst>
              <a:ext uri="{FF2B5EF4-FFF2-40B4-BE49-F238E27FC236}">
                <a16:creationId xmlns:a16="http://schemas.microsoft.com/office/drawing/2014/main" id="{F60816CC-2CC4-48A3-A827-290F6193D81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A2BF4FB-C7D6-4D02-9D31-2C4A63D8E0A8}"/>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118424734"/>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2989ECB-1F4C-41CF-B54E-6E4D89801667}">
  <ds:schemaRefs>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ba37140e-f4c5-4a6c-a9b4-20a691ce6c8a"/>
    <ds:schemaRef ds:uri="http://www.w3.org/XML/1998/namespace"/>
    <ds:schemaRef ds:uri="http://purl.org/dc/dcmitype/"/>
  </ds:schemaRefs>
</ds:datastoreItem>
</file>

<file path=customXml/itemProps2.xml><?xml version="1.0" encoding="utf-8"?>
<ds:datastoreItem xmlns:ds="http://schemas.openxmlformats.org/officeDocument/2006/customXml" ds:itemID="{2C4AC373-BE23-4904-9DE2-44E67FE1D9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1013A26-D71D-41CE-82F4-78BAE0CFF34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 Theme</Template>
  <TotalTime>3457</TotalTime>
  <Words>2034</Words>
  <Application>Microsoft Office PowerPoint</Application>
  <PresentationFormat>On-screen Show (4:3)</PresentationFormat>
  <Paragraphs>262</Paragraphs>
  <Slides>27</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3" baseType="lpstr">
      <vt:lpstr>Arial</vt:lpstr>
      <vt:lpstr>Times New Roman</vt:lpstr>
      <vt:lpstr>Verdana</vt:lpstr>
      <vt:lpstr>Wingdings</vt:lpstr>
      <vt:lpstr>802-11 Theme</vt:lpstr>
      <vt:lpstr>Document</vt:lpstr>
      <vt:lpstr>IEEE 802WCSC Meeting Venue Manager Report</vt:lpstr>
      <vt:lpstr>Abstract</vt:lpstr>
      <vt:lpstr>Future Venue Status – Sept 1, 2021</vt:lpstr>
      <vt:lpstr>2022-01/2024-01  - Hotel Irvine</vt:lpstr>
      <vt:lpstr>2022-01 Hilton Panama</vt:lpstr>
      <vt:lpstr>2025 Sept and 2026 Sept Interim</vt:lpstr>
      <vt:lpstr>Open Dates – as of Sept 1, 2021</vt:lpstr>
      <vt:lpstr>2022 January 802 Wireless Interim</vt:lpstr>
      <vt:lpstr>Items to Consider</vt:lpstr>
      <vt:lpstr>Discussion - Panama City, Panama</vt:lpstr>
      <vt:lpstr>Local Restrictions</vt:lpstr>
      <vt:lpstr>Travel Status as of 9-1-2021</vt:lpstr>
      <vt:lpstr>Quarantine:</vt:lpstr>
      <vt:lpstr>COVID-19 Test Requirements</vt:lpstr>
      <vt:lpstr>COVID-19 Test Requirements (cont)</vt:lpstr>
      <vt:lpstr>COVID-19 Testing options</vt:lpstr>
      <vt:lpstr>Forms and Applications</vt:lpstr>
      <vt:lpstr>Panama Information Resources</vt:lpstr>
      <vt:lpstr>Straw Poll Results:</vt:lpstr>
      <vt:lpstr>Some comments received</vt:lpstr>
      <vt:lpstr>US Department of State  (Travel.State.Gov)</vt:lpstr>
      <vt:lpstr>Visit Panama - </vt:lpstr>
      <vt:lpstr>My Recommendation</vt:lpstr>
      <vt:lpstr>802WCSC Motion 2021-09-01-01</vt:lpstr>
      <vt:lpstr>802WCSC Motion 2021-09-01-02</vt:lpstr>
      <vt:lpstr>802WCSC Motion 2021-09-01-03</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802WCSC Meeting Venue Manager Report</dc:title>
  <dc:subject>Future Venue May Status Report</dc:subject>
  <dc:creator>Jon Rosdahl</dc:creator>
  <cp:keywords>Report</cp:keywords>
  <dc:description>Jon Rosdahl (Qualcomm)</dc:description>
  <cp:lastModifiedBy>Jon Rosdahl</cp:lastModifiedBy>
  <cp:revision>13</cp:revision>
  <cp:lastPrinted>1601-01-01T00:00:00Z</cp:lastPrinted>
  <dcterms:created xsi:type="dcterms:W3CDTF">2021-02-03T19:21:29Z</dcterms:created>
  <dcterms:modified xsi:type="dcterms:W3CDTF">2021-09-01T20:53:27Z</dcterms:modified>
  <cp:category>September 2021</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