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61" r:id="rId2"/>
    <p:sldId id="696" r:id="rId3"/>
    <p:sldId id="689" r:id="rId4"/>
    <p:sldId id="692" r:id="rId5"/>
    <p:sldId id="706" r:id="rId6"/>
    <p:sldId id="693" r:id="rId7"/>
    <p:sldId id="704" r:id="rId8"/>
    <p:sldId id="694" r:id="rId9"/>
    <p:sldId id="699" r:id="rId10"/>
    <p:sldId id="703" r:id="rId1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35" d="100"/>
          <a:sy n="135" d="100"/>
        </p:scale>
        <p:origin x="432" y="9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16 FEB 2021 Electronic Meeting</a:t>
            </a:r>
            <a:br>
              <a:rPr lang="en-US" sz="4000" dirty="0"/>
            </a:br>
            <a:r>
              <a:rPr lang="en-US" sz="3200" dirty="0"/>
              <a:t>13:00-14:00 ET</a:t>
            </a:r>
            <a:br>
              <a:rPr lang="en-US" sz="3200" dirty="0"/>
            </a:br>
            <a:r>
              <a:rPr lang="en-US" sz="3200" dirty="0"/>
              <a:t>18:00-19:00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a:t>DCN ec-21-0030-00-00EC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353269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Structure: </a:t>
            </a:r>
            <a:r>
              <a:rPr lang="en-US" sz="2000" dirty="0" err="1"/>
              <a:t>Nikolich</a:t>
            </a:r>
            <a:r>
              <a:rPr lang="en-US" sz="2000" dirty="0"/>
              <a:t> to chair, note takers: need volunteers </a:t>
            </a:r>
          </a:p>
          <a:p>
            <a:pPr lvl="1"/>
            <a:r>
              <a:rPr lang="en-US" sz="2000" dirty="0"/>
              <a:t>Ad hoc membership</a:t>
            </a:r>
          </a:p>
          <a:p>
            <a:pPr lvl="2"/>
            <a:r>
              <a:rPr lang="en-US" sz="1600" dirty="0"/>
              <a:t> 802 EC Members</a:t>
            </a:r>
          </a:p>
          <a:p>
            <a:pPr lvl="2"/>
            <a:r>
              <a:rPr lang="en-US" sz="1600" dirty="0"/>
              <a:t>Plus one additional member per WG/TAG as designated by the WG/TAG chair</a:t>
            </a:r>
          </a:p>
          <a:p>
            <a:pPr lvl="3"/>
            <a:r>
              <a:rPr lang="en-US" sz="1200" dirty="0"/>
              <a:t>802.3: Adam Healey, 802.11: Robert Stacey, 802.15: Rick </a:t>
            </a:r>
            <a:r>
              <a:rPr lang="en-US" sz="1200" dirty="0" err="1"/>
              <a:t>Alfvin</a:t>
            </a:r>
            <a:r>
              <a:rPr lang="en-US" sz="1200" dirty="0"/>
              <a:t>, 802.18: Stuart Kerry, 802.19: </a:t>
            </a:r>
            <a:r>
              <a:rPr lang="en-US" sz="1200" dirty="0" err="1"/>
              <a:t>Tuncer</a:t>
            </a:r>
            <a:r>
              <a:rPr lang="en-US" sz="1200" dirty="0"/>
              <a:t> </a:t>
            </a:r>
            <a:r>
              <a:rPr lang="en-US" sz="1200" dirty="0" err="1"/>
              <a:t>Baykas</a:t>
            </a:r>
            <a:r>
              <a:rPr lang="en-US" sz="12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967" y="1524000"/>
            <a:ext cx="11353800" cy="4648200"/>
          </a:xfrm>
        </p:spPr>
        <p:txBody>
          <a:bodyPr/>
          <a:lstStyle/>
          <a:p>
            <a:r>
              <a:rPr lang="en-US" sz="2800" dirty="0"/>
              <a:t>Draft Agenda</a:t>
            </a:r>
            <a:endParaRPr lang="en-US" sz="2400" dirty="0"/>
          </a:p>
          <a:p>
            <a:pPr marL="800100" lvl="1" indent="-342900">
              <a:buFont typeface="+mj-lt"/>
              <a:buAutoNum type="alphaLcParenR"/>
            </a:pPr>
            <a:r>
              <a:rPr lang="en-US" sz="2400" dirty="0"/>
              <a:t>Discuss, refine and agree on the scope of the ad hoc: </a:t>
            </a:r>
          </a:p>
          <a:p>
            <a:pPr marL="1257300" lvl="2" indent="-400050">
              <a:buFont typeface="+mj-lt"/>
              <a:buAutoNum type="arabicPeriod"/>
            </a:pPr>
            <a:r>
              <a:rPr lang="en-US" sz="1800" dirty="0"/>
              <a:t>Discuss proposed 802 Scope by Roger and Geoff</a:t>
            </a:r>
          </a:p>
          <a:p>
            <a:pPr marL="1257300" lvl="2" indent="-400050">
              <a:buFont typeface="+mj-lt"/>
              <a:buAutoNum type="arabicPeriod"/>
            </a:pPr>
            <a:r>
              <a:rPr lang="en-US" sz="1800" dirty="0"/>
              <a:t>Discuss areas of focus</a:t>
            </a:r>
            <a:endParaRPr lang="en-US" sz="1800" dirty="0">
              <a:sym typeface="Wingdings" panose="05000000000000000000" pitchFamily="2" charset="2"/>
            </a:endParaRPr>
          </a:p>
          <a:p>
            <a:pPr marL="1257300" lvl="2" indent="-400050">
              <a:buFont typeface="+mj-lt"/>
              <a:buAutoNum type="arabicPeriod"/>
            </a:pPr>
            <a:r>
              <a:rPr lang="en-US" sz="1800" dirty="0">
                <a:sym typeface="Wingdings" panose="05000000000000000000" pitchFamily="2" charset="2"/>
              </a:rPr>
              <a:t>Discuss hybrid meeting possibility</a:t>
            </a:r>
            <a:endParaRPr lang="en-US" sz="1800" dirty="0"/>
          </a:p>
          <a:p>
            <a:pPr marL="1257300" lvl="2" indent="-400050">
              <a:buFont typeface="+mj-lt"/>
              <a:buAutoNum type="arabicPeriod"/>
            </a:pPr>
            <a:r>
              <a:rPr lang="en-US" sz="1800" dirty="0"/>
              <a:t>Consider the pros and cons of various restructuring options (postpone to later meeting(s))</a:t>
            </a:r>
          </a:p>
          <a:p>
            <a:pPr marL="800100" lvl="1" indent="-342900">
              <a:buFont typeface="+mj-lt"/>
              <a:buAutoNum type="alphaLcParenR"/>
            </a:pPr>
            <a:r>
              <a:rPr lang="en-US" sz="2400" dirty="0"/>
              <a:t>Proposed deliverable: </a:t>
            </a:r>
          </a:p>
          <a:p>
            <a:pPr marL="1200150" lvl="2" indent="-342900">
              <a:buFont typeface="+mj-lt"/>
              <a:buAutoNum type="arabicPeriod"/>
            </a:pPr>
            <a:r>
              <a:rPr lang="en-US" sz="1800" dirty="0"/>
              <a:t>a well vetted and socialized recommendation for EC consideration within 12 months</a:t>
            </a:r>
          </a:p>
          <a:p>
            <a:pPr marL="800100" lvl="1" indent="-342900">
              <a:buFont typeface="+mj-lt"/>
              <a:buAutoNum type="alphaLcParenR"/>
            </a:pPr>
            <a:r>
              <a:rPr lang="en-US" sz="2400" dirty="0"/>
              <a:t>Monthly meeting reminder: </a:t>
            </a:r>
            <a:br>
              <a:rPr lang="en-US" sz="2400" dirty="0"/>
            </a:br>
            <a:r>
              <a:rPr lang="en-US" sz="1600" dirty="0"/>
              <a:t>default -- 13:00-14:00 ET 3</a:t>
            </a:r>
            <a:r>
              <a:rPr lang="en-US" sz="1600" baseline="30000" dirty="0"/>
              <a:t>rd</a:t>
            </a:r>
            <a:r>
              <a:rPr lang="en-US" sz="1600" dirty="0"/>
              <a:t> Tuesday of each month in 2021</a:t>
            </a:r>
            <a:br>
              <a:rPr lang="en-US" sz="1600" dirty="0"/>
            </a:br>
            <a:r>
              <a:rPr lang="en-US" sz="1600" dirty="0"/>
              <a:t> 19Jan, 16Feb, 16Mar, 20Apr, 18May, 15Jun, 20Jul, 17Aug, 21Sep, 19Oct, 16Nov, 21Dec</a:t>
            </a:r>
          </a:p>
          <a:p>
            <a:pPr marL="800100" lvl="1" indent="-342900">
              <a:buFont typeface="+mj-lt"/>
              <a:buAutoNum type="alphaLcParenR"/>
            </a:pPr>
            <a:r>
              <a:rPr lang="en-US" sz="2400" dirty="0"/>
              <a:t>Review action items, draft agenda for next meeting</a:t>
            </a:r>
          </a:p>
          <a:p>
            <a:pPr marL="0" indent="0">
              <a:buNone/>
            </a:pPr>
            <a:endParaRPr lang="en-US" sz="2400" dirty="0"/>
          </a:p>
          <a:p>
            <a:pPr marL="457200" lvl="1" indent="0">
              <a:buNone/>
            </a:pPr>
            <a:endParaRPr lang="en-US" sz="2400" dirty="0"/>
          </a:p>
          <a:p>
            <a:pPr lvl="1"/>
            <a:endParaRPr lang="en-US" sz="2400" dirty="0"/>
          </a:p>
          <a:p>
            <a:pPr lvl="2"/>
            <a:endParaRPr lang="en-US" sz="1800" dirty="0"/>
          </a:p>
        </p:txBody>
      </p:sp>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
        <p:nvSpPr>
          <p:cNvPr id="2" name="Rectangle: Rounded Corners 1">
            <a:extLst>
              <a:ext uri="{FF2B5EF4-FFF2-40B4-BE49-F238E27FC236}">
                <a16:creationId xmlns:a16="http://schemas.microsoft.com/office/drawing/2014/main" id="{527E1175-BBB0-4CBD-B596-5CB012F162BE}"/>
              </a:ext>
            </a:extLst>
          </p:cNvPr>
          <p:cNvSpPr/>
          <p:nvPr/>
        </p:nvSpPr>
        <p:spPr bwMode="auto">
          <a:xfrm>
            <a:off x="609600" y="2438400"/>
            <a:ext cx="10363200" cy="6858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9782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a.1) Proposed 802 scope submitted by Roger and Geoff</a:t>
            </a:r>
            <a:r>
              <a:rPr lang="en-US" sz="4000" dirty="0"/>
              <a:t> </a:t>
            </a:r>
          </a:p>
        </p:txBody>
      </p:sp>
      <p:sp>
        <p:nvSpPr>
          <p:cNvPr id="3" name="Content Placeholder 2"/>
          <p:cNvSpPr>
            <a:spLocks noGrp="1"/>
          </p:cNvSpPr>
          <p:nvPr>
            <p:ph idx="1"/>
          </p:nvPr>
        </p:nvSpPr>
        <p:spPr>
          <a:xfrm>
            <a:off x="609600" y="1828800"/>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endParaRPr lang="en-US" sz="1800" dirty="0"/>
          </a:p>
          <a:p>
            <a:pPr marL="457200" lvl="1" indent="0">
              <a:buNone/>
            </a:pPr>
            <a:endParaRPr lang="en-US" sz="1800" dirty="0"/>
          </a:p>
          <a:p>
            <a:pPr marL="457200" lvl="1" indent="0">
              <a:buNone/>
            </a:pPr>
            <a:r>
              <a:rPr lang="en-US" sz="1800" dirty="0"/>
              <a:t>Current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1800" dirty="0"/>
              <a:t>Operational Efficiency (Area for Improvement)</a:t>
            </a:r>
          </a:p>
          <a:p>
            <a:pPr marL="1200150" lvl="2" indent="-342900">
              <a:buFont typeface="+mj-lt"/>
              <a:buAutoNum type="arabicPeriod"/>
            </a:pPr>
            <a:r>
              <a:rPr lang="en-US" sz="1600" dirty="0"/>
              <a:t>This is where I would put the topic of reducing the time to get PARs approved, and submitted to </a:t>
            </a:r>
            <a:r>
              <a:rPr lang="en-US" sz="1600" dirty="0" err="1"/>
              <a:t>NesCom</a:t>
            </a:r>
            <a:r>
              <a:rPr lang="en-US" sz="1600" dirty="0"/>
              <a:t> in a timely manner aligned with their calendar, so we get a timely approval</a:t>
            </a:r>
          </a:p>
          <a:p>
            <a:pPr marL="1200150" lvl="2" indent="-342900">
              <a:buFont typeface="+mj-lt"/>
              <a:buAutoNum type="arabicPeriod"/>
            </a:pPr>
            <a:r>
              <a:rPr lang="en-US" sz="1600" dirty="0"/>
              <a:t>I also heard the idea of training new groups.  Maybe that is an area where we can make improvements.  Maybe it would make us a preferred organization in which to start new standards, beyond those areas where we are well established.</a:t>
            </a:r>
            <a:endParaRPr lang="en-US" sz="1400" dirty="0"/>
          </a:p>
          <a:p>
            <a:pPr marL="800100" lvl="1" indent="-342900">
              <a:buFont typeface="+mj-lt"/>
              <a:buAutoNum type="arabicPeriod"/>
            </a:pPr>
            <a:r>
              <a:rPr lang="en-US" sz="1800" dirty="0"/>
              <a:t>Quality Standards (Maintain Good Performance)</a:t>
            </a:r>
          </a:p>
          <a:p>
            <a:pPr marL="1200150" lvl="2" indent="-342900">
              <a:buFont typeface="+mj-lt"/>
              <a:buAutoNum type="arabicPeriod"/>
            </a:pPr>
            <a:r>
              <a:rPr lang="en-US" sz="1600" dirty="0"/>
              <a:t>Clearly we want to maintain our high-quality PAR review process, if we make any changes to the process</a:t>
            </a:r>
          </a:p>
          <a:p>
            <a:pPr marL="1200150" lvl="2" indent="-342900">
              <a:buFont typeface="+mj-lt"/>
              <a:buAutoNum type="arabicPeriod"/>
            </a:pPr>
            <a:r>
              <a:rPr lang="en-US" sz="1600" dirty="0"/>
              <a:t>This might be where we discuss the Technical Review ideas mentioned on the call, and maybe that is an area for improvement</a:t>
            </a:r>
            <a:endParaRPr lang="en-US" sz="1400" dirty="0"/>
          </a:p>
          <a:p>
            <a:pPr marL="800100" lvl="1" indent="-342900">
              <a:buFont typeface="+mj-lt"/>
              <a:buAutoNum type="arabicPeriod"/>
            </a:pPr>
            <a:r>
              <a:rPr lang="en-US" sz="1800" dirty="0"/>
              <a:t>External Influence (Maintain Good Performance)</a:t>
            </a:r>
          </a:p>
          <a:p>
            <a:pPr marL="1200150" lvl="2" indent="-342900">
              <a:buFont typeface="+mj-lt"/>
              <a:buAutoNum type="arabicPeriod"/>
            </a:pPr>
            <a:r>
              <a:rPr lang="en-US" sz="1600" dirty="0"/>
              <a:t>I heard an argument about our influence on Regulatory Bodies.  I think having our unified 802 submissions to Regulatory Bodies is good.  We probably want to maintain that strong process.</a:t>
            </a:r>
            <a:endParaRPr lang="en-US" sz="1400" dirty="0"/>
          </a:p>
          <a:p>
            <a:pPr marL="800100" lvl="1" indent="-342900">
              <a:buFont typeface="+mj-lt"/>
              <a:buAutoNum type="arabicPeriod"/>
            </a:pPr>
            <a:r>
              <a:rPr lang="en-US" sz="1800" dirty="0"/>
              <a:t>Strategic Planning (per </a:t>
            </a:r>
            <a:r>
              <a:rPr lang="en-US" sz="1800" dirty="0" err="1"/>
              <a:t>PaulN</a:t>
            </a:r>
            <a:r>
              <a:rPr lang="en-US" sz="1800" dirty="0"/>
              <a:t> recommendation)</a:t>
            </a:r>
          </a:p>
          <a:p>
            <a:pPr marL="1200150" lvl="2" indent="-342900">
              <a:buFont typeface="+mj-lt"/>
              <a:buAutoNum type="arabicPeriod"/>
            </a:pPr>
            <a:r>
              <a:rPr lang="en-US" sz="1600" dirty="0"/>
              <a:t>incubation of emerging areas, collaboration with internal and external Organizational Units to the IEEE, public visibility</a:t>
            </a:r>
          </a:p>
          <a:p>
            <a:pPr marL="800100" lvl="1" indent="-342900">
              <a:buFont typeface="+mj-lt"/>
              <a:buAutoNum type="arabicPeriod"/>
            </a:pPr>
            <a:r>
              <a:rPr lang="en-US" sz="2000" dirty="0"/>
              <a:t>Maintain and enhance technical coherence and coordination across groups.</a:t>
            </a:r>
          </a:p>
          <a:p>
            <a:pPr lvl="1"/>
            <a:endParaRPr lang="en-US" sz="2000" dirty="0"/>
          </a:p>
          <a:p>
            <a:pPr lvl="2"/>
            <a:endParaRPr lang="en-US" sz="1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submitted by </a:t>
            </a:r>
            <a:r>
              <a:rPr lang="en-US" sz="3600" dirty="0" err="1"/>
              <a:t>SteveS</a:t>
            </a:r>
            <a:r>
              <a:rPr lang="en-US" sz="3600" dirty="0"/>
              <a:t> </a:t>
            </a:r>
          </a:p>
        </p:txBody>
      </p:sp>
    </p:spTree>
    <p:extLst>
      <p:ext uri="{BB962C8B-B14F-4D97-AF65-F5344CB8AC3E}">
        <p14:creationId xmlns:p14="http://schemas.microsoft.com/office/powerpoint/2010/main" val="3285287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r>
              <a:rPr lang="en-US" sz="2000" dirty="0"/>
              <a:t>Next steps</a:t>
            </a:r>
          </a:p>
          <a:p>
            <a:pPr lvl="2"/>
            <a:r>
              <a:rPr lang="en-US" sz="1600" dirty="0"/>
              <a:t>Create a Hybrid Meeting Evaluation sub-ad hoc, report status at next 802 re-org meeting</a:t>
            </a:r>
          </a:p>
          <a:p>
            <a:pPr lvl="2"/>
            <a:endParaRPr lang="en-US" sz="1600" dirty="0"/>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a.3) Discuss hybrid meeting possibility </a:t>
            </a:r>
          </a:p>
        </p:txBody>
      </p:sp>
    </p:spTree>
    <p:extLst>
      <p:ext uri="{BB962C8B-B14F-4D97-AF65-F5344CB8AC3E}">
        <p14:creationId xmlns:p14="http://schemas.microsoft.com/office/powerpoint/2010/main" val="422555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(18:00-19:00 UTC) 3rd Tuesday of each month</a:t>
            </a:r>
          </a:p>
          <a:p>
            <a:pPr marL="457200" lvl="1" indent="0">
              <a:buNone/>
            </a:pPr>
            <a:endParaRPr lang="en-US" sz="2000" dirty="0"/>
          </a:p>
          <a:p>
            <a:pPr lvl="1"/>
            <a:r>
              <a:rPr lang="en-US" sz="2000" dirty="0"/>
              <a:t>Next meeting 13:00-14:00 ET Tuesday 16 March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lvl="1"/>
            <a:r>
              <a:rPr lang="en-US" dirty="0" err="1"/>
              <a:t>tbd</a:t>
            </a:r>
            <a:r>
              <a:rPr lang="en-US" dirty="0"/>
              <a:t>	</a:t>
            </a:r>
          </a:p>
          <a:p>
            <a:pPr marL="457200" lvl="1" indent="0">
              <a:buNone/>
            </a:pPr>
            <a:r>
              <a:rPr lang="en-US" dirty="0"/>
              <a:t>	</a:t>
            </a:r>
          </a:p>
          <a:p>
            <a:r>
              <a:rPr lang="en-US" dirty="0"/>
              <a:t>Draft agenda for next meeting</a:t>
            </a:r>
          </a:p>
          <a:p>
            <a:pPr lvl="1"/>
            <a:r>
              <a:rPr lang="en-US" dirty="0" err="1"/>
              <a:t>tbdt</a:t>
            </a:r>
            <a:endParaRPr lang="en-US" dirty="0"/>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401165909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240914</TotalTime>
  <Words>963</Words>
  <Application>Microsoft Office PowerPoint</Application>
  <PresentationFormat>Widescreen</PresentationFormat>
  <Paragraphs>102</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Wingdings</vt:lpstr>
      <vt:lpstr>Default Design</vt:lpstr>
      <vt:lpstr>IEEE 802 LMSC Restructuring ad hoc  16 FEB 2021 Electronic Meeting 13:00-14:00 ET 18:00-19:00 UTC  </vt:lpstr>
      <vt:lpstr>Restructuring ad hoc membership</vt:lpstr>
      <vt:lpstr>802 restructuring ad hoc -- background </vt:lpstr>
      <vt:lpstr>802 restructuring ad hoc</vt:lpstr>
      <vt:lpstr>a.1) Proposed 802 scope submitted by Roger and Geoff </vt:lpstr>
      <vt:lpstr>a.2) Areas of focus submitted by SteveS </vt:lpstr>
      <vt:lpstr>a.3) Discuss hybrid meeting possibility </vt:lpstr>
      <vt:lpstr>c) Date and Time of monthly ad hoc calls </vt:lpstr>
      <vt:lpstr>d) Review action items, draft agenda for our next meeting</vt:lpstr>
      <vt:lpstr>Backup slides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3855</cp:revision>
  <cp:lastPrinted>2021-01-19T17:00:57Z</cp:lastPrinted>
  <dcterms:created xsi:type="dcterms:W3CDTF">2002-03-10T15:43:16Z</dcterms:created>
  <dcterms:modified xsi:type="dcterms:W3CDTF">2021-02-15T21:53:22Z</dcterms:modified>
</cp:coreProperties>
</file>