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61" r:id="rId2"/>
    <p:sldId id="696" r:id="rId3"/>
    <p:sldId id="689" r:id="rId4"/>
    <p:sldId id="692" r:id="rId5"/>
    <p:sldId id="706" r:id="rId6"/>
    <p:sldId id="693" r:id="rId7"/>
    <p:sldId id="704" r:id="rId8"/>
    <p:sldId id="694" r:id="rId9"/>
    <p:sldId id="699" r:id="rId10"/>
    <p:sldId id="703" r:id="rId11"/>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390" autoAdjust="0"/>
    <p:restoredTop sz="95488" autoAdjust="0"/>
  </p:normalViewPr>
  <p:slideViewPr>
    <p:cSldViewPr>
      <p:cViewPr varScale="1">
        <p:scale>
          <a:sx n="95" d="100"/>
          <a:sy n="95" d="100"/>
        </p:scale>
        <p:origin x="102" y="546"/>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sp>
        <p:nvSpPr>
          <p:cNvPr id="2052" name="Rectangle 2"/>
          <p:cNvSpPr>
            <a:spLocks noGrp="1" noChangeArrowheads="1"/>
          </p:cNvSpPr>
          <p:nvPr>
            <p:ph type="title"/>
          </p:nvPr>
        </p:nvSpPr>
        <p:spPr>
          <a:xfrm>
            <a:off x="1676400" y="1371600"/>
            <a:ext cx="8534400" cy="4343400"/>
          </a:xfrm>
        </p:spPr>
        <p:txBody>
          <a:bodyPr/>
          <a:lstStyle/>
          <a:p>
            <a:pPr eaLnBrk="1" hangingPunct="1"/>
            <a:r>
              <a:rPr lang="en-US" sz="4000" dirty="0"/>
              <a:t>IEEE 802 LMSC Restructuring ad hoc</a:t>
            </a:r>
            <a:br>
              <a:rPr lang="en-US" sz="4000" dirty="0"/>
            </a:br>
            <a:br>
              <a:rPr lang="en-US" sz="4000" dirty="0"/>
            </a:br>
            <a:r>
              <a:rPr lang="en-US" sz="4000" dirty="0"/>
              <a:t>16 FEB 2021 3</a:t>
            </a:r>
            <a:r>
              <a:rPr lang="en-US" sz="4000" baseline="30000" dirty="0"/>
              <a:t>rd</a:t>
            </a:r>
            <a:r>
              <a:rPr lang="en-US" sz="4000" dirty="0"/>
              <a:t> Electronic Meeting</a:t>
            </a:r>
            <a:br>
              <a:rPr lang="en-US" sz="4000" dirty="0"/>
            </a:br>
            <a:r>
              <a:rPr lang="en-US" sz="3200" dirty="0"/>
              <a:t>13:00-14:00 ET</a:t>
            </a:r>
            <a:br>
              <a:rPr lang="en-US" sz="3200" dirty="0"/>
            </a:br>
            <a:r>
              <a:rPr lang="en-US" sz="3200" dirty="0"/>
              <a:t>18:00-19:00 UTC</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ec-21-0030-01-00EC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E54B2-20FA-4635-B4B6-130423F775B0}"/>
              </a:ext>
            </a:extLst>
          </p:cNvPr>
          <p:cNvSpPr>
            <a:spLocks noGrp="1"/>
          </p:cNvSpPr>
          <p:nvPr>
            <p:ph type="title"/>
          </p:nvPr>
        </p:nvSpPr>
        <p:spPr/>
        <p:txBody>
          <a:bodyPr/>
          <a:lstStyle/>
          <a:p>
            <a:r>
              <a:rPr lang="en-US" dirty="0"/>
              <a:t>Backup slides</a:t>
            </a:r>
          </a:p>
        </p:txBody>
      </p:sp>
      <p:sp>
        <p:nvSpPr>
          <p:cNvPr id="3" name="Content Placeholder 2">
            <a:extLst>
              <a:ext uri="{FF2B5EF4-FFF2-40B4-BE49-F238E27FC236}">
                <a16:creationId xmlns:a16="http://schemas.microsoft.com/office/drawing/2014/main" id="{9577A298-0A1B-4A18-80B9-D591FF4A4CE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33A18E6-51F2-4EA7-934E-5FD03EFEE820}"/>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Tree>
    <p:extLst>
      <p:ext uri="{BB962C8B-B14F-4D97-AF65-F5344CB8AC3E}">
        <p14:creationId xmlns:p14="http://schemas.microsoft.com/office/powerpoint/2010/main" val="3532695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0C7BE-7EF7-4333-81A4-30DF9CADA44B}"/>
              </a:ext>
            </a:extLst>
          </p:cNvPr>
          <p:cNvSpPr>
            <a:spLocks noGrp="1"/>
          </p:cNvSpPr>
          <p:nvPr>
            <p:ph type="title"/>
          </p:nvPr>
        </p:nvSpPr>
        <p:spPr/>
        <p:txBody>
          <a:bodyPr/>
          <a:lstStyle/>
          <a:p>
            <a:r>
              <a:rPr lang="en-US" dirty="0"/>
              <a:t>Restructuring ad hoc membership</a:t>
            </a:r>
          </a:p>
        </p:txBody>
      </p:sp>
      <p:sp>
        <p:nvSpPr>
          <p:cNvPr id="3" name="Content Placeholder 2">
            <a:extLst>
              <a:ext uri="{FF2B5EF4-FFF2-40B4-BE49-F238E27FC236}">
                <a16:creationId xmlns:a16="http://schemas.microsoft.com/office/drawing/2014/main" id="{FB4ED25D-F053-452D-8AAA-4A9A874E0262}"/>
              </a:ext>
            </a:extLst>
          </p:cNvPr>
          <p:cNvSpPr>
            <a:spLocks noGrp="1"/>
          </p:cNvSpPr>
          <p:nvPr>
            <p:ph idx="1"/>
          </p:nvPr>
        </p:nvSpPr>
        <p:spPr/>
        <p:txBody>
          <a:bodyPr/>
          <a:lstStyle/>
          <a:p>
            <a:r>
              <a:rPr lang="en-US" sz="2400" dirty="0"/>
              <a:t>Ad Hoc Structure: </a:t>
            </a:r>
            <a:r>
              <a:rPr lang="en-US" sz="2000" dirty="0" err="1"/>
              <a:t>Nikolich</a:t>
            </a:r>
            <a:r>
              <a:rPr lang="en-US" sz="2000" dirty="0"/>
              <a:t> to chair, note takers: need volunteers </a:t>
            </a:r>
          </a:p>
          <a:p>
            <a:pPr lvl="1"/>
            <a:r>
              <a:rPr lang="en-US" sz="2000" dirty="0"/>
              <a:t>Ad hoc membership</a:t>
            </a:r>
          </a:p>
          <a:p>
            <a:pPr lvl="2"/>
            <a:r>
              <a:rPr lang="en-US" sz="1600" dirty="0"/>
              <a:t> 802 EC Members</a:t>
            </a:r>
          </a:p>
          <a:p>
            <a:pPr lvl="2"/>
            <a:r>
              <a:rPr lang="en-US" sz="1600" dirty="0"/>
              <a:t>Plus one additional member per WG/TAG as designated by the WG/TAG chair</a:t>
            </a:r>
          </a:p>
          <a:p>
            <a:pPr lvl="3"/>
            <a:r>
              <a:rPr lang="en-US" sz="1200" dirty="0"/>
              <a:t>802.3: Adam Healey, 802.11: Robert Stacey, 802.15: Rick </a:t>
            </a:r>
            <a:r>
              <a:rPr lang="en-US" sz="1200" dirty="0" err="1"/>
              <a:t>Alfvin</a:t>
            </a:r>
            <a:r>
              <a:rPr lang="en-US" sz="1200" dirty="0"/>
              <a:t>, 802.18: Stuart Kerry, 802.19: </a:t>
            </a:r>
            <a:r>
              <a:rPr lang="en-US" sz="1200" dirty="0" err="1"/>
              <a:t>Tuncer</a:t>
            </a:r>
            <a:r>
              <a:rPr lang="en-US" sz="1200" dirty="0"/>
              <a:t> </a:t>
            </a:r>
            <a:r>
              <a:rPr lang="en-US" sz="1200" dirty="0" err="1"/>
              <a:t>Baykas</a:t>
            </a:r>
            <a:r>
              <a:rPr lang="en-US" sz="1200" dirty="0"/>
              <a:t>, 802.24: Ben Rolfe</a:t>
            </a:r>
          </a:p>
          <a:p>
            <a:r>
              <a:rPr lang="en-US" sz="2400" dirty="0"/>
              <a:t>Meeting protocol</a:t>
            </a:r>
          </a:p>
          <a:p>
            <a:pPr lvl="1"/>
            <a:r>
              <a:rPr lang="en-US" sz="2000" dirty="0"/>
              <a:t>Default: open meeting, anyone may observe</a:t>
            </a:r>
          </a:p>
          <a:p>
            <a:pPr lvl="1"/>
            <a:r>
              <a:rPr lang="en-US" sz="2000" dirty="0"/>
              <a:t>Only ad hoc members may speak, unless the chair decides otherwise</a:t>
            </a:r>
          </a:p>
          <a:p>
            <a:pPr lvl="2"/>
            <a:r>
              <a:rPr lang="en-US" sz="1600" dirty="0"/>
              <a:t>Please use the chat function to request a spot on the queue to speak</a:t>
            </a:r>
          </a:p>
          <a:p>
            <a:pPr lvl="1"/>
            <a:r>
              <a:rPr lang="en-US" sz="2000" dirty="0"/>
              <a:t>We will use straw polls to develop consensus when necessary</a:t>
            </a:r>
          </a:p>
          <a:p>
            <a:pPr lvl="2"/>
            <a:r>
              <a:rPr lang="en-US" sz="1600" dirty="0"/>
              <a:t>simple majority of those voting Y or N</a:t>
            </a:r>
          </a:p>
          <a:p>
            <a:pPr lvl="1"/>
            <a:r>
              <a:rPr lang="en-US" sz="2000" dirty="0"/>
              <a:t>Anyone willing to help take notes? – </a:t>
            </a:r>
            <a:r>
              <a:rPr lang="en-US" sz="2000" dirty="0" err="1"/>
              <a:t>PaulN</a:t>
            </a:r>
            <a:r>
              <a:rPr lang="en-US" sz="2000" dirty="0"/>
              <a:t>, TBD</a:t>
            </a:r>
          </a:p>
        </p:txBody>
      </p:sp>
      <p:sp>
        <p:nvSpPr>
          <p:cNvPr id="4" name="Slide Number Placeholder 3">
            <a:extLst>
              <a:ext uri="{FF2B5EF4-FFF2-40B4-BE49-F238E27FC236}">
                <a16:creationId xmlns:a16="http://schemas.microsoft.com/office/drawing/2014/main" id="{999AF6A6-0D79-44C7-9261-AE4B4C371A8F}"/>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spTree>
    <p:extLst>
      <p:ext uri="{BB962C8B-B14F-4D97-AF65-F5344CB8AC3E}">
        <p14:creationId xmlns:p14="http://schemas.microsoft.com/office/powerpoint/2010/main" val="196322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802 restructuring ad hoc -- background</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Restructuring objective – increase efficiency and responsiveness of 802 LMSC</a:t>
            </a:r>
            <a:br>
              <a:rPr lang="en-US" sz="2400" dirty="0"/>
            </a:br>
            <a:endParaRPr lang="en-US" sz="2400" dirty="0"/>
          </a:p>
          <a:p>
            <a:pPr lvl="1"/>
            <a:r>
              <a:rPr lang="en-US" sz="2000" dirty="0"/>
              <a:t>Consider more autonomy for WGs and TAGs, while maintaining 802 brand identity, high quality standards and cross group collaboration/coordination</a:t>
            </a:r>
            <a:endParaRPr lang="en-US" sz="1800" dirty="0"/>
          </a:p>
          <a:p>
            <a:pPr marL="914400" lvl="2" indent="0">
              <a:buNone/>
            </a:pPr>
            <a:endParaRPr lang="en-US" sz="1400" dirty="0"/>
          </a:p>
          <a:p>
            <a:pPr lvl="1"/>
            <a:r>
              <a:rPr lang="en-US" sz="2000" dirty="0"/>
              <a:t>Possibly re-charter the 802 Executive Committee</a:t>
            </a:r>
            <a:endParaRPr lang="en-US" sz="1400" dirty="0"/>
          </a:p>
          <a:p>
            <a:pPr lvl="2"/>
            <a:r>
              <a:rPr lang="en-US" sz="1400" dirty="0"/>
              <a:t>Focus on long term growth, fostering new work, high level interactions with external organizations and public visibility.</a:t>
            </a:r>
          </a:p>
          <a:p>
            <a:pPr lvl="2"/>
            <a:endParaRPr lang="en-US" sz="1400" dirty="0"/>
          </a:p>
          <a:p>
            <a:r>
              <a:rPr lang="en-US" sz="2400" dirty="0"/>
              <a:t>Next Steps</a:t>
            </a:r>
            <a:endParaRPr lang="en-US" sz="1800" dirty="0"/>
          </a:p>
          <a:p>
            <a:pPr lvl="1"/>
            <a:r>
              <a:rPr lang="en-US" sz="1800" dirty="0"/>
              <a:t>Ongoing discussions at 1 hour monthly meetings, report out status each plenary</a:t>
            </a:r>
            <a:endParaRPr lang="en-US" sz="1400" dirty="0"/>
          </a:p>
          <a:p>
            <a:pPr lvl="1"/>
            <a:r>
              <a:rPr lang="en-US" sz="1800" dirty="0"/>
              <a:t>Deliverable: a well vetted and socialized recommendation for EC consideration within 12 months.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3</a:t>
            </a:fld>
            <a:endParaRPr lang="en-US" dirty="0"/>
          </a:p>
        </p:txBody>
      </p:sp>
    </p:spTree>
    <p:extLst>
      <p:ext uri="{BB962C8B-B14F-4D97-AF65-F5344CB8AC3E}">
        <p14:creationId xmlns:p14="http://schemas.microsoft.com/office/powerpoint/2010/main" val="1202411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967" y="1524000"/>
            <a:ext cx="11353800" cy="4648200"/>
          </a:xfrm>
        </p:spPr>
        <p:txBody>
          <a:bodyPr/>
          <a:lstStyle/>
          <a:p>
            <a:r>
              <a:rPr lang="en-US" sz="2800" dirty="0"/>
              <a:t>Draft Agenda</a:t>
            </a:r>
            <a:endParaRPr lang="en-US" sz="2400" dirty="0"/>
          </a:p>
          <a:p>
            <a:pPr marL="800100" lvl="1" indent="-342900">
              <a:buFont typeface="+mj-lt"/>
              <a:buAutoNum type="alphaLcParenR"/>
            </a:pPr>
            <a:r>
              <a:rPr lang="en-US" sz="2400" dirty="0"/>
              <a:t>Discuss, refine and agree on the scope of the ad hoc: </a:t>
            </a:r>
          </a:p>
          <a:p>
            <a:pPr marL="1257300" lvl="2" indent="-400050">
              <a:buFont typeface="+mj-lt"/>
              <a:buAutoNum type="arabicPeriod"/>
            </a:pPr>
            <a:r>
              <a:rPr lang="en-US" sz="1800" dirty="0"/>
              <a:t>Discuss proposed 802 Scope by Roger and Geoff (~10 min)</a:t>
            </a:r>
          </a:p>
          <a:p>
            <a:pPr marL="1257300" lvl="2" indent="-400050">
              <a:buFont typeface="+mj-lt"/>
              <a:buAutoNum type="arabicPeriod"/>
            </a:pPr>
            <a:r>
              <a:rPr lang="en-US" sz="1800" dirty="0"/>
              <a:t>Discuss areas of focus, assign individuals to follow up (~15 min)</a:t>
            </a:r>
            <a:endParaRPr lang="en-US" sz="1800" dirty="0">
              <a:sym typeface="Wingdings" panose="05000000000000000000" pitchFamily="2" charset="2"/>
            </a:endParaRPr>
          </a:p>
          <a:p>
            <a:pPr marL="1257300" lvl="2" indent="-400050">
              <a:buFont typeface="+mj-lt"/>
              <a:buAutoNum type="arabicPeriod"/>
            </a:pPr>
            <a:r>
              <a:rPr lang="en-US" sz="1800" dirty="0">
                <a:sym typeface="Wingdings" panose="05000000000000000000" pitchFamily="2" charset="2"/>
              </a:rPr>
              <a:t>Discuss hybrid meeting possibility, assign follow up to sub ad hoc  (~15 min)</a:t>
            </a:r>
            <a:endParaRPr lang="en-US" sz="1800" dirty="0"/>
          </a:p>
          <a:p>
            <a:pPr marL="1257300" lvl="2" indent="-400050">
              <a:buFont typeface="+mj-lt"/>
              <a:buAutoNum type="arabicPeriod"/>
            </a:pPr>
            <a:r>
              <a:rPr lang="en-US" sz="1800" dirty="0"/>
              <a:t>Consider the pros and cons of various restructuring options (postpone to later meeting(s))</a:t>
            </a:r>
          </a:p>
          <a:p>
            <a:pPr marL="800100" lvl="1" indent="-342900">
              <a:buFont typeface="+mj-lt"/>
              <a:buAutoNum type="alphaLcParenR"/>
            </a:pPr>
            <a:r>
              <a:rPr lang="en-US" sz="2400" dirty="0"/>
              <a:t>Proposed deliverable: </a:t>
            </a:r>
          </a:p>
          <a:p>
            <a:pPr marL="1200150" lvl="2" indent="-342900">
              <a:buFont typeface="+mj-lt"/>
              <a:buAutoNum type="arabicPeriod"/>
            </a:pPr>
            <a:r>
              <a:rPr lang="en-US" sz="1800" dirty="0"/>
              <a:t>a well vetted and socialized recommendation for EC consideration within 12 months</a:t>
            </a:r>
          </a:p>
          <a:p>
            <a:pPr marL="800100" lvl="1" indent="-342900">
              <a:buFont typeface="+mj-lt"/>
              <a:buAutoNum type="alphaLcParenR"/>
            </a:pPr>
            <a:r>
              <a:rPr lang="en-US" sz="2400" dirty="0"/>
              <a:t>Monthly meeting reminder: (1 min)</a:t>
            </a:r>
            <a:br>
              <a:rPr lang="en-US" sz="2400" dirty="0"/>
            </a:br>
            <a:r>
              <a:rPr lang="en-US" sz="1600" dirty="0"/>
              <a:t>default -- 13:00-14:00 ET 3</a:t>
            </a:r>
            <a:r>
              <a:rPr lang="en-US" sz="1600" baseline="30000" dirty="0"/>
              <a:t>rd</a:t>
            </a:r>
            <a:r>
              <a:rPr lang="en-US" sz="1600" dirty="0"/>
              <a:t> Tuesday of each month in 2021</a:t>
            </a:r>
            <a:br>
              <a:rPr lang="en-US" sz="1600" dirty="0"/>
            </a:br>
            <a:r>
              <a:rPr lang="en-US" sz="1600" dirty="0"/>
              <a:t> </a:t>
            </a:r>
            <a:r>
              <a:rPr lang="en-US" sz="1600" strike="sngStrike" dirty="0"/>
              <a:t>15Dec20, 19Jan, 16Feb,</a:t>
            </a:r>
            <a:r>
              <a:rPr lang="en-US" sz="1600" dirty="0"/>
              <a:t> </a:t>
            </a:r>
            <a:r>
              <a:rPr lang="en-US" sz="1600" b="1" dirty="0"/>
              <a:t>16Mar</a:t>
            </a:r>
            <a:r>
              <a:rPr lang="en-US" sz="1600" dirty="0"/>
              <a:t>, 20Apr, 18May, 15Jun, 20Jul, 17Aug, 21Sep, 19Oct, 16Nov, 21Dec</a:t>
            </a:r>
          </a:p>
          <a:p>
            <a:pPr marL="800100" lvl="1" indent="-342900">
              <a:buFont typeface="+mj-lt"/>
              <a:buAutoNum type="alphaLcParenR"/>
            </a:pPr>
            <a:r>
              <a:rPr lang="en-US" sz="2400" dirty="0"/>
              <a:t>Review action items, draft agenda for next meeting (~5 min)</a:t>
            </a:r>
          </a:p>
          <a:p>
            <a:pPr marL="0" indent="0">
              <a:buNone/>
            </a:pPr>
            <a:endParaRPr lang="en-US" sz="2400" dirty="0"/>
          </a:p>
          <a:p>
            <a:pPr marL="457200" lvl="1" indent="0">
              <a:buNone/>
            </a:pPr>
            <a:endParaRPr lang="en-US" sz="2400" dirty="0"/>
          </a:p>
          <a:p>
            <a:pPr lvl="1"/>
            <a:endParaRPr lang="en-US" sz="2400" dirty="0"/>
          </a:p>
          <a:p>
            <a:pPr lvl="2"/>
            <a:endParaRPr lang="en-US" sz="1800" dirty="0"/>
          </a:p>
        </p:txBody>
      </p:sp>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802 restructuring ad hoc</a:t>
            </a:r>
            <a:endParaRPr lang="en-US" sz="4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4</a:t>
            </a:fld>
            <a:endParaRPr lang="en-US" dirty="0"/>
          </a:p>
        </p:txBody>
      </p:sp>
      <p:sp>
        <p:nvSpPr>
          <p:cNvPr id="2" name="Rectangle: Rounded Corners 1">
            <a:extLst>
              <a:ext uri="{FF2B5EF4-FFF2-40B4-BE49-F238E27FC236}">
                <a16:creationId xmlns:a16="http://schemas.microsoft.com/office/drawing/2014/main" id="{527E1175-BBB0-4CBD-B596-5CB012F162BE}"/>
              </a:ext>
            </a:extLst>
          </p:cNvPr>
          <p:cNvSpPr/>
          <p:nvPr/>
        </p:nvSpPr>
        <p:spPr bwMode="auto">
          <a:xfrm>
            <a:off x="609600" y="2438400"/>
            <a:ext cx="10363200" cy="685800"/>
          </a:xfrm>
          <a:prstGeom prst="round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197820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457200" y="180753"/>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a.1) Proposed 802 scope submitted by Roger and Geoff</a:t>
            </a:r>
            <a:r>
              <a:rPr lang="en-US" sz="4000" dirty="0"/>
              <a:t> </a:t>
            </a:r>
          </a:p>
        </p:txBody>
      </p:sp>
      <p:sp>
        <p:nvSpPr>
          <p:cNvPr id="3" name="Content Placeholder 2"/>
          <p:cNvSpPr>
            <a:spLocks noGrp="1"/>
          </p:cNvSpPr>
          <p:nvPr>
            <p:ph idx="1"/>
          </p:nvPr>
        </p:nvSpPr>
        <p:spPr>
          <a:xfrm>
            <a:off x="609600" y="1323753"/>
            <a:ext cx="10896600" cy="4648200"/>
          </a:xfrm>
        </p:spPr>
        <p:txBody>
          <a:bodyPr/>
          <a:lstStyle/>
          <a:p>
            <a:pPr marL="457200" lvl="1" indent="0">
              <a:buNone/>
            </a:pPr>
            <a:r>
              <a:rPr lang="en-US" sz="2000" dirty="0"/>
              <a:t>IEEE 802 develops and maintain standards specifying data link and physical layer protocols to support packet transmission and delivery among network-layer clients.</a:t>
            </a:r>
          </a:p>
          <a:p>
            <a:pPr lvl="1">
              <a:buFont typeface="Wingdings" panose="05000000000000000000" pitchFamily="2" charset="2"/>
              <a:buChar char="§"/>
            </a:pPr>
            <a:r>
              <a:rPr lang="en-US" sz="2000" dirty="0"/>
              <a:t>Protocols are specified for various physical channels with sufficient detail to allow multivendor interoperability across the interfaces to the communication medium.</a:t>
            </a:r>
          </a:p>
          <a:p>
            <a:pPr lvl="1">
              <a:buFont typeface="Wingdings" panose="05000000000000000000" pitchFamily="2" charset="2"/>
              <a:buChar char="§"/>
            </a:pPr>
            <a:r>
              <a:rPr lang="en-US" sz="2000" dirty="0"/>
              <a:t> Interoperability is also specified for transmission of network-layer packets via a set of data links.</a:t>
            </a:r>
          </a:p>
          <a:p>
            <a:pPr lvl="1">
              <a:buFont typeface="Wingdings" panose="05000000000000000000" pitchFamily="2" charset="2"/>
              <a:buChar char="§"/>
            </a:pPr>
            <a:r>
              <a:rPr lang="en-US" sz="2000" dirty="0"/>
              <a:t>Supplementary specifications detail related functionality, including control, management, channel coexistence, and power distribution.</a:t>
            </a:r>
          </a:p>
          <a:p>
            <a:pPr lvl="1">
              <a:buFont typeface="Wingdings" panose="05000000000000000000" pitchFamily="2" charset="2"/>
              <a:buChar char="§"/>
            </a:pPr>
            <a:r>
              <a:rPr lang="en-US" sz="2000" dirty="0"/>
              <a:t>Supporting outputs include future-looking documentation, standards body interactions, and regulatory contributions.</a:t>
            </a:r>
            <a:br>
              <a:rPr lang="en-US" sz="2000" dirty="0"/>
            </a:br>
            <a:endParaRPr lang="en-US" sz="1800" dirty="0"/>
          </a:p>
          <a:p>
            <a:pPr marL="457200" lvl="1" indent="0">
              <a:buNone/>
            </a:pPr>
            <a:r>
              <a:rPr lang="en-US" sz="1800" dirty="0"/>
              <a:t>Current IEEE Computer Society 802 LMSC scope:</a:t>
            </a:r>
          </a:p>
          <a:p>
            <a:pPr marL="857250" lvl="2" indent="0">
              <a:buNone/>
            </a:pPr>
            <a:r>
              <a:rPr lang="en-US" sz="1400" dirty="0"/>
              <a:t>The scope of the Standards Committee is to develop and maintain networking standards, recommended practices and guides for local, metropolitan, and other area networks, using an open and accredited process, and to advocate them on a global basis.  Its technical scope is intended to be flexible and is ultimately determined by the sum of its approved PARs.</a:t>
            </a:r>
          </a:p>
          <a:p>
            <a:pPr marL="457200" lvl="1" indent="0">
              <a:buNone/>
            </a:pPr>
            <a:r>
              <a:rPr lang="en-US" sz="1800" dirty="0"/>
              <a:t>Compare to IEEE Communication Society/</a:t>
            </a:r>
            <a:r>
              <a:rPr lang="en-US" sz="1800" dirty="0" err="1"/>
              <a:t>AccessCore</a:t>
            </a:r>
            <a:r>
              <a:rPr lang="en-US" sz="1800" dirty="0"/>
              <a:t> Standards Committee scope:</a:t>
            </a:r>
          </a:p>
          <a:p>
            <a:pPr marL="857250" lvl="2" indent="0">
              <a:buNone/>
            </a:pPr>
            <a:r>
              <a:rPr lang="en-US" sz="1400" dirty="0"/>
              <a:t>The scope of the Sponsor is to develop and maintain standards covering: access communications networks, core communications networks, other related areas</a:t>
            </a:r>
          </a:p>
          <a:p>
            <a:pPr marL="857250" lvl="2" indent="0">
              <a:buNone/>
            </a:pPr>
            <a:endParaRPr lang="en-US" sz="14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Tree>
    <p:extLst>
      <p:ext uri="{BB962C8B-B14F-4D97-AF65-F5344CB8AC3E}">
        <p14:creationId xmlns:p14="http://schemas.microsoft.com/office/powerpoint/2010/main" val="3243865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10896600" cy="4648200"/>
          </a:xfrm>
        </p:spPr>
        <p:txBody>
          <a:bodyPr/>
          <a:lstStyle/>
          <a:p>
            <a:pPr marL="800100" lvl="1" indent="-342900">
              <a:buFont typeface="+mj-lt"/>
              <a:buAutoNum type="arabicPeriod"/>
            </a:pPr>
            <a:r>
              <a:rPr lang="en-US" sz="1800" dirty="0"/>
              <a:t>Operational Efficiency (Area for Improvement)</a:t>
            </a:r>
          </a:p>
          <a:p>
            <a:pPr marL="1200150" lvl="2" indent="-342900">
              <a:buFont typeface="+mj-lt"/>
              <a:buAutoNum type="arabicPeriod"/>
            </a:pPr>
            <a:r>
              <a:rPr lang="en-US" sz="1600" dirty="0"/>
              <a:t>This is where I would put the topic of reducing the time to get PARs approved, and submitted to </a:t>
            </a:r>
            <a:r>
              <a:rPr lang="en-US" sz="1600" dirty="0" err="1"/>
              <a:t>NesCom</a:t>
            </a:r>
            <a:r>
              <a:rPr lang="en-US" sz="1600" dirty="0"/>
              <a:t> in a timely manner aligned with their calendar, so we get a timely approval</a:t>
            </a:r>
          </a:p>
          <a:p>
            <a:pPr marL="1200150" lvl="2" indent="-342900">
              <a:buFont typeface="+mj-lt"/>
              <a:buAutoNum type="arabicPeriod"/>
            </a:pPr>
            <a:r>
              <a:rPr lang="en-US" sz="1600" dirty="0"/>
              <a:t>I also heard the idea of training new groups.  Maybe that is an area where we can make improvements.  Maybe it would make us a preferred organization in which to start new standards, beyond those areas where we are well established.</a:t>
            </a:r>
            <a:endParaRPr lang="en-US" sz="1400" dirty="0"/>
          </a:p>
          <a:p>
            <a:pPr marL="800100" lvl="1" indent="-342900">
              <a:buFont typeface="+mj-lt"/>
              <a:buAutoNum type="arabicPeriod"/>
            </a:pPr>
            <a:r>
              <a:rPr lang="en-US" sz="1800" dirty="0"/>
              <a:t>Quality Standards (Maintain Good Performance)</a:t>
            </a:r>
          </a:p>
          <a:p>
            <a:pPr marL="1200150" lvl="2" indent="-342900">
              <a:buFont typeface="+mj-lt"/>
              <a:buAutoNum type="arabicPeriod"/>
            </a:pPr>
            <a:r>
              <a:rPr lang="en-US" sz="1600" dirty="0"/>
              <a:t>Clearly we want to maintain our high-quality PAR review process, if we make any changes to the process</a:t>
            </a:r>
          </a:p>
          <a:p>
            <a:pPr marL="1200150" lvl="2" indent="-342900">
              <a:buFont typeface="+mj-lt"/>
              <a:buAutoNum type="arabicPeriod"/>
            </a:pPr>
            <a:r>
              <a:rPr lang="en-US" sz="1600" dirty="0"/>
              <a:t>This might be where we discuss the Technical Review ideas mentioned on the call, and maybe that is an area for improvement</a:t>
            </a:r>
            <a:endParaRPr lang="en-US" sz="1400" dirty="0"/>
          </a:p>
          <a:p>
            <a:pPr marL="800100" lvl="1" indent="-342900">
              <a:buFont typeface="+mj-lt"/>
              <a:buAutoNum type="arabicPeriod"/>
            </a:pPr>
            <a:r>
              <a:rPr lang="en-US" sz="1800" dirty="0"/>
              <a:t>External Influence (Maintain Good Performance)</a:t>
            </a:r>
          </a:p>
          <a:p>
            <a:pPr marL="1200150" lvl="2" indent="-342900">
              <a:buFont typeface="+mj-lt"/>
              <a:buAutoNum type="arabicPeriod"/>
            </a:pPr>
            <a:r>
              <a:rPr lang="en-US" sz="1600" dirty="0"/>
              <a:t>I heard an argument about our influence on Regulatory Bodies.  I think having our unified 802 submissions to Regulatory Bodies is good.  We probably want to maintain that strong process.</a:t>
            </a:r>
            <a:endParaRPr lang="en-US" sz="1400" dirty="0"/>
          </a:p>
          <a:p>
            <a:pPr marL="800100" lvl="1" indent="-342900">
              <a:buFont typeface="+mj-lt"/>
              <a:buAutoNum type="arabicPeriod"/>
            </a:pPr>
            <a:r>
              <a:rPr lang="en-US" sz="1800" dirty="0"/>
              <a:t>Strategic Planning (per </a:t>
            </a:r>
            <a:r>
              <a:rPr lang="en-US" sz="1800" dirty="0" err="1"/>
              <a:t>PaulN</a:t>
            </a:r>
            <a:r>
              <a:rPr lang="en-US" sz="1800" dirty="0"/>
              <a:t>)</a:t>
            </a:r>
          </a:p>
          <a:p>
            <a:pPr marL="1200150" lvl="2" indent="-342900">
              <a:buFont typeface="+mj-lt"/>
              <a:buAutoNum type="arabicPeriod"/>
            </a:pPr>
            <a:r>
              <a:rPr lang="en-US" sz="1600" dirty="0"/>
              <a:t>incubation of emerging areas, collaboration with internal and external Organizational Units to the IEEE, public visibility</a:t>
            </a:r>
          </a:p>
          <a:p>
            <a:pPr marL="800100" lvl="1" indent="-342900">
              <a:buFont typeface="+mj-lt"/>
              <a:buAutoNum type="arabicPeriod"/>
            </a:pPr>
            <a:r>
              <a:rPr lang="en-US" sz="1800" dirty="0"/>
              <a:t>Maintain and enhance technical coherence and coordination across groups (per </a:t>
            </a:r>
            <a:r>
              <a:rPr lang="en-US" sz="1800" dirty="0" err="1"/>
              <a:t>RogerM</a:t>
            </a:r>
            <a:r>
              <a:rPr lang="en-US" sz="1800" dirty="0"/>
              <a:t>).</a:t>
            </a:r>
          </a:p>
          <a:p>
            <a:pPr marL="800100" lvl="1" indent="-342900">
              <a:buFont typeface="+mj-lt"/>
              <a:buAutoNum type="arabicPeriod"/>
            </a:pPr>
            <a:r>
              <a:rPr lang="en-US" sz="1800" dirty="0"/>
              <a:t>Revise 802 Scope (per </a:t>
            </a:r>
            <a:r>
              <a:rPr lang="en-US" sz="1800" dirty="0" err="1"/>
              <a:t>RogerM</a:t>
            </a:r>
            <a:r>
              <a:rPr lang="en-US" sz="1800" dirty="0"/>
              <a:t>.)</a:t>
            </a:r>
            <a:endParaRPr lang="en-US" sz="2000" dirty="0"/>
          </a:p>
          <a:p>
            <a:pPr lvl="1"/>
            <a:endParaRPr lang="en-US" sz="2000" dirty="0"/>
          </a:p>
          <a:p>
            <a:pPr lvl="2"/>
            <a:endParaRPr lang="en-US" sz="16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dirty="0"/>
          </a:p>
        </p:txBody>
      </p:sp>
      <p:sp>
        <p:nvSpPr>
          <p:cNvPr id="7" name="Title 1">
            <a:extLst>
              <a:ext uri="{FF2B5EF4-FFF2-40B4-BE49-F238E27FC236}">
                <a16:creationId xmlns:a16="http://schemas.microsoft.com/office/drawing/2014/main" id="{98D28319-29FC-4C6E-8134-24586112A68B}"/>
              </a:ext>
            </a:extLst>
          </p:cNvPr>
          <p:cNvSpPr>
            <a:spLocks noGrp="1"/>
          </p:cNvSpPr>
          <p:nvPr>
            <p:ph type="title"/>
          </p:nvPr>
        </p:nvSpPr>
        <p:spPr>
          <a:xfrm>
            <a:off x="381000" y="180109"/>
            <a:ext cx="11201400" cy="1143000"/>
          </a:xfrm>
        </p:spPr>
        <p:txBody>
          <a:bodyPr/>
          <a:lstStyle/>
          <a:p>
            <a:pPr algn="l"/>
            <a:r>
              <a:rPr lang="en-US" sz="3600" dirty="0"/>
              <a:t>a.2) Areas of focus submitted by Steve, Paul &amp; Roger </a:t>
            </a:r>
          </a:p>
        </p:txBody>
      </p:sp>
    </p:spTree>
    <p:extLst>
      <p:ext uri="{BB962C8B-B14F-4D97-AF65-F5344CB8AC3E}">
        <p14:creationId xmlns:p14="http://schemas.microsoft.com/office/powerpoint/2010/main" val="3285287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828800"/>
            <a:ext cx="11049000" cy="4648200"/>
          </a:xfrm>
        </p:spPr>
        <p:txBody>
          <a:bodyPr/>
          <a:lstStyle/>
          <a:p>
            <a:pPr marL="0" indent="0">
              <a:buNone/>
            </a:pPr>
            <a:r>
              <a:rPr lang="en-US" sz="2400" dirty="0"/>
              <a:t>Recent EC reflector exchange on hybrid meetings</a:t>
            </a:r>
            <a:endParaRPr lang="en-US" sz="1400" dirty="0"/>
          </a:p>
          <a:p>
            <a:pPr lvl="1"/>
            <a:r>
              <a:rPr lang="en-US" sz="2000" dirty="0"/>
              <a:t>Uncertainty when 100% in-person meetings may resume, hybrid remote/in-person meetings should be considered</a:t>
            </a:r>
          </a:p>
          <a:p>
            <a:pPr lvl="1"/>
            <a:r>
              <a:rPr lang="en-US" sz="2000" dirty="0"/>
              <a:t>Some observations based on EC reflector traffic</a:t>
            </a:r>
          </a:p>
          <a:p>
            <a:pPr lvl="2"/>
            <a:r>
              <a:rPr lang="en-US" sz="1600" dirty="0"/>
              <a:t>Stay with 100% on-line meetings until 100% in person meetings resume </a:t>
            </a:r>
          </a:p>
          <a:p>
            <a:pPr lvl="3"/>
            <a:r>
              <a:rPr lang="en-US" sz="1600" dirty="0"/>
              <a:t>to maintain fairness and equality of participation</a:t>
            </a:r>
            <a:endParaRPr lang="en-US" sz="1200" dirty="0"/>
          </a:p>
          <a:p>
            <a:pPr lvl="2"/>
            <a:r>
              <a:rPr lang="en-US" sz="1600" dirty="0"/>
              <a:t>Hybrid meetings logistics may be complex, difficult and expensive to implement</a:t>
            </a:r>
          </a:p>
          <a:p>
            <a:pPr lvl="2"/>
            <a:r>
              <a:rPr lang="en-US" sz="1600" dirty="0"/>
              <a:t>Requirements for hybrid meetings need to be developed and agreed upon</a:t>
            </a:r>
          </a:p>
          <a:p>
            <a:pPr lvl="2"/>
            <a:r>
              <a:rPr lang="en-US" sz="1600" dirty="0"/>
              <a:t>Temporary or permanent?</a:t>
            </a:r>
          </a:p>
          <a:p>
            <a:pPr lvl="2"/>
            <a:r>
              <a:rPr lang="en-US" sz="1600" dirty="0"/>
              <a:t>802 LMSC policies would need revision</a:t>
            </a:r>
          </a:p>
          <a:p>
            <a:pPr lvl="2"/>
            <a:r>
              <a:rPr lang="en-US" sz="1600" dirty="0"/>
              <a:t>IEEE Meetings, Conferences and Events (MCE) will implement hybrid meetings – can 802 leverage their experience?</a:t>
            </a:r>
          </a:p>
          <a:p>
            <a:pPr lvl="2"/>
            <a:r>
              <a:rPr lang="en-US" sz="1600" dirty="0"/>
              <a:t>etc.</a:t>
            </a:r>
          </a:p>
          <a:p>
            <a:pPr lvl="1"/>
            <a:r>
              <a:rPr lang="en-US" sz="2000" dirty="0"/>
              <a:t>Next steps</a:t>
            </a:r>
          </a:p>
          <a:p>
            <a:pPr lvl="2"/>
            <a:r>
              <a:rPr lang="en-US" sz="1600" dirty="0"/>
              <a:t>Create a Hybrid Meeting Evaluation sub-ad hoc, report status at next 802 re-org meeting</a:t>
            </a:r>
          </a:p>
          <a:p>
            <a:pPr lvl="2"/>
            <a:endParaRPr lang="en-US" sz="1600" dirty="0"/>
          </a:p>
          <a:p>
            <a:pPr lvl="1"/>
            <a:endParaRPr lang="en-US" sz="2000" dirty="0"/>
          </a:p>
          <a:p>
            <a:pPr marL="914400" lvl="1" indent="-457200">
              <a:buFont typeface="+mj-lt"/>
              <a:buAutoNum type="arabicPeriod" startAt="5"/>
            </a:pPr>
            <a:endParaRPr lang="en-US" sz="14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7</a:t>
            </a:fld>
            <a:endParaRPr lang="en-US" dirty="0"/>
          </a:p>
        </p:txBody>
      </p:sp>
      <p:sp>
        <p:nvSpPr>
          <p:cNvPr id="8" name="Title 1">
            <a:extLst>
              <a:ext uri="{FF2B5EF4-FFF2-40B4-BE49-F238E27FC236}">
                <a16:creationId xmlns:a16="http://schemas.microsoft.com/office/drawing/2014/main" id="{E4687455-CAB8-41D5-AAC1-2F11D30B72B9}"/>
              </a:ext>
            </a:extLst>
          </p:cNvPr>
          <p:cNvSpPr>
            <a:spLocks noGrp="1"/>
          </p:cNvSpPr>
          <p:nvPr>
            <p:ph type="title"/>
          </p:nvPr>
        </p:nvSpPr>
        <p:spPr>
          <a:xfrm>
            <a:off x="381000" y="609600"/>
            <a:ext cx="11201400" cy="1143000"/>
          </a:xfrm>
        </p:spPr>
        <p:txBody>
          <a:bodyPr/>
          <a:lstStyle/>
          <a:p>
            <a:pPr algn="l"/>
            <a:r>
              <a:rPr lang="en-US" sz="3600" dirty="0"/>
              <a:t>a.3) Discuss hybrid meeting possibility </a:t>
            </a:r>
          </a:p>
        </p:txBody>
      </p:sp>
    </p:spTree>
    <p:extLst>
      <p:ext uri="{BB962C8B-B14F-4D97-AF65-F5344CB8AC3E}">
        <p14:creationId xmlns:p14="http://schemas.microsoft.com/office/powerpoint/2010/main" val="422555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eaLnBrk="1" hangingPunct="1"/>
            <a:r>
              <a:rPr lang="en-US" sz="3600" dirty="0"/>
              <a:t>c) Date and Time of monthly ad hoc calls</a:t>
            </a:r>
            <a:r>
              <a:rPr lang="en-US" sz="4000" dirty="0"/>
              <a:t> </a:t>
            </a:r>
          </a:p>
        </p:txBody>
      </p:sp>
      <p:sp>
        <p:nvSpPr>
          <p:cNvPr id="3" name="Content Placeholder 2"/>
          <p:cNvSpPr>
            <a:spLocks noGrp="1"/>
          </p:cNvSpPr>
          <p:nvPr>
            <p:ph idx="1"/>
          </p:nvPr>
        </p:nvSpPr>
        <p:spPr>
          <a:xfrm>
            <a:off x="647700" y="1600200"/>
            <a:ext cx="10896600" cy="4648200"/>
          </a:xfrm>
        </p:spPr>
        <p:txBody>
          <a:bodyPr/>
          <a:lstStyle/>
          <a:p>
            <a:r>
              <a:rPr lang="en-US" sz="2400" dirty="0"/>
              <a:t>13:00-14:00 ET (18:00-19:00 UTC) 3rd Tuesday of each month</a:t>
            </a:r>
          </a:p>
          <a:p>
            <a:pPr marL="457200" lvl="1" indent="0">
              <a:buNone/>
            </a:pPr>
            <a:endParaRPr lang="en-US" sz="2000" dirty="0"/>
          </a:p>
          <a:p>
            <a:pPr lvl="1"/>
            <a:r>
              <a:rPr lang="en-US" sz="2000" dirty="0"/>
              <a:t>Next meeting 13:00-14:00 ET Tuesday 16 March 2021</a:t>
            </a:r>
          </a:p>
          <a:p>
            <a:pPr marL="0" indent="0">
              <a:buNone/>
            </a:pPr>
            <a:endParaRPr lang="en-US" sz="18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dirty="0"/>
          </a:p>
        </p:txBody>
      </p:sp>
    </p:spTree>
    <p:extLst>
      <p:ext uri="{BB962C8B-B14F-4D97-AF65-F5344CB8AC3E}">
        <p14:creationId xmlns:p14="http://schemas.microsoft.com/office/powerpoint/2010/main" val="1336143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E518D-80A7-4E2C-B0A0-DAE0D268A282}"/>
              </a:ext>
            </a:extLst>
          </p:cNvPr>
          <p:cNvSpPr>
            <a:spLocks noGrp="1"/>
          </p:cNvSpPr>
          <p:nvPr>
            <p:ph type="title"/>
          </p:nvPr>
        </p:nvSpPr>
        <p:spPr>
          <a:xfrm>
            <a:off x="609600" y="609600"/>
            <a:ext cx="10896600" cy="1143000"/>
          </a:xfrm>
        </p:spPr>
        <p:txBody>
          <a:bodyPr/>
          <a:lstStyle/>
          <a:p>
            <a:pPr algn="l"/>
            <a:r>
              <a:rPr lang="en-US" sz="3600" dirty="0"/>
              <a:t>d) Review action items, draft agenda for our next meeting</a:t>
            </a:r>
          </a:p>
        </p:txBody>
      </p:sp>
      <p:sp>
        <p:nvSpPr>
          <p:cNvPr id="3" name="Content Placeholder 2">
            <a:extLst>
              <a:ext uri="{FF2B5EF4-FFF2-40B4-BE49-F238E27FC236}">
                <a16:creationId xmlns:a16="http://schemas.microsoft.com/office/drawing/2014/main" id="{AE57F6B7-A18B-4E07-BDAA-672EFF42DCD5}"/>
              </a:ext>
            </a:extLst>
          </p:cNvPr>
          <p:cNvSpPr>
            <a:spLocks noGrp="1"/>
          </p:cNvSpPr>
          <p:nvPr>
            <p:ph idx="1"/>
          </p:nvPr>
        </p:nvSpPr>
        <p:spPr/>
        <p:txBody>
          <a:bodyPr/>
          <a:lstStyle/>
          <a:p>
            <a:r>
              <a:rPr lang="en-US" dirty="0"/>
              <a:t>Action Items</a:t>
            </a:r>
          </a:p>
          <a:p>
            <a:pPr lvl="1"/>
            <a:r>
              <a:rPr lang="en-US" dirty="0" err="1"/>
              <a:t>tbd</a:t>
            </a:r>
            <a:r>
              <a:rPr lang="en-US" dirty="0"/>
              <a:t>	</a:t>
            </a:r>
          </a:p>
          <a:p>
            <a:pPr marL="457200" lvl="1" indent="0">
              <a:buNone/>
            </a:pPr>
            <a:r>
              <a:rPr lang="en-US" dirty="0"/>
              <a:t>	</a:t>
            </a:r>
          </a:p>
          <a:p>
            <a:r>
              <a:rPr lang="en-US" dirty="0"/>
              <a:t>Draft agenda for next meeting</a:t>
            </a:r>
          </a:p>
          <a:p>
            <a:pPr lvl="1"/>
            <a:r>
              <a:rPr lang="en-US" dirty="0" err="1"/>
              <a:t>tbdt</a:t>
            </a:r>
            <a:endParaRPr lang="en-US" dirty="0"/>
          </a:p>
        </p:txBody>
      </p:sp>
      <p:sp>
        <p:nvSpPr>
          <p:cNvPr id="4" name="Slide Number Placeholder 3">
            <a:extLst>
              <a:ext uri="{FF2B5EF4-FFF2-40B4-BE49-F238E27FC236}">
                <a16:creationId xmlns:a16="http://schemas.microsoft.com/office/drawing/2014/main" id="{55610985-270B-4D97-A7D6-FF76BE8B9F77}"/>
              </a:ext>
            </a:extLst>
          </p:cNvPr>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spTree>
    <p:extLst>
      <p:ext uri="{BB962C8B-B14F-4D97-AF65-F5344CB8AC3E}">
        <p14:creationId xmlns:p14="http://schemas.microsoft.com/office/powerpoint/2010/main" val="401165909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241216</TotalTime>
  <Words>1052</Words>
  <Application>Microsoft Office PowerPoint</Application>
  <PresentationFormat>Widescreen</PresentationFormat>
  <Paragraphs>104</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Times New Roman</vt:lpstr>
      <vt:lpstr>Wingdings</vt:lpstr>
      <vt:lpstr>Default Design</vt:lpstr>
      <vt:lpstr>IEEE 802 LMSC Restructuring ad hoc  16 FEB 2021 3rd Electronic Meeting 13:00-14:00 ET 18:00-19:00 UTC  </vt:lpstr>
      <vt:lpstr>Restructuring ad hoc membership</vt:lpstr>
      <vt:lpstr>802 restructuring ad hoc -- background </vt:lpstr>
      <vt:lpstr>802 restructuring ad hoc</vt:lpstr>
      <vt:lpstr>a.1) Proposed 802 scope submitted by Roger and Geoff </vt:lpstr>
      <vt:lpstr>a.2) Areas of focus submitted by Steve, Paul &amp; Roger </vt:lpstr>
      <vt:lpstr>a.3) Discuss hybrid meeting possibility </vt:lpstr>
      <vt:lpstr>c) Date and Time of monthly ad hoc calls </vt:lpstr>
      <vt:lpstr>d) Review action items, draft agenda for our next meeting</vt:lpstr>
      <vt:lpstr>Backup slides</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3864</cp:revision>
  <cp:lastPrinted>2021-01-19T17:00:57Z</cp:lastPrinted>
  <dcterms:created xsi:type="dcterms:W3CDTF">2002-03-10T15:43:16Z</dcterms:created>
  <dcterms:modified xsi:type="dcterms:W3CDTF">2021-02-16T19:21:37Z</dcterms:modified>
</cp:coreProperties>
</file>