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361" r:id="rId2"/>
    <p:sldId id="707" r:id="rId3"/>
    <p:sldId id="696" r:id="rId4"/>
    <p:sldId id="689" r:id="rId5"/>
    <p:sldId id="693" r:id="rId6"/>
    <p:sldId id="706" r:id="rId7"/>
    <p:sldId id="711" r:id="rId8"/>
    <p:sldId id="708" r:id="rId9"/>
    <p:sldId id="709" r:id="rId10"/>
    <p:sldId id="710" r:id="rId11"/>
    <p:sldId id="704" r:id="rId12"/>
    <p:sldId id="694" r:id="rId13"/>
    <p:sldId id="699" r:id="rId14"/>
    <p:sldId id="703" r:id="rId15"/>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75" autoAdjust="0"/>
    <p:restoredTop sz="95488" autoAdjust="0"/>
  </p:normalViewPr>
  <p:slideViewPr>
    <p:cSldViewPr>
      <p:cViewPr varScale="1">
        <p:scale>
          <a:sx n="78" d="100"/>
          <a:sy n="78" d="100"/>
        </p:scale>
        <p:origin x="96" y="480"/>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sp>
        <p:nvSpPr>
          <p:cNvPr id="2052" name="Rectangle 2"/>
          <p:cNvSpPr>
            <a:spLocks noGrp="1" noChangeArrowheads="1"/>
          </p:cNvSpPr>
          <p:nvPr>
            <p:ph type="title"/>
          </p:nvPr>
        </p:nvSpPr>
        <p:spPr>
          <a:xfrm>
            <a:off x="1676400" y="1371600"/>
            <a:ext cx="8534400" cy="4343400"/>
          </a:xfrm>
        </p:spPr>
        <p:txBody>
          <a:bodyPr/>
          <a:lstStyle/>
          <a:p>
            <a:pPr eaLnBrk="1" hangingPunct="1"/>
            <a:r>
              <a:rPr lang="en-US" sz="4000" dirty="0"/>
              <a:t>IEEE 802 LMSC Restructuring ad hoc</a:t>
            </a:r>
            <a:br>
              <a:rPr lang="en-US" sz="4000" dirty="0"/>
            </a:br>
            <a:br>
              <a:rPr lang="en-US" sz="4000" dirty="0"/>
            </a:br>
            <a:r>
              <a:rPr lang="en-US" sz="4000" dirty="0"/>
              <a:t>16 MAR 2021 4</a:t>
            </a:r>
            <a:r>
              <a:rPr lang="en-US" sz="4000" baseline="30000" dirty="0"/>
              <a:t>th</a:t>
            </a:r>
            <a:r>
              <a:rPr lang="en-US" sz="4000" dirty="0"/>
              <a:t>  Electronic Meeting</a:t>
            </a:r>
            <a:br>
              <a:rPr lang="en-US" sz="4000" dirty="0"/>
            </a:br>
            <a:r>
              <a:rPr lang="en-US" sz="3200" dirty="0"/>
              <a:t>13:00-14:00 ET</a:t>
            </a:r>
            <a:br>
              <a:rPr lang="en-US" sz="3200" dirty="0"/>
            </a:br>
            <a:r>
              <a:rPr lang="en-US" sz="3200" dirty="0"/>
              <a:t>17:00-18:00 UTC</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ec-21-0065-00-00EC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0378C-0D79-4C59-BBC7-835CD0FAD9C6}"/>
              </a:ext>
            </a:extLst>
          </p:cNvPr>
          <p:cNvSpPr>
            <a:spLocks noGrp="1"/>
          </p:cNvSpPr>
          <p:nvPr>
            <p:ph type="title"/>
          </p:nvPr>
        </p:nvSpPr>
        <p:spPr/>
        <p:txBody>
          <a:bodyPr/>
          <a:lstStyle/>
          <a:p>
            <a:r>
              <a:rPr lang="en-US" dirty="0"/>
              <a:t>Strategic Planning</a:t>
            </a:r>
          </a:p>
        </p:txBody>
      </p:sp>
      <p:sp>
        <p:nvSpPr>
          <p:cNvPr id="3" name="Content Placeholder 2">
            <a:extLst>
              <a:ext uri="{FF2B5EF4-FFF2-40B4-BE49-F238E27FC236}">
                <a16:creationId xmlns:a16="http://schemas.microsoft.com/office/drawing/2014/main" id="{F2D6180E-863B-48BA-8EC2-34E857C9606A}"/>
              </a:ext>
            </a:extLst>
          </p:cNvPr>
          <p:cNvSpPr>
            <a:spLocks noGrp="1"/>
          </p:cNvSpPr>
          <p:nvPr>
            <p:ph idx="1"/>
          </p:nvPr>
        </p:nvSpPr>
        <p:spPr>
          <a:xfrm>
            <a:off x="914400" y="1600200"/>
            <a:ext cx="10363200" cy="4114800"/>
          </a:xfrm>
        </p:spPr>
        <p:txBody>
          <a:bodyPr/>
          <a:lstStyle/>
          <a:p>
            <a:r>
              <a:rPr lang="en-US" dirty="0"/>
              <a:t>Engage with IEEE Organizational Units</a:t>
            </a:r>
          </a:p>
          <a:p>
            <a:pPr lvl="1"/>
            <a:r>
              <a:rPr lang="en-US" dirty="0"/>
              <a:t>Standards Association – improve support</a:t>
            </a:r>
          </a:p>
          <a:p>
            <a:pPr lvl="1"/>
            <a:r>
              <a:rPr lang="en-US" dirty="0"/>
              <a:t>Technical Activities – leverage emerging technology volunteer expertise – technology trends</a:t>
            </a:r>
          </a:p>
          <a:p>
            <a:pPr lvl="1"/>
            <a:r>
              <a:rPr lang="en-US" dirty="0"/>
              <a:t>Promote 802 activities in </a:t>
            </a:r>
          </a:p>
          <a:p>
            <a:pPr lvl="2"/>
            <a:r>
              <a:rPr lang="en-US" dirty="0"/>
              <a:t>Educational,  Member Geographic Activities, others</a:t>
            </a:r>
          </a:p>
          <a:p>
            <a:pPr lvl="1"/>
            <a:r>
              <a:rPr lang="en-US" dirty="0"/>
              <a:t>IEEE Committees</a:t>
            </a:r>
          </a:p>
          <a:p>
            <a:pPr lvl="2"/>
            <a:r>
              <a:rPr lang="en-US" dirty="0"/>
              <a:t>Fellows, Public Policy, Governance, History, Humanitarian, Industry, New Initiatives, Public Visibility</a:t>
            </a:r>
          </a:p>
          <a:p>
            <a:endParaRPr lang="en-US" dirty="0"/>
          </a:p>
          <a:p>
            <a:endParaRPr lang="en-US" dirty="0"/>
          </a:p>
        </p:txBody>
      </p:sp>
      <p:sp>
        <p:nvSpPr>
          <p:cNvPr id="4" name="Slide Number Placeholder 3">
            <a:extLst>
              <a:ext uri="{FF2B5EF4-FFF2-40B4-BE49-F238E27FC236}">
                <a16:creationId xmlns:a16="http://schemas.microsoft.com/office/drawing/2014/main" id="{2B1FD055-F2F2-4999-AA97-094CBF001048}"/>
              </a:ext>
            </a:extLst>
          </p:cNvPr>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spTree>
    <p:extLst>
      <p:ext uri="{BB962C8B-B14F-4D97-AF65-F5344CB8AC3E}">
        <p14:creationId xmlns:p14="http://schemas.microsoft.com/office/powerpoint/2010/main" val="3139328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828800"/>
            <a:ext cx="11049000" cy="4648200"/>
          </a:xfrm>
        </p:spPr>
        <p:txBody>
          <a:bodyPr/>
          <a:lstStyle/>
          <a:p>
            <a:pPr marL="0" indent="0">
              <a:buNone/>
            </a:pPr>
            <a:r>
              <a:rPr lang="en-US" sz="2400" dirty="0"/>
              <a:t>Recent EC reflector exchange on hybrid meetings</a:t>
            </a:r>
            <a:endParaRPr lang="en-US" sz="1400" dirty="0"/>
          </a:p>
          <a:p>
            <a:pPr lvl="1"/>
            <a:r>
              <a:rPr lang="en-US" sz="2000" dirty="0"/>
              <a:t>Uncertainty when 100% in-person meetings may resume, hybrid remote/in-person meetings should be considered</a:t>
            </a:r>
          </a:p>
          <a:p>
            <a:pPr lvl="1"/>
            <a:r>
              <a:rPr lang="en-US" sz="2000" dirty="0"/>
              <a:t>Some observations based on EC reflector traffic</a:t>
            </a:r>
          </a:p>
          <a:p>
            <a:pPr lvl="2"/>
            <a:r>
              <a:rPr lang="en-US" sz="1600" dirty="0"/>
              <a:t>Stay with 100% on-line meetings until 100% in person meetings resume </a:t>
            </a:r>
          </a:p>
          <a:p>
            <a:pPr lvl="3"/>
            <a:r>
              <a:rPr lang="en-US" sz="1600" dirty="0"/>
              <a:t>to maintain fairness and equality of participation</a:t>
            </a:r>
            <a:endParaRPr lang="en-US" sz="1200" dirty="0"/>
          </a:p>
          <a:p>
            <a:pPr lvl="2"/>
            <a:r>
              <a:rPr lang="en-US" sz="1600" dirty="0"/>
              <a:t>Hybrid meetings logistics may be complex, difficult and expensive to implement</a:t>
            </a:r>
          </a:p>
          <a:p>
            <a:pPr lvl="2"/>
            <a:r>
              <a:rPr lang="en-US" sz="1600" dirty="0"/>
              <a:t>Requirements for hybrid meetings need to be developed and agreed upon</a:t>
            </a:r>
          </a:p>
          <a:p>
            <a:pPr lvl="2"/>
            <a:r>
              <a:rPr lang="en-US" sz="1600" dirty="0"/>
              <a:t>Temporary or permanent?</a:t>
            </a:r>
          </a:p>
          <a:p>
            <a:pPr lvl="2"/>
            <a:r>
              <a:rPr lang="en-US" sz="1600" dirty="0"/>
              <a:t>802 LMSC policies would need revision</a:t>
            </a:r>
          </a:p>
          <a:p>
            <a:pPr lvl="2"/>
            <a:r>
              <a:rPr lang="en-US" sz="1600" dirty="0"/>
              <a:t>IEEE Meetings, Conferences and Events (MCE) will implement hybrid meetings – can 802 leverage their experience?</a:t>
            </a:r>
          </a:p>
          <a:p>
            <a:pPr lvl="2"/>
            <a:r>
              <a:rPr lang="en-US" sz="1600" dirty="0"/>
              <a:t>etc.</a:t>
            </a:r>
          </a:p>
          <a:p>
            <a:pPr lvl="1"/>
            <a:r>
              <a:rPr lang="en-US" sz="2000" dirty="0"/>
              <a:t>Next steps</a:t>
            </a:r>
          </a:p>
          <a:p>
            <a:pPr lvl="2"/>
            <a:r>
              <a:rPr lang="en-US" sz="1600" dirty="0"/>
              <a:t>Create a Hybrid Meeting Evaluation sub-ad hoc, report status at next 802 re-org meeting</a:t>
            </a:r>
          </a:p>
          <a:p>
            <a:pPr lvl="2"/>
            <a:endParaRPr lang="en-US" sz="1600" dirty="0"/>
          </a:p>
          <a:p>
            <a:pPr lvl="1"/>
            <a:endParaRPr lang="en-US" sz="2000" dirty="0"/>
          </a:p>
          <a:p>
            <a:pPr marL="914400" lvl="1" indent="-457200">
              <a:buFont typeface="+mj-lt"/>
              <a:buAutoNum type="arabicPeriod" startAt="5"/>
            </a:pPr>
            <a:endParaRPr lang="en-US" sz="1400" dirty="0"/>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11</a:t>
            </a:fld>
            <a:endParaRPr lang="en-US" dirty="0"/>
          </a:p>
        </p:txBody>
      </p:sp>
      <p:sp>
        <p:nvSpPr>
          <p:cNvPr id="8" name="Title 1">
            <a:extLst>
              <a:ext uri="{FF2B5EF4-FFF2-40B4-BE49-F238E27FC236}">
                <a16:creationId xmlns:a16="http://schemas.microsoft.com/office/drawing/2014/main" id="{E4687455-CAB8-41D5-AAC1-2F11D30B72B9}"/>
              </a:ext>
            </a:extLst>
          </p:cNvPr>
          <p:cNvSpPr>
            <a:spLocks noGrp="1"/>
          </p:cNvSpPr>
          <p:nvPr>
            <p:ph type="title"/>
          </p:nvPr>
        </p:nvSpPr>
        <p:spPr>
          <a:xfrm>
            <a:off x="381000" y="609600"/>
            <a:ext cx="11201400" cy="1143000"/>
          </a:xfrm>
        </p:spPr>
        <p:txBody>
          <a:bodyPr/>
          <a:lstStyle/>
          <a:p>
            <a:pPr algn="l"/>
            <a:r>
              <a:rPr lang="en-US" sz="3600" dirty="0"/>
              <a:t>Hybrid Meeting Evaluation ad hoc status </a:t>
            </a:r>
          </a:p>
        </p:txBody>
      </p:sp>
    </p:spTree>
    <p:extLst>
      <p:ext uri="{BB962C8B-B14F-4D97-AF65-F5344CB8AC3E}">
        <p14:creationId xmlns:p14="http://schemas.microsoft.com/office/powerpoint/2010/main" val="4225550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eaLnBrk="1" hangingPunct="1"/>
            <a:r>
              <a:rPr lang="en-US" sz="3600" dirty="0"/>
              <a:t>c) Date and Time of monthly ad hoc calls</a:t>
            </a:r>
            <a:r>
              <a:rPr lang="en-US" sz="4000" dirty="0"/>
              <a:t> </a:t>
            </a:r>
          </a:p>
        </p:txBody>
      </p:sp>
      <p:sp>
        <p:nvSpPr>
          <p:cNvPr id="3" name="Content Placeholder 2"/>
          <p:cNvSpPr>
            <a:spLocks noGrp="1"/>
          </p:cNvSpPr>
          <p:nvPr>
            <p:ph idx="1"/>
          </p:nvPr>
        </p:nvSpPr>
        <p:spPr>
          <a:xfrm>
            <a:off x="647700" y="1600200"/>
            <a:ext cx="10896600" cy="4648200"/>
          </a:xfrm>
        </p:spPr>
        <p:txBody>
          <a:bodyPr/>
          <a:lstStyle/>
          <a:p>
            <a:r>
              <a:rPr lang="en-US" sz="2400" dirty="0"/>
              <a:t>13:00-14:00 ET (17:00-18:00 UTC) 3rd Tuesday of each month</a:t>
            </a:r>
          </a:p>
          <a:p>
            <a:pPr marL="457200" lvl="1" indent="0">
              <a:buNone/>
            </a:pPr>
            <a:endParaRPr lang="en-US" sz="2000" dirty="0"/>
          </a:p>
          <a:p>
            <a:pPr lvl="1"/>
            <a:r>
              <a:rPr lang="en-US" sz="2000" dirty="0"/>
              <a:t>Next meeting 13:00-14:00 ET Tuesday 20 April 2021</a:t>
            </a:r>
          </a:p>
          <a:p>
            <a:pPr marL="0" indent="0">
              <a:buNone/>
            </a:pPr>
            <a:endParaRPr lang="en-US" sz="1800" dirty="0"/>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12</a:t>
            </a:fld>
            <a:endParaRPr lang="en-US" dirty="0"/>
          </a:p>
        </p:txBody>
      </p:sp>
    </p:spTree>
    <p:extLst>
      <p:ext uri="{BB962C8B-B14F-4D97-AF65-F5344CB8AC3E}">
        <p14:creationId xmlns:p14="http://schemas.microsoft.com/office/powerpoint/2010/main" val="1336143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E518D-80A7-4E2C-B0A0-DAE0D268A282}"/>
              </a:ext>
            </a:extLst>
          </p:cNvPr>
          <p:cNvSpPr>
            <a:spLocks noGrp="1"/>
          </p:cNvSpPr>
          <p:nvPr>
            <p:ph type="title"/>
          </p:nvPr>
        </p:nvSpPr>
        <p:spPr>
          <a:xfrm>
            <a:off x="609600" y="609600"/>
            <a:ext cx="10896600" cy="1143000"/>
          </a:xfrm>
        </p:spPr>
        <p:txBody>
          <a:bodyPr/>
          <a:lstStyle/>
          <a:p>
            <a:pPr algn="l"/>
            <a:r>
              <a:rPr lang="en-US" sz="3600" dirty="0"/>
              <a:t>d) Review action items, draft agenda for our next meeting</a:t>
            </a:r>
          </a:p>
        </p:txBody>
      </p:sp>
      <p:sp>
        <p:nvSpPr>
          <p:cNvPr id="3" name="Content Placeholder 2">
            <a:extLst>
              <a:ext uri="{FF2B5EF4-FFF2-40B4-BE49-F238E27FC236}">
                <a16:creationId xmlns:a16="http://schemas.microsoft.com/office/drawing/2014/main" id="{AE57F6B7-A18B-4E07-BDAA-672EFF42DCD5}"/>
              </a:ext>
            </a:extLst>
          </p:cNvPr>
          <p:cNvSpPr>
            <a:spLocks noGrp="1"/>
          </p:cNvSpPr>
          <p:nvPr>
            <p:ph idx="1"/>
          </p:nvPr>
        </p:nvSpPr>
        <p:spPr/>
        <p:txBody>
          <a:bodyPr/>
          <a:lstStyle/>
          <a:p>
            <a:r>
              <a:rPr lang="en-US" dirty="0"/>
              <a:t>Action Items</a:t>
            </a:r>
          </a:p>
          <a:p>
            <a:pPr lvl="1"/>
            <a:r>
              <a:rPr lang="en-US" dirty="0" err="1"/>
              <a:t>tbd</a:t>
            </a:r>
            <a:r>
              <a:rPr lang="en-US" dirty="0"/>
              <a:t>	</a:t>
            </a:r>
          </a:p>
          <a:p>
            <a:pPr marL="457200" lvl="1" indent="0">
              <a:buNone/>
            </a:pPr>
            <a:r>
              <a:rPr lang="en-US" dirty="0"/>
              <a:t>	</a:t>
            </a:r>
          </a:p>
          <a:p>
            <a:r>
              <a:rPr lang="en-US" dirty="0"/>
              <a:t>Draft agenda for next meeting</a:t>
            </a:r>
          </a:p>
          <a:p>
            <a:pPr lvl="1"/>
            <a:r>
              <a:rPr lang="en-US" dirty="0" err="1"/>
              <a:t>tbdt</a:t>
            </a:r>
            <a:endParaRPr lang="en-US" dirty="0"/>
          </a:p>
        </p:txBody>
      </p:sp>
      <p:sp>
        <p:nvSpPr>
          <p:cNvPr id="4" name="Slide Number Placeholder 3">
            <a:extLst>
              <a:ext uri="{FF2B5EF4-FFF2-40B4-BE49-F238E27FC236}">
                <a16:creationId xmlns:a16="http://schemas.microsoft.com/office/drawing/2014/main" id="{55610985-270B-4D97-A7D6-FF76BE8B9F77}"/>
              </a:ext>
            </a:extLst>
          </p:cNvPr>
          <p:cNvSpPr>
            <a:spLocks noGrp="1"/>
          </p:cNvSpPr>
          <p:nvPr>
            <p:ph type="sldNum" sz="quarter" idx="12"/>
          </p:nvPr>
        </p:nvSpPr>
        <p:spPr/>
        <p:txBody>
          <a:bodyPr/>
          <a:lstStyle/>
          <a:p>
            <a:pPr>
              <a:defRPr/>
            </a:pPr>
            <a:fld id="{C8910AE4-85DC-4894-8AA6-C2187499416B}" type="slidenum">
              <a:rPr lang="en-US" smtClean="0"/>
              <a:pPr>
                <a:defRPr/>
              </a:pPr>
              <a:t>13</a:t>
            </a:fld>
            <a:endParaRPr lang="en-US"/>
          </a:p>
        </p:txBody>
      </p:sp>
    </p:spTree>
    <p:extLst>
      <p:ext uri="{BB962C8B-B14F-4D97-AF65-F5344CB8AC3E}">
        <p14:creationId xmlns:p14="http://schemas.microsoft.com/office/powerpoint/2010/main" val="4011659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E54B2-20FA-4635-B4B6-130423F775B0}"/>
              </a:ext>
            </a:extLst>
          </p:cNvPr>
          <p:cNvSpPr>
            <a:spLocks noGrp="1"/>
          </p:cNvSpPr>
          <p:nvPr>
            <p:ph type="title"/>
          </p:nvPr>
        </p:nvSpPr>
        <p:spPr/>
        <p:txBody>
          <a:bodyPr/>
          <a:lstStyle/>
          <a:p>
            <a:r>
              <a:rPr lang="en-US" dirty="0"/>
              <a:t>Backup slides</a:t>
            </a:r>
          </a:p>
        </p:txBody>
      </p:sp>
      <p:sp>
        <p:nvSpPr>
          <p:cNvPr id="3" name="Content Placeholder 2">
            <a:extLst>
              <a:ext uri="{FF2B5EF4-FFF2-40B4-BE49-F238E27FC236}">
                <a16:creationId xmlns:a16="http://schemas.microsoft.com/office/drawing/2014/main" id="{9577A298-0A1B-4A18-80B9-D591FF4A4CE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33A18E6-51F2-4EA7-934E-5FD03EFEE820}"/>
              </a:ext>
            </a:extLst>
          </p:cNvPr>
          <p:cNvSpPr>
            <a:spLocks noGrp="1"/>
          </p:cNvSpPr>
          <p:nvPr>
            <p:ph type="sldNum" sz="quarter" idx="12"/>
          </p:nvPr>
        </p:nvSpPr>
        <p:spPr/>
        <p:txBody>
          <a:bodyPr/>
          <a:lstStyle/>
          <a:p>
            <a:pPr>
              <a:defRPr/>
            </a:pPr>
            <a:fld id="{C8910AE4-85DC-4894-8AA6-C2187499416B}" type="slidenum">
              <a:rPr lang="en-US" smtClean="0"/>
              <a:pPr>
                <a:defRPr/>
              </a:pPr>
              <a:t>14</a:t>
            </a:fld>
            <a:endParaRPr lang="en-US"/>
          </a:p>
        </p:txBody>
      </p:sp>
    </p:spTree>
    <p:extLst>
      <p:ext uri="{BB962C8B-B14F-4D97-AF65-F5344CB8AC3E}">
        <p14:creationId xmlns:p14="http://schemas.microsoft.com/office/powerpoint/2010/main" val="3532695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83A4A-7F60-45F2-ABC0-474D3F4C830A}"/>
              </a:ext>
            </a:extLst>
          </p:cNvPr>
          <p:cNvSpPr>
            <a:spLocks noGrp="1"/>
          </p:cNvSpPr>
          <p:nvPr>
            <p:ph type="title"/>
          </p:nvPr>
        </p:nvSpPr>
        <p:spPr>
          <a:xfrm>
            <a:off x="838200" y="154459"/>
            <a:ext cx="10363200" cy="1143000"/>
          </a:xfrm>
        </p:spPr>
        <p:txBody>
          <a:bodyPr/>
          <a:lstStyle/>
          <a:p>
            <a:r>
              <a:rPr lang="en-US" dirty="0"/>
              <a:t>Agenda</a:t>
            </a:r>
          </a:p>
        </p:txBody>
      </p:sp>
      <p:sp>
        <p:nvSpPr>
          <p:cNvPr id="3" name="Content Placeholder 2">
            <a:extLst>
              <a:ext uri="{FF2B5EF4-FFF2-40B4-BE49-F238E27FC236}">
                <a16:creationId xmlns:a16="http://schemas.microsoft.com/office/drawing/2014/main" id="{A82B2375-45D6-4E2C-9CCC-CCFA82E6FEDF}"/>
              </a:ext>
            </a:extLst>
          </p:cNvPr>
          <p:cNvSpPr>
            <a:spLocks noGrp="1"/>
          </p:cNvSpPr>
          <p:nvPr>
            <p:ph idx="1"/>
          </p:nvPr>
        </p:nvSpPr>
        <p:spPr>
          <a:xfrm>
            <a:off x="838200" y="1371600"/>
            <a:ext cx="10363200" cy="4114800"/>
          </a:xfrm>
        </p:spPr>
        <p:txBody>
          <a:bodyPr/>
          <a:lstStyle/>
          <a:p>
            <a:pPr marL="514350" indent="-514350">
              <a:buFont typeface="+mj-lt"/>
              <a:buAutoNum type="alphaLcParenR"/>
            </a:pPr>
            <a:r>
              <a:rPr lang="en-US" sz="2400" dirty="0"/>
              <a:t>Review progress on action items – define problem and lead off-line discussion for the six ‘areas of focus’</a:t>
            </a:r>
          </a:p>
          <a:p>
            <a:pPr marL="1314450" lvl="2" indent="-457200">
              <a:buFont typeface="+mj-lt"/>
              <a:buAutoNum type="arabicPeriod"/>
            </a:pPr>
            <a:r>
              <a:rPr lang="en-US" sz="1800" dirty="0"/>
              <a:t>Operational Efficiency – </a:t>
            </a:r>
            <a:r>
              <a:rPr lang="en-US" sz="1800" dirty="0" err="1"/>
              <a:t>BenR</a:t>
            </a:r>
            <a:r>
              <a:rPr lang="en-US" sz="1800" dirty="0"/>
              <a:t>,</a:t>
            </a:r>
          </a:p>
          <a:p>
            <a:pPr marL="1314450" lvl="2" indent="-457200">
              <a:buFont typeface="+mj-lt"/>
              <a:buAutoNum type="arabicPeriod"/>
            </a:pPr>
            <a:r>
              <a:rPr lang="en-US" sz="1800" dirty="0"/>
              <a:t>Quality Standards -- </a:t>
            </a:r>
            <a:r>
              <a:rPr lang="en-US" sz="1800" dirty="0" err="1"/>
              <a:t>GeoffT</a:t>
            </a:r>
            <a:r>
              <a:rPr lang="en-US" sz="1800" dirty="0"/>
              <a:t> and </a:t>
            </a:r>
            <a:r>
              <a:rPr lang="en-US" sz="1800" dirty="0" err="1"/>
              <a:t>ApurvaM</a:t>
            </a:r>
            <a:r>
              <a:rPr lang="en-US" sz="1800" dirty="0"/>
              <a:t>, </a:t>
            </a:r>
          </a:p>
          <a:p>
            <a:pPr marL="1314450" lvl="2" indent="-457200">
              <a:buFont typeface="+mj-lt"/>
              <a:buAutoNum type="arabicPeriod"/>
            </a:pPr>
            <a:r>
              <a:rPr lang="en-US" sz="1800" dirty="0"/>
              <a:t>External Influence – Open,</a:t>
            </a:r>
          </a:p>
          <a:p>
            <a:pPr marL="1314450" lvl="2" indent="-457200">
              <a:buFont typeface="+mj-lt"/>
              <a:buAutoNum type="arabicPeriod"/>
            </a:pPr>
            <a:r>
              <a:rPr lang="en-US" sz="1800" dirty="0"/>
              <a:t>Strategic Planning – </a:t>
            </a:r>
            <a:r>
              <a:rPr lang="en-US" sz="1800" dirty="0" err="1"/>
              <a:t>PaulN</a:t>
            </a:r>
            <a:r>
              <a:rPr lang="en-US" sz="1800" dirty="0"/>
              <a:t>,</a:t>
            </a:r>
          </a:p>
          <a:p>
            <a:pPr marL="1314450" lvl="2" indent="-457200">
              <a:buFont typeface="+mj-lt"/>
              <a:buAutoNum type="arabicPeriod"/>
            </a:pPr>
            <a:r>
              <a:rPr lang="en-US" sz="1800" dirty="0"/>
              <a:t>Technical Coherence – </a:t>
            </a:r>
            <a:r>
              <a:rPr lang="en-US" sz="1800" dirty="0" err="1"/>
              <a:t>GlennP</a:t>
            </a:r>
            <a:r>
              <a:rPr lang="en-US" sz="1800" dirty="0"/>
              <a:t>,</a:t>
            </a:r>
          </a:p>
          <a:p>
            <a:pPr marL="1314450" lvl="2" indent="-457200">
              <a:buFont typeface="+mj-lt"/>
              <a:buAutoNum type="arabicPeriod"/>
            </a:pPr>
            <a:r>
              <a:rPr lang="en-US" sz="1800" dirty="0"/>
              <a:t>802 Scope – </a:t>
            </a:r>
            <a:r>
              <a:rPr lang="en-US" sz="1800" dirty="0" err="1"/>
              <a:t>RogerM</a:t>
            </a:r>
            <a:r>
              <a:rPr lang="en-US" sz="1800" dirty="0"/>
              <a:t> (complete)</a:t>
            </a:r>
          </a:p>
          <a:p>
            <a:pPr marL="514350" indent="-514350">
              <a:buFont typeface="+mj-lt"/>
              <a:buAutoNum type="alphaLcParenR"/>
            </a:pPr>
            <a:r>
              <a:rPr lang="en-US" sz="2400" dirty="0"/>
              <a:t>Hybrid Meeting Evaluation ad hoc – status </a:t>
            </a:r>
            <a:r>
              <a:rPr lang="en-US" sz="2400" dirty="0" err="1"/>
              <a:t>JonR</a:t>
            </a:r>
            <a:endParaRPr lang="en-US" sz="2400" dirty="0"/>
          </a:p>
          <a:p>
            <a:pPr marL="514350" indent="-514350">
              <a:buFont typeface="+mj-lt"/>
              <a:buAutoNum type="alphaLcParenR"/>
            </a:pPr>
            <a:r>
              <a:rPr lang="en-US" sz="2400" dirty="0"/>
              <a:t>Monthly meeting reminder: (1 min)</a:t>
            </a:r>
            <a:br>
              <a:rPr lang="en-US" sz="2400" dirty="0"/>
            </a:br>
            <a:r>
              <a:rPr lang="en-US" sz="1800" dirty="0"/>
              <a:t>default -- 13:00-14:00 ET 3rd Tuesday of each month in 2021</a:t>
            </a:r>
            <a:br>
              <a:rPr lang="en-US" sz="1800" dirty="0"/>
            </a:br>
            <a:r>
              <a:rPr lang="en-US" sz="1800" dirty="0"/>
              <a:t> </a:t>
            </a:r>
            <a:r>
              <a:rPr lang="en-US" sz="1800" strike="sngStrike" dirty="0"/>
              <a:t>15Dec20, 19Jan, 16Feb, 16Mar,</a:t>
            </a:r>
            <a:r>
              <a:rPr lang="en-US" sz="1800" dirty="0"/>
              <a:t> 20Apr, 18May, 15Jun, 20Jul, 17Aug, 21Sep, 19Oct, 16Nov, 21Dec</a:t>
            </a:r>
            <a:endParaRPr lang="en-US" sz="2400" dirty="0"/>
          </a:p>
          <a:p>
            <a:pPr marL="514350" indent="-514350">
              <a:buFont typeface="+mj-lt"/>
              <a:buAutoNum type="alphaLcParenR"/>
            </a:pPr>
            <a:r>
              <a:rPr lang="en-US" sz="2400" dirty="0"/>
              <a:t>Review action items, draft agenda for next meeting (~5 min)</a:t>
            </a:r>
          </a:p>
        </p:txBody>
      </p:sp>
      <p:sp>
        <p:nvSpPr>
          <p:cNvPr id="4" name="Slide Number Placeholder 3">
            <a:extLst>
              <a:ext uri="{FF2B5EF4-FFF2-40B4-BE49-F238E27FC236}">
                <a16:creationId xmlns:a16="http://schemas.microsoft.com/office/drawing/2014/main" id="{DDCC20AD-48FD-4A83-843D-531DE2D74E96}"/>
              </a:ext>
            </a:extLst>
          </p:cNvPr>
          <p:cNvSpPr>
            <a:spLocks noGrp="1"/>
          </p:cNvSpPr>
          <p:nvPr>
            <p:ph type="sldNum" sz="quarter" idx="12"/>
          </p:nvPr>
        </p:nvSpPr>
        <p:spPr/>
        <p:txBody>
          <a:bodyPr/>
          <a:lstStyle/>
          <a:p>
            <a:pPr>
              <a:defRPr/>
            </a:pPr>
            <a:fld id="{C8910AE4-85DC-4894-8AA6-C2187499416B}" type="slidenum">
              <a:rPr lang="en-US" smtClean="0"/>
              <a:pPr>
                <a:defRPr/>
              </a:pPr>
              <a:t>2</a:t>
            </a:fld>
            <a:endParaRPr lang="en-US"/>
          </a:p>
        </p:txBody>
      </p:sp>
    </p:spTree>
    <p:extLst>
      <p:ext uri="{BB962C8B-B14F-4D97-AF65-F5344CB8AC3E}">
        <p14:creationId xmlns:p14="http://schemas.microsoft.com/office/powerpoint/2010/main" val="397795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0C7BE-7EF7-4333-81A4-30DF9CADA44B}"/>
              </a:ext>
            </a:extLst>
          </p:cNvPr>
          <p:cNvSpPr>
            <a:spLocks noGrp="1"/>
          </p:cNvSpPr>
          <p:nvPr>
            <p:ph type="title"/>
          </p:nvPr>
        </p:nvSpPr>
        <p:spPr/>
        <p:txBody>
          <a:bodyPr/>
          <a:lstStyle/>
          <a:p>
            <a:r>
              <a:rPr lang="en-US" dirty="0"/>
              <a:t>Restructuring ad hoc membership</a:t>
            </a:r>
          </a:p>
        </p:txBody>
      </p:sp>
      <p:sp>
        <p:nvSpPr>
          <p:cNvPr id="3" name="Content Placeholder 2">
            <a:extLst>
              <a:ext uri="{FF2B5EF4-FFF2-40B4-BE49-F238E27FC236}">
                <a16:creationId xmlns:a16="http://schemas.microsoft.com/office/drawing/2014/main" id="{FB4ED25D-F053-452D-8AAA-4A9A874E0262}"/>
              </a:ext>
            </a:extLst>
          </p:cNvPr>
          <p:cNvSpPr>
            <a:spLocks noGrp="1"/>
          </p:cNvSpPr>
          <p:nvPr>
            <p:ph idx="1"/>
          </p:nvPr>
        </p:nvSpPr>
        <p:spPr/>
        <p:txBody>
          <a:bodyPr/>
          <a:lstStyle/>
          <a:p>
            <a:r>
              <a:rPr lang="en-US" sz="2400" dirty="0"/>
              <a:t>Ad Hoc Participation</a:t>
            </a:r>
            <a:endParaRPr lang="en-US" sz="2000" dirty="0"/>
          </a:p>
          <a:p>
            <a:pPr lvl="1"/>
            <a:r>
              <a:rPr lang="en-US" sz="2000" dirty="0"/>
              <a:t> All 802 EC Members, </a:t>
            </a:r>
            <a:r>
              <a:rPr lang="en-US" sz="2000" dirty="0" err="1"/>
              <a:t>Nikolich</a:t>
            </a:r>
            <a:r>
              <a:rPr lang="en-US" sz="2000" dirty="0"/>
              <a:t> to Chair</a:t>
            </a:r>
          </a:p>
          <a:p>
            <a:pPr lvl="1"/>
            <a:r>
              <a:rPr lang="en-US" sz="2000" dirty="0"/>
              <a:t>Plus one additional member per WG/TAG as designated by the WG/TAG chair</a:t>
            </a:r>
          </a:p>
          <a:p>
            <a:pPr lvl="2"/>
            <a:r>
              <a:rPr lang="en-US" sz="1600" dirty="0"/>
              <a:t>802.3: Adam Healey, 802.11: Robert Stacey, 802.15: Rick </a:t>
            </a:r>
            <a:r>
              <a:rPr lang="en-US" sz="1600" dirty="0" err="1"/>
              <a:t>Alfvin</a:t>
            </a:r>
            <a:r>
              <a:rPr lang="en-US" sz="1600" dirty="0"/>
              <a:t>, 802.18: Stuart Kerry, 802.19: </a:t>
            </a:r>
            <a:r>
              <a:rPr lang="en-US" sz="1600" dirty="0" err="1"/>
              <a:t>Tuncer</a:t>
            </a:r>
            <a:r>
              <a:rPr lang="en-US" sz="1600" dirty="0"/>
              <a:t> </a:t>
            </a:r>
            <a:r>
              <a:rPr lang="en-US" sz="1600" dirty="0" err="1"/>
              <a:t>Baykas</a:t>
            </a:r>
            <a:r>
              <a:rPr lang="en-US" sz="1600" dirty="0"/>
              <a:t>, 802.24: Ben Rolfe</a:t>
            </a:r>
          </a:p>
          <a:p>
            <a:r>
              <a:rPr lang="en-US" sz="2400" dirty="0"/>
              <a:t>Meeting protocol</a:t>
            </a:r>
          </a:p>
          <a:p>
            <a:pPr lvl="1"/>
            <a:r>
              <a:rPr lang="en-US" sz="2000" dirty="0"/>
              <a:t>Default: open meeting, anyone may observe</a:t>
            </a:r>
          </a:p>
          <a:p>
            <a:pPr lvl="1"/>
            <a:r>
              <a:rPr lang="en-US" sz="2000" dirty="0"/>
              <a:t>Only ad hoc members may speak, unless the chair decides otherwise</a:t>
            </a:r>
          </a:p>
          <a:p>
            <a:pPr lvl="2"/>
            <a:r>
              <a:rPr lang="en-US" sz="1600" dirty="0"/>
              <a:t>Please use the chat function to request a spot on the queue to speak</a:t>
            </a:r>
          </a:p>
          <a:p>
            <a:pPr lvl="1"/>
            <a:r>
              <a:rPr lang="en-US" sz="2000" dirty="0"/>
              <a:t>We will use straw polls to develop consensus when necessary</a:t>
            </a:r>
          </a:p>
          <a:p>
            <a:pPr lvl="2"/>
            <a:r>
              <a:rPr lang="en-US" sz="1600" dirty="0"/>
              <a:t>simple majority of those voting Y or N</a:t>
            </a:r>
          </a:p>
          <a:p>
            <a:pPr lvl="1"/>
            <a:r>
              <a:rPr lang="en-US" sz="2000" dirty="0"/>
              <a:t>Anyone willing to help take notes? – </a:t>
            </a:r>
            <a:r>
              <a:rPr lang="en-US" sz="2000" dirty="0" err="1"/>
              <a:t>PaulN</a:t>
            </a:r>
            <a:r>
              <a:rPr lang="en-US" sz="2000" dirty="0"/>
              <a:t>, TBD</a:t>
            </a:r>
          </a:p>
        </p:txBody>
      </p:sp>
      <p:sp>
        <p:nvSpPr>
          <p:cNvPr id="4" name="Slide Number Placeholder 3">
            <a:extLst>
              <a:ext uri="{FF2B5EF4-FFF2-40B4-BE49-F238E27FC236}">
                <a16:creationId xmlns:a16="http://schemas.microsoft.com/office/drawing/2014/main" id="{999AF6A6-0D79-44C7-9261-AE4B4C371A8F}"/>
              </a:ext>
            </a:extLst>
          </p:cNvPr>
          <p:cNvSpPr>
            <a:spLocks noGrp="1"/>
          </p:cNvSpPr>
          <p:nvPr>
            <p:ph type="sldNum" sz="quarter" idx="12"/>
          </p:nvPr>
        </p:nvSpPr>
        <p:spPr/>
        <p:txBody>
          <a:bodyPr/>
          <a:lstStyle/>
          <a:p>
            <a:pPr>
              <a:defRPr/>
            </a:pPr>
            <a:fld id="{C8910AE4-85DC-4894-8AA6-C2187499416B}" type="slidenum">
              <a:rPr lang="en-US" smtClean="0"/>
              <a:pPr>
                <a:defRPr/>
              </a:pPr>
              <a:t>3</a:t>
            </a:fld>
            <a:endParaRPr lang="en-US"/>
          </a:p>
        </p:txBody>
      </p:sp>
    </p:spTree>
    <p:extLst>
      <p:ext uri="{BB962C8B-B14F-4D97-AF65-F5344CB8AC3E}">
        <p14:creationId xmlns:p14="http://schemas.microsoft.com/office/powerpoint/2010/main" val="1963229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802 restructuring ad hoc -- background</a:t>
            </a:r>
            <a:r>
              <a:rPr lang="en-US" sz="4000" dirty="0"/>
              <a:t> </a:t>
            </a:r>
          </a:p>
        </p:txBody>
      </p:sp>
      <p:sp>
        <p:nvSpPr>
          <p:cNvPr id="3" name="Content Placeholder 2"/>
          <p:cNvSpPr>
            <a:spLocks noGrp="1"/>
          </p:cNvSpPr>
          <p:nvPr>
            <p:ph idx="1"/>
          </p:nvPr>
        </p:nvSpPr>
        <p:spPr>
          <a:xfrm>
            <a:off x="609600" y="1828800"/>
            <a:ext cx="10896600" cy="4648200"/>
          </a:xfrm>
        </p:spPr>
        <p:txBody>
          <a:bodyPr/>
          <a:lstStyle/>
          <a:p>
            <a:r>
              <a:rPr lang="en-US" sz="2400" dirty="0"/>
              <a:t>Restructuring objective – increase efficiency and responsiveness of 802 LMSC</a:t>
            </a:r>
            <a:br>
              <a:rPr lang="en-US" sz="2400" dirty="0"/>
            </a:br>
            <a:endParaRPr lang="en-US" sz="2400" dirty="0"/>
          </a:p>
          <a:p>
            <a:pPr lvl="1"/>
            <a:r>
              <a:rPr lang="en-US" sz="2000" dirty="0"/>
              <a:t>Consider more autonomy for WGs and TAGs, while maintaining 802 brand identity, high quality standards and cross group collaboration/coordination</a:t>
            </a:r>
            <a:endParaRPr lang="en-US" sz="1800" dirty="0"/>
          </a:p>
          <a:p>
            <a:pPr marL="914400" lvl="2" indent="0">
              <a:buNone/>
            </a:pPr>
            <a:endParaRPr lang="en-US" sz="1400" dirty="0"/>
          </a:p>
          <a:p>
            <a:pPr lvl="1"/>
            <a:r>
              <a:rPr lang="en-US" sz="2000" dirty="0"/>
              <a:t>Possibly re-charter the 802 Executive Committee</a:t>
            </a:r>
            <a:endParaRPr lang="en-US" sz="1400" dirty="0"/>
          </a:p>
          <a:p>
            <a:pPr lvl="2"/>
            <a:r>
              <a:rPr lang="en-US" sz="1400" dirty="0"/>
              <a:t>Focus on long term growth, fostering new work, high level interactions with external organizations and public visibility.</a:t>
            </a:r>
          </a:p>
          <a:p>
            <a:pPr lvl="2"/>
            <a:endParaRPr lang="en-US" sz="1400" dirty="0"/>
          </a:p>
          <a:p>
            <a:r>
              <a:rPr lang="en-US" sz="2400" dirty="0"/>
              <a:t>Next Steps</a:t>
            </a:r>
            <a:endParaRPr lang="en-US" sz="1800" dirty="0"/>
          </a:p>
          <a:p>
            <a:pPr lvl="1"/>
            <a:r>
              <a:rPr lang="en-US" sz="1800" dirty="0"/>
              <a:t>Ongoing discussions at 1 hour monthly meetings, report out status each plenary</a:t>
            </a:r>
            <a:endParaRPr lang="en-US" sz="1400" dirty="0"/>
          </a:p>
          <a:p>
            <a:pPr lvl="1"/>
            <a:r>
              <a:rPr lang="en-US" sz="1800" dirty="0"/>
              <a:t>Deliverable: a well vetted and socialized recommendation for EC consideration within 12 months. </a:t>
            </a:r>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4</a:t>
            </a:fld>
            <a:endParaRPr lang="en-US" dirty="0"/>
          </a:p>
        </p:txBody>
      </p:sp>
    </p:spTree>
    <p:extLst>
      <p:ext uri="{BB962C8B-B14F-4D97-AF65-F5344CB8AC3E}">
        <p14:creationId xmlns:p14="http://schemas.microsoft.com/office/powerpoint/2010/main" val="1202411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10896600" cy="4648200"/>
          </a:xfrm>
        </p:spPr>
        <p:txBody>
          <a:bodyPr/>
          <a:lstStyle/>
          <a:p>
            <a:pPr marL="800100" lvl="1" indent="-342900">
              <a:buFont typeface="+mj-lt"/>
              <a:buAutoNum type="arabicPeriod"/>
            </a:pPr>
            <a:r>
              <a:rPr lang="en-US" sz="2000" dirty="0"/>
              <a:t>Operational Efficiency (Area for Improvement) </a:t>
            </a:r>
            <a:r>
              <a:rPr lang="en-US" sz="2000" dirty="0" err="1"/>
              <a:t>BenR</a:t>
            </a:r>
            <a:endParaRPr lang="en-US" sz="2000" dirty="0"/>
          </a:p>
          <a:p>
            <a:pPr marL="1200150" lvl="2" indent="-342900">
              <a:buFont typeface="+mj-lt"/>
              <a:buAutoNum type="arabicPeriod"/>
            </a:pPr>
            <a:r>
              <a:rPr lang="en-US" sz="1800" dirty="0"/>
              <a:t>Reducing the time to get PARs approved; timely approval by </a:t>
            </a:r>
            <a:r>
              <a:rPr lang="en-US" sz="1800" dirty="0" err="1"/>
              <a:t>NesCom</a:t>
            </a:r>
            <a:r>
              <a:rPr lang="en-US" sz="1800" dirty="0"/>
              <a:t> and SASB</a:t>
            </a:r>
          </a:p>
          <a:p>
            <a:pPr marL="1200150" lvl="2" indent="-342900">
              <a:buFont typeface="+mj-lt"/>
              <a:buAutoNum type="arabicPeriod"/>
            </a:pPr>
            <a:r>
              <a:rPr lang="en-US" sz="1800" dirty="0"/>
              <a:t>Training new groups/individuals.  Maybe it would make us a preferred organization in which to start new standards, beyond those areas where we are well established.</a:t>
            </a:r>
            <a:endParaRPr lang="en-US" sz="1600" dirty="0"/>
          </a:p>
          <a:p>
            <a:pPr marL="800100" lvl="1" indent="-342900">
              <a:buFont typeface="+mj-lt"/>
              <a:buAutoNum type="arabicPeriod"/>
            </a:pPr>
            <a:r>
              <a:rPr lang="en-US" sz="2000" dirty="0"/>
              <a:t>Quality Standards (Maintain Good Performance) </a:t>
            </a:r>
            <a:r>
              <a:rPr lang="en-US" sz="2000" dirty="0" err="1"/>
              <a:t>GeoffT</a:t>
            </a:r>
            <a:r>
              <a:rPr lang="en-US" sz="2000" dirty="0"/>
              <a:t> &amp; </a:t>
            </a:r>
            <a:r>
              <a:rPr lang="en-US" sz="2000" dirty="0" err="1"/>
              <a:t>ApurvaM</a:t>
            </a:r>
            <a:endParaRPr lang="en-US" sz="2000" dirty="0"/>
          </a:p>
          <a:p>
            <a:pPr marL="1200150" lvl="2" indent="-342900">
              <a:buFont typeface="+mj-lt"/>
              <a:buAutoNum type="arabicPeriod"/>
            </a:pPr>
            <a:r>
              <a:rPr lang="en-US" sz="1800" dirty="0"/>
              <a:t>Maintain our high-quality PAR review process, if we make any changes to the process</a:t>
            </a:r>
          </a:p>
          <a:p>
            <a:pPr marL="1200150" lvl="2" indent="-342900">
              <a:buFont typeface="+mj-lt"/>
              <a:buAutoNum type="arabicPeriod"/>
            </a:pPr>
            <a:r>
              <a:rPr lang="en-US" sz="1800" dirty="0"/>
              <a:t>Discuss the Technical Review ideas mentioned on the call, and maybe that is an area for improvement</a:t>
            </a:r>
            <a:endParaRPr lang="en-US" sz="1600" dirty="0"/>
          </a:p>
          <a:p>
            <a:pPr marL="800100" lvl="1" indent="-342900">
              <a:buFont typeface="+mj-lt"/>
              <a:buAutoNum type="arabicPeriod"/>
            </a:pPr>
            <a:r>
              <a:rPr lang="en-US" sz="2000" dirty="0"/>
              <a:t>External Influence (Maintain Good Performance) Open</a:t>
            </a:r>
          </a:p>
          <a:p>
            <a:pPr marL="1200150" lvl="2" indent="-342900">
              <a:buFont typeface="+mj-lt"/>
              <a:buAutoNum type="arabicPeriod"/>
            </a:pPr>
            <a:r>
              <a:rPr lang="en-US" sz="1800" dirty="0"/>
              <a:t>A unified 802 submissions to Regulatory Bodies is good.  We probably want to maintain that strong process.</a:t>
            </a:r>
            <a:endParaRPr lang="en-US" sz="1600" dirty="0"/>
          </a:p>
          <a:p>
            <a:pPr marL="800100" lvl="1" indent="-342900">
              <a:buFont typeface="+mj-lt"/>
              <a:buAutoNum type="arabicPeriod"/>
            </a:pPr>
            <a:r>
              <a:rPr lang="en-US" sz="2000" dirty="0"/>
              <a:t>Strategic Planning. </a:t>
            </a:r>
            <a:r>
              <a:rPr lang="en-US" sz="2000" dirty="0" err="1"/>
              <a:t>PaulN</a:t>
            </a:r>
            <a:endParaRPr lang="en-US" sz="2000" dirty="0"/>
          </a:p>
          <a:p>
            <a:pPr marL="1200150" lvl="2" indent="-342900">
              <a:buFont typeface="+mj-lt"/>
              <a:buAutoNum type="arabicPeriod"/>
            </a:pPr>
            <a:r>
              <a:rPr lang="en-US" sz="1800" dirty="0"/>
              <a:t>incubation of emerging areas, collaboration with internal and external Organizational Units to the IEEE, public visibility</a:t>
            </a:r>
          </a:p>
          <a:p>
            <a:pPr marL="800100" lvl="1" indent="-342900">
              <a:buFont typeface="+mj-lt"/>
              <a:buAutoNum type="arabicPeriod"/>
            </a:pPr>
            <a:r>
              <a:rPr lang="en-US" sz="2000" dirty="0"/>
              <a:t>Maintain and enhance technical coherence and coordination across groups. </a:t>
            </a:r>
            <a:r>
              <a:rPr lang="en-US" sz="2000" dirty="0" err="1"/>
              <a:t>GlennP</a:t>
            </a:r>
            <a:endParaRPr lang="en-US" sz="2000" dirty="0"/>
          </a:p>
          <a:p>
            <a:pPr marL="800100" lvl="1" indent="-342900">
              <a:buFont typeface="+mj-lt"/>
              <a:buAutoNum type="arabicPeriod"/>
            </a:pPr>
            <a:r>
              <a:rPr lang="en-US" sz="2000" dirty="0"/>
              <a:t>Revise 802 Scope. </a:t>
            </a:r>
            <a:r>
              <a:rPr lang="en-US" sz="2000" dirty="0" err="1"/>
              <a:t>RogerM</a:t>
            </a:r>
            <a:r>
              <a:rPr lang="en-US" sz="2000" dirty="0"/>
              <a:t> (complete)</a:t>
            </a:r>
            <a:endParaRPr lang="en-US" sz="2400" dirty="0"/>
          </a:p>
          <a:p>
            <a:pPr lvl="1"/>
            <a:endParaRPr lang="en-US" sz="2400" dirty="0"/>
          </a:p>
          <a:p>
            <a:pPr lvl="2"/>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5</a:t>
            </a:fld>
            <a:endParaRPr lang="en-US" dirty="0"/>
          </a:p>
        </p:txBody>
      </p:sp>
      <p:sp>
        <p:nvSpPr>
          <p:cNvPr id="7" name="Title 1">
            <a:extLst>
              <a:ext uri="{FF2B5EF4-FFF2-40B4-BE49-F238E27FC236}">
                <a16:creationId xmlns:a16="http://schemas.microsoft.com/office/drawing/2014/main" id="{98D28319-29FC-4C6E-8134-24586112A68B}"/>
              </a:ext>
            </a:extLst>
          </p:cNvPr>
          <p:cNvSpPr>
            <a:spLocks noGrp="1"/>
          </p:cNvSpPr>
          <p:nvPr>
            <p:ph type="title"/>
          </p:nvPr>
        </p:nvSpPr>
        <p:spPr>
          <a:xfrm>
            <a:off x="381000" y="180109"/>
            <a:ext cx="11201400" cy="1143000"/>
          </a:xfrm>
        </p:spPr>
        <p:txBody>
          <a:bodyPr/>
          <a:lstStyle/>
          <a:p>
            <a:pPr algn="l"/>
            <a:r>
              <a:rPr lang="en-US" sz="3600" dirty="0"/>
              <a:t>Areas of focus “Problem Definition” status update reports</a:t>
            </a:r>
          </a:p>
        </p:txBody>
      </p:sp>
    </p:spTree>
    <p:extLst>
      <p:ext uri="{BB962C8B-B14F-4D97-AF65-F5344CB8AC3E}">
        <p14:creationId xmlns:p14="http://schemas.microsoft.com/office/powerpoint/2010/main" val="3285287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457200" y="180753"/>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Draft revised 802 scope</a:t>
            </a:r>
            <a:endParaRPr lang="en-US" sz="4000" dirty="0"/>
          </a:p>
        </p:txBody>
      </p:sp>
      <p:sp>
        <p:nvSpPr>
          <p:cNvPr id="3" name="Content Placeholder 2"/>
          <p:cNvSpPr>
            <a:spLocks noGrp="1"/>
          </p:cNvSpPr>
          <p:nvPr>
            <p:ph idx="1"/>
          </p:nvPr>
        </p:nvSpPr>
        <p:spPr>
          <a:xfrm>
            <a:off x="609600" y="1323753"/>
            <a:ext cx="10896600" cy="4648200"/>
          </a:xfrm>
        </p:spPr>
        <p:txBody>
          <a:bodyPr/>
          <a:lstStyle/>
          <a:p>
            <a:pPr marL="457200" lvl="1" indent="0">
              <a:buNone/>
            </a:pPr>
            <a:r>
              <a:rPr lang="en-US" sz="2000" dirty="0"/>
              <a:t>IEEE 802 develops and maintain standards specifying data link and physical layer protocols to support packet transmission and delivery among network-layer clients.</a:t>
            </a:r>
          </a:p>
          <a:p>
            <a:pPr lvl="1">
              <a:buFont typeface="Wingdings" panose="05000000000000000000" pitchFamily="2" charset="2"/>
              <a:buChar char="§"/>
            </a:pPr>
            <a:r>
              <a:rPr lang="en-US" sz="2000" dirty="0"/>
              <a:t>Protocols are specified for various physical channels with sufficient detail to allow multivendor interoperability across the interfaces to the communication medium.</a:t>
            </a:r>
          </a:p>
          <a:p>
            <a:pPr lvl="1">
              <a:buFont typeface="Wingdings" panose="05000000000000000000" pitchFamily="2" charset="2"/>
              <a:buChar char="§"/>
            </a:pPr>
            <a:r>
              <a:rPr lang="en-US" sz="2000" dirty="0"/>
              <a:t> Interoperability is also specified for transmission of network-layer packets via a set of data links.</a:t>
            </a:r>
          </a:p>
          <a:p>
            <a:pPr lvl="1">
              <a:buFont typeface="Wingdings" panose="05000000000000000000" pitchFamily="2" charset="2"/>
              <a:buChar char="§"/>
            </a:pPr>
            <a:r>
              <a:rPr lang="en-US" sz="2000" dirty="0"/>
              <a:t>Supplementary specifications detail related functionality, including control, management, channel coexistence, and power distribution.</a:t>
            </a:r>
          </a:p>
          <a:p>
            <a:pPr lvl="1">
              <a:buFont typeface="Wingdings" panose="05000000000000000000" pitchFamily="2" charset="2"/>
              <a:buChar char="§"/>
            </a:pPr>
            <a:r>
              <a:rPr lang="en-US" sz="2000" dirty="0"/>
              <a:t>Supporting outputs include future-looking documentation, standards body interactions, and regulatory contributions.</a:t>
            </a:r>
            <a:br>
              <a:rPr lang="en-US" sz="2000" dirty="0"/>
            </a:br>
            <a:endParaRPr lang="en-US" sz="1800" dirty="0"/>
          </a:p>
          <a:p>
            <a:pPr marL="457200" lvl="1" indent="0">
              <a:buNone/>
            </a:pPr>
            <a:r>
              <a:rPr lang="en-US" sz="1800" dirty="0"/>
              <a:t>Current IEEE Computer Society 802 LMSC scope:</a:t>
            </a:r>
          </a:p>
          <a:p>
            <a:pPr marL="857250" lvl="2" indent="0">
              <a:buNone/>
            </a:pPr>
            <a:r>
              <a:rPr lang="en-US" sz="1400" dirty="0"/>
              <a:t>The scope of the Standards Committee is to develop and maintain networking standards, recommended practices and guides for local, metropolitan, and other area networks, using an open and accredited process, and to advocate them on a global basis.  Its technical scope is intended to be flexible and is ultimately determined by the sum of its approved PARs.</a:t>
            </a:r>
          </a:p>
          <a:p>
            <a:pPr marL="457200" lvl="1" indent="0">
              <a:buNone/>
            </a:pPr>
            <a:r>
              <a:rPr lang="en-US" sz="1800" dirty="0"/>
              <a:t>Compare to IEEE Communication Society/</a:t>
            </a:r>
            <a:r>
              <a:rPr lang="en-US" sz="1800" dirty="0" err="1"/>
              <a:t>AccessCore</a:t>
            </a:r>
            <a:r>
              <a:rPr lang="en-US" sz="1800" dirty="0"/>
              <a:t> Standards Committee scope:</a:t>
            </a:r>
          </a:p>
          <a:p>
            <a:pPr marL="857250" lvl="2" indent="0">
              <a:buNone/>
            </a:pPr>
            <a:r>
              <a:rPr lang="en-US" sz="1400" dirty="0"/>
              <a:t>The scope of the Sponsor is to develop and maintain standards covering: access communications networks, core communications networks, other related areas</a:t>
            </a:r>
          </a:p>
          <a:p>
            <a:pPr marL="857250" lvl="2" indent="0">
              <a:buNone/>
            </a:pPr>
            <a:endParaRPr lang="en-US" sz="14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6</a:t>
            </a:fld>
            <a:endParaRPr lang="en-US" dirty="0"/>
          </a:p>
        </p:txBody>
      </p:sp>
    </p:spTree>
    <p:extLst>
      <p:ext uri="{BB962C8B-B14F-4D97-AF65-F5344CB8AC3E}">
        <p14:creationId xmlns:p14="http://schemas.microsoft.com/office/powerpoint/2010/main" val="3243865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0378C-0D79-4C59-BBC7-835CD0FAD9C6}"/>
              </a:ext>
            </a:extLst>
          </p:cNvPr>
          <p:cNvSpPr>
            <a:spLocks noGrp="1"/>
          </p:cNvSpPr>
          <p:nvPr>
            <p:ph type="title"/>
          </p:nvPr>
        </p:nvSpPr>
        <p:spPr/>
        <p:txBody>
          <a:bodyPr/>
          <a:lstStyle/>
          <a:p>
            <a:r>
              <a:rPr lang="en-US" dirty="0"/>
              <a:t>Strategic Planning</a:t>
            </a:r>
          </a:p>
        </p:txBody>
      </p:sp>
      <p:sp>
        <p:nvSpPr>
          <p:cNvPr id="3" name="Content Placeholder 2">
            <a:extLst>
              <a:ext uri="{FF2B5EF4-FFF2-40B4-BE49-F238E27FC236}">
                <a16:creationId xmlns:a16="http://schemas.microsoft.com/office/drawing/2014/main" id="{F2D6180E-863B-48BA-8EC2-34E857C9606A}"/>
              </a:ext>
            </a:extLst>
          </p:cNvPr>
          <p:cNvSpPr>
            <a:spLocks noGrp="1"/>
          </p:cNvSpPr>
          <p:nvPr>
            <p:ph idx="1"/>
          </p:nvPr>
        </p:nvSpPr>
        <p:spPr>
          <a:xfrm>
            <a:off x="914400" y="1600200"/>
            <a:ext cx="10363200" cy="4114800"/>
          </a:xfrm>
        </p:spPr>
        <p:txBody>
          <a:bodyPr/>
          <a:lstStyle/>
          <a:p>
            <a:r>
              <a:rPr lang="en-US" dirty="0"/>
              <a:t>Optimize 802’s structure and operations</a:t>
            </a:r>
          </a:p>
          <a:p>
            <a:pPr lvl="1"/>
            <a:r>
              <a:rPr lang="en-US" dirty="0"/>
              <a:t>Increase efficiency and responsiveness of 802 LMSC</a:t>
            </a:r>
          </a:p>
          <a:p>
            <a:pPr lvl="1"/>
            <a:r>
              <a:rPr lang="en-US" dirty="0"/>
              <a:t>Consider more autonomy for WGs and TAGs, while maintaining 802 brand identity, high quality standards and cross group collaboration/coordination</a:t>
            </a:r>
          </a:p>
          <a:p>
            <a:pPr lvl="1"/>
            <a:r>
              <a:rPr lang="en-US" dirty="0"/>
              <a:t>Possibly e-charter the 802 Executive Committee</a:t>
            </a:r>
          </a:p>
          <a:p>
            <a:pPr lvl="1"/>
            <a:r>
              <a:rPr lang="en-US" dirty="0"/>
              <a:t>Focus on long term growth, fostering new work, high level interactions with external organizations and public visibility</a:t>
            </a:r>
          </a:p>
          <a:p>
            <a:pPr lvl="1"/>
            <a:r>
              <a:rPr lang="en-US" dirty="0"/>
              <a:t>Explore radical options – establish a separate ‘IEEE 802 entity’?</a:t>
            </a:r>
          </a:p>
        </p:txBody>
      </p:sp>
      <p:sp>
        <p:nvSpPr>
          <p:cNvPr id="4" name="Slide Number Placeholder 3">
            <a:extLst>
              <a:ext uri="{FF2B5EF4-FFF2-40B4-BE49-F238E27FC236}">
                <a16:creationId xmlns:a16="http://schemas.microsoft.com/office/drawing/2014/main" id="{2B1FD055-F2F2-4999-AA97-094CBF001048}"/>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4221325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0378C-0D79-4C59-BBC7-835CD0FAD9C6}"/>
              </a:ext>
            </a:extLst>
          </p:cNvPr>
          <p:cNvSpPr>
            <a:spLocks noGrp="1"/>
          </p:cNvSpPr>
          <p:nvPr>
            <p:ph type="title"/>
          </p:nvPr>
        </p:nvSpPr>
        <p:spPr/>
        <p:txBody>
          <a:bodyPr/>
          <a:lstStyle/>
          <a:p>
            <a:r>
              <a:rPr lang="en-US" dirty="0"/>
              <a:t>Strategic Planning</a:t>
            </a:r>
          </a:p>
        </p:txBody>
      </p:sp>
      <p:sp>
        <p:nvSpPr>
          <p:cNvPr id="3" name="Content Placeholder 2">
            <a:extLst>
              <a:ext uri="{FF2B5EF4-FFF2-40B4-BE49-F238E27FC236}">
                <a16:creationId xmlns:a16="http://schemas.microsoft.com/office/drawing/2014/main" id="{F2D6180E-863B-48BA-8EC2-34E857C9606A}"/>
              </a:ext>
            </a:extLst>
          </p:cNvPr>
          <p:cNvSpPr>
            <a:spLocks noGrp="1"/>
          </p:cNvSpPr>
          <p:nvPr>
            <p:ph idx="1"/>
          </p:nvPr>
        </p:nvSpPr>
        <p:spPr/>
        <p:txBody>
          <a:bodyPr/>
          <a:lstStyle/>
          <a:p>
            <a:r>
              <a:rPr lang="en-US" dirty="0"/>
              <a:t>Draft a top level 802 strategic plan</a:t>
            </a:r>
          </a:p>
          <a:p>
            <a:pPr lvl="1"/>
            <a:r>
              <a:rPr lang="en-US" dirty="0"/>
              <a:t>timeline – past, current and future (10 years out?)</a:t>
            </a:r>
          </a:p>
          <a:p>
            <a:pPr lvl="1"/>
            <a:r>
              <a:rPr lang="en-US" dirty="0"/>
              <a:t>demonstrate influence on current and emerging application areas</a:t>
            </a:r>
          </a:p>
          <a:p>
            <a:pPr lvl="1"/>
            <a:r>
              <a:rPr lang="en-US" dirty="0"/>
              <a:t>illustrate interworking across 802 technologies (and non-802 technologies facilitating the growth of complex network infrastructures and services in a wide range of markets with a few relatively simple 802 based building blocks</a:t>
            </a:r>
          </a:p>
          <a:p>
            <a:pPr lvl="1"/>
            <a:r>
              <a:rPr lang="en-US" dirty="0"/>
              <a:t>guidance on incubating emerging technical standards areas</a:t>
            </a:r>
          </a:p>
          <a:p>
            <a:endParaRPr lang="en-US" dirty="0"/>
          </a:p>
        </p:txBody>
      </p:sp>
      <p:sp>
        <p:nvSpPr>
          <p:cNvPr id="4" name="Slide Number Placeholder 3">
            <a:extLst>
              <a:ext uri="{FF2B5EF4-FFF2-40B4-BE49-F238E27FC236}">
                <a16:creationId xmlns:a16="http://schemas.microsoft.com/office/drawing/2014/main" id="{2B1FD055-F2F2-4999-AA97-094CBF001048}"/>
              </a:ext>
            </a:extLst>
          </p:cNvPr>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4162040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0378C-0D79-4C59-BBC7-835CD0FAD9C6}"/>
              </a:ext>
            </a:extLst>
          </p:cNvPr>
          <p:cNvSpPr>
            <a:spLocks noGrp="1"/>
          </p:cNvSpPr>
          <p:nvPr>
            <p:ph type="title"/>
          </p:nvPr>
        </p:nvSpPr>
        <p:spPr/>
        <p:txBody>
          <a:bodyPr/>
          <a:lstStyle/>
          <a:p>
            <a:r>
              <a:rPr lang="en-US" dirty="0"/>
              <a:t>Strategic Planning</a:t>
            </a:r>
          </a:p>
        </p:txBody>
      </p:sp>
      <p:sp>
        <p:nvSpPr>
          <p:cNvPr id="3" name="Content Placeholder 2">
            <a:extLst>
              <a:ext uri="{FF2B5EF4-FFF2-40B4-BE49-F238E27FC236}">
                <a16:creationId xmlns:a16="http://schemas.microsoft.com/office/drawing/2014/main" id="{F2D6180E-863B-48BA-8EC2-34E857C9606A}"/>
              </a:ext>
            </a:extLst>
          </p:cNvPr>
          <p:cNvSpPr>
            <a:spLocks noGrp="1"/>
          </p:cNvSpPr>
          <p:nvPr>
            <p:ph idx="1"/>
          </p:nvPr>
        </p:nvSpPr>
        <p:spPr>
          <a:xfrm>
            <a:off x="914400" y="1600200"/>
            <a:ext cx="10363200" cy="4114800"/>
          </a:xfrm>
        </p:spPr>
        <p:txBody>
          <a:bodyPr/>
          <a:lstStyle/>
          <a:p>
            <a:r>
              <a:rPr lang="en-US" dirty="0"/>
              <a:t>Enhance strategic relationships with SDOs</a:t>
            </a:r>
          </a:p>
          <a:p>
            <a:pPr lvl="1"/>
            <a:r>
              <a:rPr lang="en-US" dirty="0"/>
              <a:t>IETF, JTC1, ITU-T, ITU-R, ETSI, 3GPP, others  -- engage in longer term interactions with SDO leadership and members (individuals, companies, nations)</a:t>
            </a:r>
          </a:p>
          <a:p>
            <a:r>
              <a:rPr lang="en-US" dirty="0"/>
              <a:t>Enhance strategic relationships with 802 related alliances</a:t>
            </a:r>
          </a:p>
          <a:p>
            <a:pPr lvl="1"/>
            <a:r>
              <a:rPr lang="en-US" dirty="0" err="1"/>
              <a:t>Avnu</a:t>
            </a:r>
            <a:r>
              <a:rPr lang="en-US" dirty="0"/>
              <a:t>, Ethernet, Wi-Fi, Wi-SUN, others</a:t>
            </a:r>
          </a:p>
          <a:p>
            <a:pPr lvl="1"/>
            <a:r>
              <a:rPr lang="en-US" dirty="0"/>
              <a:t>Engage in longer term interactions</a:t>
            </a:r>
          </a:p>
          <a:p>
            <a:r>
              <a:rPr lang="en-US" dirty="0"/>
              <a:t>Enhance strategic relationships with Regulators</a:t>
            </a:r>
          </a:p>
          <a:p>
            <a:pPr lvl="1"/>
            <a:r>
              <a:rPr lang="en-US" dirty="0"/>
              <a:t>FCC, </a:t>
            </a:r>
            <a:r>
              <a:rPr lang="en-US" dirty="0" err="1"/>
              <a:t>Ofcom</a:t>
            </a:r>
            <a:r>
              <a:rPr lang="en-US" dirty="0"/>
              <a:t>, etc.</a:t>
            </a:r>
          </a:p>
          <a:p>
            <a:endParaRPr lang="en-US" dirty="0"/>
          </a:p>
          <a:p>
            <a:endParaRPr lang="en-US" dirty="0"/>
          </a:p>
        </p:txBody>
      </p:sp>
      <p:sp>
        <p:nvSpPr>
          <p:cNvPr id="4" name="Slide Number Placeholder 3">
            <a:extLst>
              <a:ext uri="{FF2B5EF4-FFF2-40B4-BE49-F238E27FC236}">
                <a16:creationId xmlns:a16="http://schemas.microsoft.com/office/drawing/2014/main" id="{2B1FD055-F2F2-4999-AA97-094CBF001048}"/>
              </a:ext>
            </a:extLst>
          </p:cNvPr>
          <p:cNvSpPr>
            <a:spLocks noGrp="1"/>
          </p:cNvSpPr>
          <p:nvPr>
            <p:ph type="sldNum" sz="quarter" idx="12"/>
          </p:nvPr>
        </p:nvSpPr>
        <p:spPr/>
        <p:txBody>
          <a:bodyPr/>
          <a:lstStyle/>
          <a:p>
            <a:pPr>
              <a:defRPr/>
            </a:pPr>
            <a:fld id="{C8910AE4-85DC-4894-8AA6-C2187499416B}" type="slidenum">
              <a:rPr lang="en-US" smtClean="0"/>
              <a:pPr>
                <a:defRPr/>
              </a:pPr>
              <a:t>9</a:t>
            </a:fld>
            <a:endParaRPr lang="en-US"/>
          </a:p>
        </p:txBody>
      </p:sp>
    </p:spTree>
    <p:extLst>
      <p:ext uri="{BB962C8B-B14F-4D97-AF65-F5344CB8AC3E}">
        <p14:creationId xmlns:p14="http://schemas.microsoft.com/office/powerpoint/2010/main" val="3897911076"/>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241298</TotalTime>
  <Words>1213</Words>
  <Application>Microsoft Office PowerPoint</Application>
  <PresentationFormat>Widescreen</PresentationFormat>
  <Paragraphs>134</Paragraphs>
  <Slides>14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Times New Roman</vt:lpstr>
      <vt:lpstr>Wingdings</vt:lpstr>
      <vt:lpstr>Default Design</vt:lpstr>
      <vt:lpstr>IEEE 802 LMSC Restructuring ad hoc  16 MAR 2021 4th  Electronic Meeting 13:00-14:00 ET 17:00-18:00 UTC  </vt:lpstr>
      <vt:lpstr>Agenda</vt:lpstr>
      <vt:lpstr>Restructuring ad hoc membership</vt:lpstr>
      <vt:lpstr>802 restructuring ad hoc -- background </vt:lpstr>
      <vt:lpstr>Areas of focus “Problem Definition” status update reports</vt:lpstr>
      <vt:lpstr>Draft revised 802 scope</vt:lpstr>
      <vt:lpstr>Strategic Planning</vt:lpstr>
      <vt:lpstr>Strategic Planning</vt:lpstr>
      <vt:lpstr>Strategic Planning</vt:lpstr>
      <vt:lpstr>Strategic Planning</vt:lpstr>
      <vt:lpstr>Hybrid Meeting Evaluation ad hoc status </vt:lpstr>
      <vt:lpstr>c) Date and Time of monthly ad hoc calls </vt:lpstr>
      <vt:lpstr>d) Review action items, draft agenda for our next meeting</vt:lpstr>
      <vt:lpstr>Backup slides</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3877</cp:revision>
  <cp:lastPrinted>2021-01-19T17:00:57Z</cp:lastPrinted>
  <dcterms:created xsi:type="dcterms:W3CDTF">2002-03-10T15:43:16Z</dcterms:created>
  <dcterms:modified xsi:type="dcterms:W3CDTF">2021-03-16T15:40:10Z</dcterms:modified>
</cp:coreProperties>
</file>